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145"/>
  </p:notesMasterIdLst>
  <p:handoutMasterIdLst>
    <p:handoutMasterId r:id="rId146"/>
  </p:handoutMasterIdLst>
  <p:sldIdLst>
    <p:sldId id="731" r:id="rId3"/>
    <p:sldId id="1401" r:id="rId4"/>
    <p:sldId id="1399" r:id="rId5"/>
    <p:sldId id="1045" r:id="rId6"/>
    <p:sldId id="1400" r:id="rId7"/>
    <p:sldId id="1395" r:id="rId8"/>
    <p:sldId id="1043" r:id="rId9"/>
    <p:sldId id="1044" r:id="rId10"/>
    <p:sldId id="1046" r:id="rId11"/>
    <p:sldId id="1047" r:id="rId12"/>
    <p:sldId id="1048" r:id="rId13"/>
    <p:sldId id="1049" r:id="rId14"/>
    <p:sldId id="1050" r:id="rId15"/>
    <p:sldId id="1051" r:id="rId16"/>
    <p:sldId id="1052" r:id="rId17"/>
    <p:sldId id="1053" r:id="rId18"/>
    <p:sldId id="1054" r:id="rId19"/>
    <p:sldId id="1055" r:id="rId20"/>
    <p:sldId id="1056" r:id="rId21"/>
    <p:sldId id="1057" r:id="rId22"/>
    <p:sldId id="1058" r:id="rId23"/>
    <p:sldId id="1059" r:id="rId24"/>
    <p:sldId id="1060" r:id="rId25"/>
    <p:sldId id="1061" r:id="rId26"/>
    <p:sldId id="1062" r:id="rId27"/>
    <p:sldId id="1063" r:id="rId28"/>
    <p:sldId id="1065" r:id="rId29"/>
    <p:sldId id="1067" r:id="rId30"/>
    <p:sldId id="1068" r:id="rId31"/>
    <p:sldId id="1069" r:id="rId32"/>
    <p:sldId id="1070" r:id="rId33"/>
    <p:sldId id="1071" r:id="rId34"/>
    <p:sldId id="1072" r:id="rId35"/>
    <p:sldId id="1073" r:id="rId36"/>
    <p:sldId id="1074" r:id="rId37"/>
    <p:sldId id="1075" r:id="rId38"/>
    <p:sldId id="1076" r:id="rId39"/>
    <p:sldId id="1077" r:id="rId40"/>
    <p:sldId id="1078" r:id="rId41"/>
    <p:sldId id="1079" r:id="rId42"/>
    <p:sldId id="1081" r:id="rId43"/>
    <p:sldId id="1082" r:id="rId44"/>
    <p:sldId id="1083" r:id="rId45"/>
    <p:sldId id="1084" r:id="rId46"/>
    <p:sldId id="1085" r:id="rId47"/>
    <p:sldId id="1086" r:id="rId48"/>
    <p:sldId id="1087" r:id="rId49"/>
    <p:sldId id="1088" r:id="rId50"/>
    <p:sldId id="1089" r:id="rId51"/>
    <p:sldId id="1090" r:id="rId52"/>
    <p:sldId id="1091" r:id="rId53"/>
    <p:sldId id="1092" r:id="rId54"/>
    <p:sldId id="1093" r:id="rId55"/>
    <p:sldId id="1098" r:id="rId56"/>
    <p:sldId id="1099" r:id="rId57"/>
    <p:sldId id="1100" r:id="rId58"/>
    <p:sldId id="1101" r:id="rId59"/>
    <p:sldId id="1102" r:id="rId60"/>
    <p:sldId id="1103" r:id="rId61"/>
    <p:sldId id="1104" r:id="rId62"/>
    <p:sldId id="1290" r:id="rId63"/>
    <p:sldId id="1291" r:id="rId64"/>
    <p:sldId id="1292" r:id="rId65"/>
    <p:sldId id="1305" r:id="rId66"/>
    <p:sldId id="1105" r:id="rId67"/>
    <p:sldId id="1106" r:id="rId68"/>
    <p:sldId id="1107" r:id="rId69"/>
    <p:sldId id="1321" r:id="rId70"/>
    <p:sldId id="1322" r:id="rId71"/>
    <p:sldId id="1323" r:id="rId72"/>
    <p:sldId id="1108" r:id="rId73"/>
    <p:sldId id="1109" r:id="rId74"/>
    <p:sldId id="1110" r:id="rId75"/>
    <p:sldId id="1111" r:id="rId76"/>
    <p:sldId id="1112" r:id="rId77"/>
    <p:sldId id="1113" r:id="rId78"/>
    <p:sldId id="1114" r:id="rId79"/>
    <p:sldId id="1115" r:id="rId80"/>
    <p:sldId id="1324" r:id="rId81"/>
    <p:sldId id="1325" r:id="rId82"/>
    <p:sldId id="1326" r:id="rId83"/>
    <p:sldId id="1327" r:id="rId84"/>
    <p:sldId id="1328" r:id="rId85"/>
    <p:sldId id="1329" r:id="rId86"/>
    <p:sldId id="1330" r:id="rId87"/>
    <p:sldId id="1331" r:id="rId88"/>
    <p:sldId id="1332" r:id="rId89"/>
    <p:sldId id="1333" r:id="rId90"/>
    <p:sldId id="1334" r:id="rId91"/>
    <p:sldId id="1335" r:id="rId92"/>
    <p:sldId id="1336" r:id="rId93"/>
    <p:sldId id="1337" r:id="rId94"/>
    <p:sldId id="1338" r:id="rId95"/>
    <p:sldId id="1339" r:id="rId96"/>
    <p:sldId id="1343" r:id="rId97"/>
    <p:sldId id="1344" r:id="rId98"/>
    <p:sldId id="1345" r:id="rId99"/>
    <p:sldId id="1346" r:id="rId100"/>
    <p:sldId id="1347" r:id="rId101"/>
    <p:sldId id="1348" r:id="rId102"/>
    <p:sldId id="1349" r:id="rId103"/>
    <p:sldId id="1350" r:id="rId104"/>
    <p:sldId id="1351" r:id="rId105"/>
    <p:sldId id="1352" r:id="rId106"/>
    <p:sldId id="1353" r:id="rId107"/>
    <p:sldId id="1354" r:id="rId108"/>
    <p:sldId id="1356" r:id="rId109"/>
    <p:sldId id="1357" r:id="rId110"/>
    <p:sldId id="1358" r:id="rId111"/>
    <p:sldId id="1359" r:id="rId112"/>
    <p:sldId id="1360" r:id="rId113"/>
    <p:sldId id="1362" r:id="rId114"/>
    <p:sldId id="1361" r:id="rId115"/>
    <p:sldId id="1363" r:id="rId116"/>
    <p:sldId id="1364" r:id="rId117"/>
    <p:sldId id="1365" r:id="rId118"/>
    <p:sldId id="1373" r:id="rId119"/>
    <p:sldId id="1374" r:id="rId120"/>
    <p:sldId id="1367" r:id="rId121"/>
    <p:sldId id="1368" r:id="rId122"/>
    <p:sldId id="1369" r:id="rId123"/>
    <p:sldId id="1375" r:id="rId124"/>
    <p:sldId id="1376" r:id="rId125"/>
    <p:sldId id="1377" r:id="rId126"/>
    <p:sldId id="1378" r:id="rId127"/>
    <p:sldId id="1379" r:id="rId128"/>
    <p:sldId id="1370" r:id="rId129"/>
    <p:sldId id="1380" r:id="rId130"/>
    <p:sldId id="1381" r:id="rId131"/>
    <p:sldId id="1382" r:id="rId132"/>
    <p:sldId id="1383" r:id="rId133"/>
    <p:sldId id="1385" r:id="rId134"/>
    <p:sldId id="1386" r:id="rId135"/>
    <p:sldId id="1387" r:id="rId136"/>
    <p:sldId id="1388" r:id="rId137"/>
    <p:sldId id="1389" r:id="rId138"/>
    <p:sldId id="1390" r:id="rId139"/>
    <p:sldId id="1391" r:id="rId140"/>
    <p:sldId id="1392" r:id="rId141"/>
    <p:sldId id="1393" r:id="rId142"/>
    <p:sldId id="1394" r:id="rId143"/>
    <p:sldId id="950" r:id="rId144"/>
  </p:sldIdLst>
  <p:sldSz cx="9144000" cy="6858000" type="screen4x3"/>
  <p:notesSz cx="6797675" cy="9929813"/>
  <p:custDataLst>
    <p:tags r:id="rId147"/>
  </p:custDataLst>
  <p:defaultTextStyle>
    <a:defPPr>
      <a:defRPr lang="zh-CN"/>
    </a:defPPr>
    <a:lvl1pPr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9pPr>
  </p:defaultTextStyle>
  <p:extLst>
    <p:ext uri="{521415D9-36F7-43E2-AB2F-B90AF26B5E84}">
      <p14:sectionLst xmlns:p14="http://schemas.microsoft.com/office/powerpoint/2010/main">
        <p14:section name="默认节" id="{B4394E74-5DB5-477E-9270-3D6BBDFC1E34}">
          <p14:sldIdLst>
            <p14:sldId id="731"/>
            <p14:sldId id="1401"/>
            <p14:sldId id="1399"/>
            <p14:sldId id="1045"/>
            <p14:sldId id="1400"/>
            <p14:sldId id="1395"/>
            <p14:sldId id="1043"/>
            <p14:sldId id="1044"/>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5"/>
            <p14:sldId id="1067"/>
            <p14:sldId id="1068"/>
            <p14:sldId id="1069"/>
            <p14:sldId id="1070"/>
            <p14:sldId id="1071"/>
            <p14:sldId id="1072"/>
            <p14:sldId id="1073"/>
            <p14:sldId id="1074"/>
            <p14:sldId id="1075"/>
            <p14:sldId id="1076"/>
            <p14:sldId id="1077"/>
            <p14:sldId id="1078"/>
            <p14:sldId id="1079"/>
            <p14:sldId id="1081"/>
            <p14:sldId id="1082"/>
            <p14:sldId id="1083"/>
            <p14:sldId id="1084"/>
            <p14:sldId id="1085"/>
            <p14:sldId id="1086"/>
            <p14:sldId id="1087"/>
            <p14:sldId id="1088"/>
            <p14:sldId id="1089"/>
            <p14:sldId id="1090"/>
            <p14:sldId id="1091"/>
            <p14:sldId id="1092"/>
            <p14:sldId id="1093"/>
            <p14:sldId id="1098"/>
            <p14:sldId id="1099"/>
            <p14:sldId id="1100"/>
            <p14:sldId id="1101"/>
            <p14:sldId id="1102"/>
            <p14:sldId id="1103"/>
            <p14:sldId id="1104"/>
            <p14:sldId id="1290"/>
            <p14:sldId id="1291"/>
            <p14:sldId id="1292"/>
            <p14:sldId id="1305"/>
            <p14:sldId id="1105"/>
            <p14:sldId id="1106"/>
            <p14:sldId id="1107"/>
            <p14:sldId id="1321"/>
            <p14:sldId id="1322"/>
            <p14:sldId id="1323"/>
            <p14:sldId id="1108"/>
            <p14:sldId id="1109"/>
            <p14:sldId id="1110"/>
            <p14:sldId id="1111"/>
            <p14:sldId id="1112"/>
            <p14:sldId id="1113"/>
            <p14:sldId id="1114"/>
            <p14:sldId id="1115"/>
            <p14:sldId id="1324"/>
            <p14:sldId id="1325"/>
            <p14:sldId id="1326"/>
            <p14:sldId id="1327"/>
            <p14:sldId id="1328"/>
            <p14:sldId id="1329"/>
            <p14:sldId id="1330"/>
            <p14:sldId id="1331"/>
            <p14:sldId id="1332"/>
            <p14:sldId id="1333"/>
            <p14:sldId id="1334"/>
            <p14:sldId id="1335"/>
            <p14:sldId id="1336"/>
            <p14:sldId id="1337"/>
            <p14:sldId id="1338"/>
            <p14:sldId id="1339"/>
            <p14:sldId id="1343"/>
            <p14:sldId id="1344"/>
            <p14:sldId id="1345"/>
            <p14:sldId id="1346"/>
            <p14:sldId id="1347"/>
            <p14:sldId id="1348"/>
            <p14:sldId id="1349"/>
            <p14:sldId id="1350"/>
            <p14:sldId id="1351"/>
            <p14:sldId id="1352"/>
            <p14:sldId id="1353"/>
            <p14:sldId id="1354"/>
            <p14:sldId id="1356"/>
            <p14:sldId id="1357"/>
            <p14:sldId id="1358"/>
            <p14:sldId id="1359"/>
            <p14:sldId id="1360"/>
            <p14:sldId id="1362"/>
            <p14:sldId id="1361"/>
            <p14:sldId id="1363"/>
            <p14:sldId id="1364"/>
            <p14:sldId id="1365"/>
            <p14:sldId id="1373"/>
            <p14:sldId id="1374"/>
            <p14:sldId id="1367"/>
            <p14:sldId id="1368"/>
            <p14:sldId id="1369"/>
            <p14:sldId id="1375"/>
            <p14:sldId id="1376"/>
            <p14:sldId id="1377"/>
            <p14:sldId id="1378"/>
            <p14:sldId id="1379"/>
            <p14:sldId id="1370"/>
            <p14:sldId id="1380"/>
            <p14:sldId id="1381"/>
            <p14:sldId id="1382"/>
            <p14:sldId id="1383"/>
            <p14:sldId id="1385"/>
            <p14:sldId id="1386"/>
            <p14:sldId id="1387"/>
            <p14:sldId id="1388"/>
            <p14:sldId id="1389"/>
            <p14:sldId id="1390"/>
            <p14:sldId id="1391"/>
            <p14:sldId id="1392"/>
            <p14:sldId id="1393"/>
            <p14:sldId id="1394"/>
            <p14:sldId id="950"/>
          </p14:sldIdLst>
        </p14:section>
      </p14:sectionLst>
    </p:ext>
    <p:ext uri="{EFAFB233-063F-42B5-8137-9DF3F51BA10A}">
      <p15:sldGuideLst xmlns:p15="http://schemas.microsoft.com/office/powerpoint/2012/main">
        <p15:guide id="1" orient="horz" pos="2319" userDrawn="1">
          <p15:clr>
            <a:srgbClr val="A4A3A4"/>
          </p15:clr>
        </p15:guide>
        <p15:guide id="2" pos="278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驰" initials="驰"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0070C0"/>
    <a:srgbClr val="E97C30"/>
    <a:srgbClr val="4269BD"/>
    <a:srgbClr val="FFC000"/>
    <a:srgbClr val="3A97D7"/>
    <a:srgbClr val="E87E04"/>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4" autoAdjust="0"/>
    <p:restoredTop sz="90996" autoAdjust="0"/>
  </p:normalViewPr>
  <p:slideViewPr>
    <p:cSldViewPr snapToGrid="0" showGuides="1">
      <p:cViewPr varScale="1">
        <p:scale>
          <a:sx n="109" d="100"/>
          <a:sy n="109" d="100"/>
        </p:scale>
        <p:origin x="2131" y="86"/>
      </p:cViewPr>
      <p:guideLst>
        <p:guide orient="horz" pos="2319"/>
        <p:guide pos="2787"/>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560"/>
    </p:cViewPr>
  </p:sorterViewPr>
  <p:notesViewPr>
    <p:cSldViewPr snapToGrid="0">
      <p:cViewPr varScale="1">
        <p:scale>
          <a:sx n="88" d="100"/>
          <a:sy n="88" d="100"/>
        </p:scale>
        <p:origin x="2766"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presProps" Target="presProp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6351" cy="497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49728" y="1"/>
            <a:ext cx="2946351" cy="49783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02FD63A-7E15-4CEE-A79D-3A075A522198}" type="datetimeFigureOut">
              <a:rPr lang="zh-CN" altLang="en-US"/>
              <a:t>2024/6/11</a:t>
            </a:fld>
            <a:endParaRPr lang="zh-CN" altLang="en-US"/>
          </a:p>
        </p:txBody>
      </p:sp>
      <p:sp>
        <p:nvSpPr>
          <p:cNvPr id="4" name="页脚占位符 3"/>
          <p:cNvSpPr>
            <a:spLocks noGrp="1"/>
          </p:cNvSpPr>
          <p:nvPr>
            <p:ph type="ftr" sz="quarter" idx="2"/>
          </p:nvPr>
        </p:nvSpPr>
        <p:spPr>
          <a:xfrm>
            <a:off x="0" y="9431975"/>
            <a:ext cx="2946351" cy="497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49728" y="9431975"/>
            <a:ext cx="2946351" cy="49783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80271288-0DC0-4648-BE44-D198F76B531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6351" cy="49783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49728" y="1"/>
            <a:ext cx="2946351" cy="49783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08E7480B-15EC-4C16-9E27-04B2B1920003}" type="datetimeFigureOut">
              <a:rPr lang="zh-CN" altLang="en-US"/>
              <a:t>2024/6/11</a:t>
            </a:fld>
            <a:endParaRPr lang="zh-CN" altLang="en-US"/>
          </a:p>
        </p:txBody>
      </p:sp>
      <p:sp>
        <p:nvSpPr>
          <p:cNvPr id="4" name="幻灯片图像占位符 3"/>
          <p:cNvSpPr>
            <a:spLocks noGrp="1" noRot="1" noChangeAspect="1"/>
          </p:cNvSpPr>
          <p:nvPr>
            <p:ph type="sldImg" idx="2"/>
          </p:nvPr>
        </p:nvSpPr>
        <p:spPr>
          <a:xfrm>
            <a:off x="1165225" y="1241425"/>
            <a:ext cx="4467225" cy="335121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928" y="4778614"/>
            <a:ext cx="5437821" cy="3909774"/>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31975"/>
            <a:ext cx="2946351" cy="4978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49728" y="9431975"/>
            <a:ext cx="2946351" cy="49783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E2A7470-0A20-41F7-B9CB-7C7EDD75F38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9E2A7470-0A20-41F7-B9CB-7C7EDD75F38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307962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98860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298100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3254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574829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2339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14934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477960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1727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07686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457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79124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08871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95836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41110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47150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731953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619128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700285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81986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39428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4160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275068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912877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13415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969470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58027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37258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33348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246135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1979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07000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6205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752667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93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156754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97581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171531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67438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901235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9835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4854246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844412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3031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64369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60036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58699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9E2A7470-0A20-41F7-B9CB-7C7EDD75F38F}" type="slidenum">
              <a:rPr lang="zh-CN" altLang="en-US" smtClean="0"/>
              <a:t>142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35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249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2028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3857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728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0110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4398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08887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30015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7676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95274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3315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547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3565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11985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477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87585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2236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0571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48978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031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44966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7368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67609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7536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58746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1830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9088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433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6103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7010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0617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6298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1897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52474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4548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6006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015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26073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30409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8880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2643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8325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77346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6955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5063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508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0482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6543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463657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0604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61</a:t>
            </a:fld>
            <a:endParaRPr lang="zh-CN" altLang="en-US"/>
          </a:p>
        </p:txBody>
      </p:sp>
    </p:spTree>
    <p:extLst>
      <p:ext uri="{BB962C8B-B14F-4D97-AF65-F5344CB8AC3E}">
        <p14:creationId xmlns:p14="http://schemas.microsoft.com/office/powerpoint/2010/main" val="3501687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62</a:t>
            </a:fld>
            <a:endParaRPr lang="zh-CN" altLang="en-US"/>
          </a:p>
        </p:txBody>
      </p:sp>
    </p:spTree>
    <p:extLst>
      <p:ext uri="{BB962C8B-B14F-4D97-AF65-F5344CB8AC3E}">
        <p14:creationId xmlns:p14="http://schemas.microsoft.com/office/powerpoint/2010/main" val="2175976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63</a:t>
            </a:fld>
            <a:endParaRPr lang="zh-CN" altLang="en-US"/>
          </a:p>
        </p:txBody>
      </p:sp>
    </p:spTree>
    <p:extLst>
      <p:ext uri="{BB962C8B-B14F-4D97-AF65-F5344CB8AC3E}">
        <p14:creationId xmlns:p14="http://schemas.microsoft.com/office/powerpoint/2010/main" val="3897909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64</a:t>
            </a:fld>
            <a:endParaRPr lang="zh-CN" altLang="en-US"/>
          </a:p>
        </p:txBody>
      </p:sp>
    </p:spTree>
    <p:extLst>
      <p:ext uri="{BB962C8B-B14F-4D97-AF65-F5344CB8AC3E}">
        <p14:creationId xmlns:p14="http://schemas.microsoft.com/office/powerpoint/2010/main" val="3072435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917389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58984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30985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4770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789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51698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6265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2188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212179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86677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7401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57439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27673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417093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58052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789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438878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21333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6033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4153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4732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28545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46463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25132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61292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13308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041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144652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684487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8526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73258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40187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240324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06611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5455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24901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62160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F47CB-3076-4026-8B18-63F39C6D1FF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9085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l="-159" t="140" r="-478" b="11636"/>
          <a:stretch>
            <a:fillRect/>
          </a:stretch>
        </p:blipFill>
        <p:spPr bwMode="auto">
          <a:xfrm>
            <a:off x="-14288" y="0"/>
            <a:ext cx="9201151"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085263" cy="552926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35725" y="-79375"/>
            <a:ext cx="27082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181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33055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590550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8919" y="113506"/>
            <a:ext cx="812800" cy="801688"/>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p:cNvPicPr>
            <a:picLocks noChangeAspect="1"/>
          </p:cNvPicPr>
          <p:nvPr userDrawn="1"/>
        </p:nvPicPr>
        <p:blipFill>
          <a:blip r:embed="rId2" cstate="print">
            <a:biLevel thresh="50000"/>
            <a:grayscl/>
            <a:extLst>
              <a:ext uri="{28A0092B-C50C-407E-A947-70E740481C1C}">
                <a14:useLocalDpi xmlns:a14="http://schemas.microsoft.com/office/drawing/2010/main" val="0"/>
              </a:ext>
            </a:extLst>
          </a:blip>
          <a:srcRect t="77939" r="87943"/>
          <a:stretch>
            <a:fillRect/>
          </a:stretch>
        </p:blipFill>
        <p:spPr bwMode="auto">
          <a:xfrm>
            <a:off x="296863" y="195263"/>
            <a:ext cx="6191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71438" y="107950"/>
            <a:ext cx="112712" cy="8128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p:cNvSpPr/>
          <p:nvPr userDrawn="1"/>
        </p:nvSpPr>
        <p:spPr>
          <a:xfrm rot="5400000" flipH="1">
            <a:off x="7636669" y="5350669"/>
            <a:ext cx="325437" cy="26892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
        <p:nvSpPr>
          <p:cNvPr id="6" name="矩形 5"/>
          <p:cNvSpPr/>
          <p:nvPr userDrawn="1"/>
        </p:nvSpPr>
        <p:spPr>
          <a:xfrm>
            <a:off x="6669088" y="6602413"/>
            <a:ext cx="2420937"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zh-CN" altLang="en-US" sz="1045" b="1" dirty="0">
                <a:solidFill>
                  <a:schemeClr val="bg1"/>
                </a:solidFill>
                <a:latin typeface="微软雅黑" panose="020B0503020204020204" pitchFamily="34" charset="-122"/>
                <a:ea typeface="微软雅黑" panose="020B0503020204020204" pitchFamily="34" charset="-122"/>
              </a:rPr>
              <a:t>西安交通大学数据与信息中心</a:t>
            </a:r>
          </a:p>
        </p:txBody>
      </p:sp>
      <p:sp>
        <p:nvSpPr>
          <p:cNvPr id="7" name="流程图: 过程 6"/>
          <p:cNvSpPr/>
          <p:nvPr userDrawn="1"/>
        </p:nvSpPr>
        <p:spPr>
          <a:xfrm rot="5400000">
            <a:off x="3302794" y="3383756"/>
            <a:ext cx="171450" cy="6777038"/>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l="-159" t="140" r="-478" b="11636"/>
          <a:stretch>
            <a:fillRect/>
          </a:stretch>
        </p:blipFill>
        <p:spPr bwMode="auto">
          <a:xfrm>
            <a:off x="-14288" y="0"/>
            <a:ext cx="9201151"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085263" cy="552926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35725" y="-79375"/>
            <a:ext cx="27082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0972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590550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extLst>
      <p:ext uri="{BB962C8B-B14F-4D97-AF65-F5344CB8AC3E}">
        <p14:creationId xmlns:p14="http://schemas.microsoft.com/office/powerpoint/2010/main" val="2766583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流程图: 过程 1"/>
          <p:cNvSpPr/>
          <p:nvPr userDrawn="1"/>
        </p:nvSpPr>
        <p:spPr>
          <a:xfrm rot="5400000">
            <a:off x="-47625" y="263525"/>
            <a:ext cx="739775" cy="644525"/>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流程图: 过程 2"/>
          <p:cNvSpPr/>
          <p:nvPr userDrawn="1"/>
        </p:nvSpPr>
        <p:spPr>
          <a:xfrm rot="5400000">
            <a:off x="440531" y="523082"/>
            <a:ext cx="739775" cy="125412"/>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流程图: 过程 3"/>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5"/>
          <p:cNvPicPr>
            <a:picLocks noChangeAspect="1"/>
          </p:cNvPicPr>
          <p:nvPr userDrawn="1"/>
        </p:nvPicPr>
        <p:blipFill>
          <a:blip r:embed="rId2">
            <a:biLevel thresh="50000"/>
            <a:grayscl/>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291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8919" y="113506"/>
            <a:ext cx="812800" cy="801688"/>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p:cNvPicPr>
            <a:picLocks noChangeAspect="1"/>
          </p:cNvPicPr>
          <p:nvPr userDrawn="1"/>
        </p:nvPicPr>
        <p:blipFill>
          <a:blip r:embed="rId2" cstate="print">
            <a:biLevel thresh="50000"/>
            <a:grayscl/>
            <a:extLst>
              <a:ext uri="{28A0092B-C50C-407E-A947-70E740481C1C}">
                <a14:useLocalDpi xmlns:a14="http://schemas.microsoft.com/office/drawing/2010/main" val="0"/>
              </a:ext>
            </a:extLst>
          </a:blip>
          <a:srcRect t="77939" r="87943"/>
          <a:stretch>
            <a:fillRect/>
          </a:stretch>
        </p:blipFill>
        <p:spPr bwMode="auto">
          <a:xfrm>
            <a:off x="296863" y="195263"/>
            <a:ext cx="6191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71438" y="107950"/>
            <a:ext cx="112712" cy="8128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p:cNvSpPr/>
          <p:nvPr userDrawn="1"/>
        </p:nvSpPr>
        <p:spPr>
          <a:xfrm rot="5400000" flipH="1">
            <a:off x="7636669" y="5350669"/>
            <a:ext cx="325437" cy="26892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
        <p:nvSpPr>
          <p:cNvPr id="6" name="矩形 5"/>
          <p:cNvSpPr/>
          <p:nvPr userDrawn="1"/>
        </p:nvSpPr>
        <p:spPr>
          <a:xfrm>
            <a:off x="6669088" y="6602413"/>
            <a:ext cx="2420937"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zh-CN" altLang="en-US" sz="1045" b="1" dirty="0">
                <a:solidFill>
                  <a:schemeClr val="bg1"/>
                </a:solidFill>
                <a:latin typeface="微软雅黑" panose="020B0503020204020204" pitchFamily="34" charset="-122"/>
                <a:ea typeface="微软雅黑" panose="020B0503020204020204" pitchFamily="34" charset="-122"/>
              </a:rPr>
              <a:t>西安交通大学数据与信息中心</a:t>
            </a:r>
          </a:p>
        </p:txBody>
      </p:sp>
      <p:sp>
        <p:nvSpPr>
          <p:cNvPr id="7" name="流程图: 过程 6"/>
          <p:cNvSpPr/>
          <p:nvPr userDrawn="1"/>
        </p:nvSpPr>
        <p:spPr>
          <a:xfrm rot="5400000">
            <a:off x="3302794" y="3383756"/>
            <a:ext cx="171450" cy="6777038"/>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Tree>
    <p:extLst>
      <p:ext uri="{BB962C8B-B14F-4D97-AF65-F5344CB8AC3E}">
        <p14:creationId xmlns:p14="http://schemas.microsoft.com/office/powerpoint/2010/main" val="3473344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81384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482725"/>
            <a:ext cx="9144000" cy="2719998"/>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516731" y="2353578"/>
            <a:ext cx="8110537" cy="1663212"/>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en-US" altLang="zh-CN" sz="4400" b="1" kern="100" dirty="0">
                <a:solidFill>
                  <a:schemeClr val="bg1"/>
                </a:solidFill>
                <a:latin typeface="Monaco" panose="020B0509030404040204" pitchFamily="49" charset="0"/>
                <a:ea typeface="+mn-ea"/>
                <a:cs typeface="Times New Roman" panose="02020603050405020304" pitchFamily="18" charset="0"/>
              </a:rPr>
              <a:t>Java</a:t>
            </a:r>
            <a:r>
              <a:rPr lang="zh-CN" altLang="en-US" sz="4400" b="1" kern="100" dirty="0">
                <a:solidFill>
                  <a:schemeClr val="bg1"/>
                </a:solidFill>
                <a:latin typeface="Monaco" panose="020B0509030404040204" pitchFamily="49" charset="0"/>
                <a:ea typeface="+mn-ea"/>
                <a:cs typeface="Times New Roman" panose="02020603050405020304" pitchFamily="18" charset="0"/>
              </a:rPr>
              <a:t>语言程序设计</a:t>
            </a:r>
          </a:p>
          <a:p>
            <a:pPr indent="127000" algn="ctr" eaLnBrk="1" fontAlgn="auto" hangingPunct="1">
              <a:lnSpc>
                <a:spcPct val="120000"/>
              </a:lnSpc>
              <a:spcBef>
                <a:spcPts val="0"/>
              </a:spcBef>
              <a:spcAft>
                <a:spcPts val="0"/>
              </a:spcAft>
              <a:defRPr/>
            </a:pPr>
            <a:endParaRPr lang="zh-CN" altLang="en-US" sz="4400" b="1" kern="100" dirty="0">
              <a:solidFill>
                <a:schemeClr val="bg1"/>
              </a:solidFill>
              <a:latin typeface="Monaco" panose="020B0509030404040204" pitchFamily="49" charset="0"/>
              <a:ea typeface="+mn-ea"/>
              <a:cs typeface="Times New Roman" panose="02020603050405020304" pitchFamily="18" charset="0"/>
            </a:endParaRPr>
          </a:p>
        </p:txBody>
      </p:sp>
      <p:sp>
        <p:nvSpPr>
          <p:cNvPr id="5" name="矩形 4"/>
          <p:cNvSpPr/>
          <p:nvPr/>
        </p:nvSpPr>
        <p:spPr>
          <a:xfrm>
            <a:off x="2265575" y="4732862"/>
            <a:ext cx="6054300" cy="949171"/>
          </a:xfrm>
          <a:prstGeom prst="rect">
            <a:avLst/>
          </a:prstGeom>
          <a:effectLst>
            <a:outerShdw blurRad="50800" dist="38100" dir="5400000" algn="t" rotWithShape="0">
              <a:prstClr val="black">
                <a:alpha val="40000"/>
              </a:prstClr>
            </a:outerShdw>
          </a:effectLst>
        </p:spPr>
        <p:txBody>
          <a:bodyPr wrap="square">
            <a:spAutoFit/>
          </a:bodyPr>
          <a:lstStyle/>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授课老师：冯伟</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        期：</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2023</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年</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6</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月</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11</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数据类型</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1BF61428-4CA3-4439-AF37-A6EC2EE70F7D}"/>
              </a:ext>
            </a:extLst>
          </p:cNvPr>
          <p:cNvSpPr txBox="1"/>
          <p:nvPr/>
        </p:nvSpPr>
        <p:spPr>
          <a:xfrm>
            <a:off x="0" y="1143635"/>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基本数据类型</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字符 </a:t>
            </a:r>
            <a:r>
              <a:rPr lang="en-US" altLang="zh-CN" sz="2400" b="1" dirty="0">
                <a:solidFill>
                  <a:srgbClr val="1557AE"/>
                </a:solidFill>
                <a:latin typeface="+mj-lt"/>
                <a:ea typeface="楷体" panose="02010609060101010101" pitchFamily="49" charset="-122"/>
                <a:cs typeface="黑体" panose="02010609060101010101" pitchFamily="49" charset="-122"/>
              </a:rPr>
              <a:t>(char, 16-bit Unicode</a:t>
            </a:r>
            <a:r>
              <a:rPr lang="zh-CN" altLang="en-US" sz="2400" b="1" dirty="0">
                <a:solidFill>
                  <a:srgbClr val="1557AE"/>
                </a:solidFill>
                <a:latin typeface="+mj-lt"/>
                <a:ea typeface="楷体" panose="02010609060101010101" pitchFamily="49" charset="-122"/>
                <a:cs typeface="黑体" panose="02010609060101010101" pitchFamily="49" charset="-122"/>
              </a:rPr>
              <a:t>字符</a:t>
            </a:r>
            <a:r>
              <a:rPr lang="en-US" altLang="zh-CN" sz="2400" b="1" dirty="0">
                <a:solidFill>
                  <a:srgbClr val="1557AE"/>
                </a:solidFill>
                <a:latin typeface="+mj-lt"/>
                <a:ea typeface="楷体" panose="02010609060101010101" pitchFamily="49" charset="-122"/>
                <a:cs typeface="黑体" panose="02010609060101010101" pitchFamily="49" charset="-122"/>
              </a:rPr>
              <a:t>): \u0000 ~ \</a:t>
            </a:r>
            <a:r>
              <a:rPr lang="en-US" altLang="zh-CN" sz="2400" b="1" dirty="0" err="1">
                <a:solidFill>
                  <a:srgbClr val="1557AE"/>
                </a:solidFill>
                <a:latin typeface="+mj-lt"/>
                <a:ea typeface="楷体" panose="02010609060101010101" pitchFamily="49" charset="-122"/>
                <a:cs typeface="黑体" panose="02010609060101010101" pitchFamily="49" charset="-122"/>
              </a:rPr>
              <a:t>uffff</a:t>
            </a:r>
            <a:endParaRPr lang="en-US" altLang="zh-CN" sz="2400" b="1" dirty="0">
              <a:solidFill>
                <a:srgbClr val="1557AE"/>
              </a:solidFill>
              <a:latin typeface="+mj-lt"/>
              <a:ea typeface="楷体" panose="02010609060101010101" pitchFamily="49" charset="-122"/>
              <a:cs typeface="黑体" panose="02010609060101010101" pitchFamily="49" charset="-122"/>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布尔 </a:t>
            </a:r>
            <a:r>
              <a:rPr lang="en-US" altLang="zh-CN" sz="2400" b="1" dirty="0">
                <a:solidFill>
                  <a:srgbClr val="1557AE"/>
                </a:solidFill>
                <a:latin typeface="+mj-lt"/>
                <a:ea typeface="楷体" panose="02010609060101010101" pitchFamily="49" charset="-122"/>
                <a:cs typeface="黑体" panose="02010609060101010101" pitchFamily="49" charset="-122"/>
              </a:rPr>
              <a:t>(</a:t>
            </a:r>
            <a:r>
              <a:rPr lang="en-US" altLang="zh-CN" sz="2400" b="1" dirty="0" err="1">
                <a:solidFill>
                  <a:srgbClr val="1557AE"/>
                </a:solidFill>
                <a:latin typeface="+mj-lt"/>
                <a:ea typeface="楷体" panose="02010609060101010101" pitchFamily="49" charset="-122"/>
                <a:cs typeface="黑体" panose="02010609060101010101" pitchFamily="49" charset="-122"/>
              </a:rPr>
              <a:t>boolean</a:t>
            </a:r>
            <a:r>
              <a:rPr lang="en-US" altLang="zh-CN" sz="2400" b="1" dirty="0">
                <a:solidFill>
                  <a:srgbClr val="1557AE"/>
                </a:solidFill>
                <a:latin typeface="+mj-lt"/>
                <a:ea typeface="楷体" panose="02010609060101010101" pitchFamily="49" charset="-122"/>
                <a:cs typeface="黑体" panose="02010609060101010101" pitchFamily="49" charset="-122"/>
              </a:rPr>
              <a:t>): true, false</a:t>
            </a:r>
          </a:p>
        </p:txBody>
      </p:sp>
      <p:sp>
        <p:nvSpPr>
          <p:cNvPr id="6" name="文本框 5">
            <a:extLst>
              <a:ext uri="{FF2B5EF4-FFF2-40B4-BE49-F238E27FC236}">
                <a16:creationId xmlns:a16="http://schemas.microsoft.com/office/drawing/2014/main" id="{C83832C0-88DA-4A92-828D-8F5154C6304C}"/>
              </a:ext>
            </a:extLst>
          </p:cNvPr>
          <p:cNvSpPr txBox="1"/>
          <p:nvPr/>
        </p:nvSpPr>
        <p:spPr>
          <a:xfrm>
            <a:off x="0" y="2807544"/>
            <a:ext cx="9144000" cy="189660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复合数据类型</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数组</a:t>
            </a:r>
            <a:r>
              <a:rPr lang="en-US" altLang="zh-CN" sz="2400" b="1" dirty="0">
                <a:solidFill>
                  <a:srgbClr val="1557AE"/>
                </a:solidFill>
                <a:latin typeface="+mj-lt"/>
                <a:ea typeface="楷体" panose="02010609060101010101" pitchFamily="49" charset="-122"/>
                <a:cs typeface="黑体" panose="02010609060101010101" pitchFamily="49" charset="-122"/>
              </a:rPr>
              <a:t>(Array)</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类</a:t>
            </a:r>
            <a:r>
              <a:rPr lang="en-US" altLang="zh-CN" sz="2400" b="1" dirty="0">
                <a:solidFill>
                  <a:srgbClr val="1557AE"/>
                </a:solidFill>
                <a:latin typeface="+mj-lt"/>
                <a:ea typeface="楷体" panose="02010609060101010101" pitchFamily="49" charset="-122"/>
                <a:cs typeface="黑体" panose="02010609060101010101" pitchFamily="49" charset="-122"/>
              </a:rPr>
              <a:t>(class)</a:t>
            </a:r>
            <a:r>
              <a:rPr lang="zh-CN" altLang="en-US" sz="2400" b="1" dirty="0">
                <a:solidFill>
                  <a:srgbClr val="1557AE"/>
                </a:solidFill>
                <a:latin typeface="+mj-lt"/>
                <a:ea typeface="楷体" panose="02010609060101010101" pitchFamily="49" charset="-122"/>
                <a:cs typeface="黑体" panose="02010609060101010101" pitchFamily="49" charset="-122"/>
              </a:rPr>
              <a:t>；</a:t>
            </a:r>
            <a:endParaRPr lang="en-US" altLang="zh-CN" sz="2400" b="1" dirty="0">
              <a:solidFill>
                <a:srgbClr val="1557AE"/>
              </a:solidFill>
              <a:latin typeface="+mj-lt"/>
              <a:ea typeface="楷体" panose="02010609060101010101" pitchFamily="49" charset="-122"/>
              <a:cs typeface="黑体" panose="02010609060101010101" pitchFamily="49" charset="-122"/>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接口</a:t>
            </a:r>
            <a:r>
              <a:rPr lang="en-US" altLang="zh-CN" sz="2400" b="1" dirty="0">
                <a:solidFill>
                  <a:srgbClr val="1557AE"/>
                </a:solidFill>
                <a:latin typeface="+mj-lt"/>
                <a:ea typeface="楷体" panose="02010609060101010101" pitchFamily="49" charset="-122"/>
                <a:cs typeface="黑体" panose="02010609060101010101" pitchFamily="49" charset="-122"/>
              </a:rPr>
              <a:t>(interface)</a:t>
            </a:r>
          </a:p>
        </p:txBody>
      </p:sp>
    </p:spTree>
    <p:extLst>
      <p:ext uri="{BB962C8B-B14F-4D97-AF65-F5344CB8AC3E}">
        <p14:creationId xmlns:p14="http://schemas.microsoft.com/office/powerpoint/2010/main" val="3746131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fade">
                                      <p:cBhvr>
                                        <p:cTn id="3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4" name="矩形: 圆角 3">
            <a:extLst>
              <a:ext uri="{FF2B5EF4-FFF2-40B4-BE49-F238E27FC236}">
                <a16:creationId xmlns:a16="http://schemas.microsoft.com/office/drawing/2014/main" id="{D5230211-F121-4210-BEB6-32568281407D}"/>
              </a:ext>
            </a:extLst>
          </p:cNvPr>
          <p:cNvSpPr/>
          <p:nvPr/>
        </p:nvSpPr>
        <p:spPr>
          <a:xfrm>
            <a:off x="0" y="1061709"/>
            <a:ext cx="9143999" cy="1300491"/>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zh-CN" altLang="en-US" sz="2400" b="1" dirty="0">
                <a:solidFill>
                  <a:srgbClr val="1557AE"/>
                </a:solidFill>
              </a:rPr>
              <a:t>线程是程序内部的一个顺序控制流，它具有一个特定的生命周期。在一个线程的生命周期中，它总处于某一种状态中。线程的状态表示了线程正在进行的活动以及在这段时间内线程能完成的任务。</a:t>
            </a:r>
          </a:p>
        </p:txBody>
      </p:sp>
      <p:grpSp>
        <p:nvGrpSpPr>
          <p:cNvPr id="5" name="Group 38">
            <a:extLst>
              <a:ext uri="{FF2B5EF4-FFF2-40B4-BE49-F238E27FC236}">
                <a16:creationId xmlns:a16="http://schemas.microsoft.com/office/drawing/2014/main" id="{490BEF54-63AC-4077-BEF6-C47C7EC1D7A8}"/>
              </a:ext>
            </a:extLst>
          </p:cNvPr>
          <p:cNvGrpSpPr>
            <a:grpSpLocks/>
          </p:cNvGrpSpPr>
          <p:nvPr/>
        </p:nvGrpSpPr>
        <p:grpSpPr bwMode="auto">
          <a:xfrm>
            <a:off x="182058" y="2476501"/>
            <a:ext cx="8320087" cy="4038600"/>
            <a:chOff x="96" y="1392"/>
            <a:chExt cx="5241" cy="2544"/>
          </a:xfrm>
        </p:grpSpPr>
        <p:sp>
          <p:nvSpPr>
            <p:cNvPr id="6" name="AutoShape 4">
              <a:extLst>
                <a:ext uri="{FF2B5EF4-FFF2-40B4-BE49-F238E27FC236}">
                  <a16:creationId xmlns:a16="http://schemas.microsoft.com/office/drawing/2014/main" id="{0DA1F599-562D-42EF-B58C-3DC11A57926C}"/>
                </a:ext>
              </a:extLst>
            </p:cNvPr>
            <p:cNvSpPr>
              <a:spLocks noChangeArrowheads="1"/>
            </p:cNvSpPr>
            <p:nvPr/>
          </p:nvSpPr>
          <p:spPr bwMode="auto">
            <a:xfrm>
              <a:off x="288" y="2688"/>
              <a:ext cx="1104" cy="336"/>
            </a:xfrm>
            <a:prstGeom prst="roundRect">
              <a:avLst>
                <a:gd name="adj" fmla="val 16667"/>
              </a:avLst>
            </a:prstGeom>
            <a:solidFill>
              <a:schemeClr val="bg1"/>
            </a:solidFill>
            <a:ln w="381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7" name="Text Box 5">
              <a:extLst>
                <a:ext uri="{FF2B5EF4-FFF2-40B4-BE49-F238E27FC236}">
                  <a16:creationId xmlns:a16="http://schemas.microsoft.com/office/drawing/2014/main" id="{16B40C4E-B412-43E9-9B14-8386EE09375A}"/>
                </a:ext>
              </a:extLst>
            </p:cNvPr>
            <p:cNvSpPr txBox="1">
              <a:spLocks noChangeArrowheads="1"/>
            </p:cNvSpPr>
            <p:nvPr/>
          </p:nvSpPr>
          <p:spPr bwMode="auto">
            <a:xfrm>
              <a:off x="96" y="2112"/>
              <a:ext cx="123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new Thread()</a:t>
              </a:r>
            </a:p>
          </p:txBody>
        </p:sp>
        <p:sp>
          <p:nvSpPr>
            <p:cNvPr id="8" name="Text Box 6">
              <a:extLst>
                <a:ext uri="{FF2B5EF4-FFF2-40B4-BE49-F238E27FC236}">
                  <a16:creationId xmlns:a16="http://schemas.microsoft.com/office/drawing/2014/main" id="{193BFF4F-7648-45DE-8A90-7E4FCFC28AE6}"/>
                </a:ext>
              </a:extLst>
            </p:cNvPr>
            <p:cNvSpPr txBox="1">
              <a:spLocks noChangeArrowheads="1"/>
            </p:cNvSpPr>
            <p:nvPr/>
          </p:nvSpPr>
          <p:spPr bwMode="auto">
            <a:xfrm>
              <a:off x="288" y="2736"/>
              <a:ext cx="113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New Thread</a:t>
              </a:r>
            </a:p>
          </p:txBody>
        </p:sp>
        <p:sp>
          <p:nvSpPr>
            <p:cNvPr id="9" name="AutoShape 7">
              <a:extLst>
                <a:ext uri="{FF2B5EF4-FFF2-40B4-BE49-F238E27FC236}">
                  <a16:creationId xmlns:a16="http://schemas.microsoft.com/office/drawing/2014/main" id="{78B21435-53AC-4C1B-9453-91B0E343A2BE}"/>
                </a:ext>
              </a:extLst>
            </p:cNvPr>
            <p:cNvSpPr>
              <a:spLocks noChangeArrowheads="1"/>
            </p:cNvSpPr>
            <p:nvPr/>
          </p:nvSpPr>
          <p:spPr bwMode="auto">
            <a:xfrm>
              <a:off x="2160" y="2688"/>
              <a:ext cx="1008" cy="336"/>
            </a:xfrm>
            <a:prstGeom prst="roundRect">
              <a:avLst>
                <a:gd name="adj" fmla="val 16667"/>
              </a:avLst>
            </a:prstGeom>
            <a:solidFill>
              <a:schemeClr val="bg1"/>
            </a:solidFill>
            <a:ln w="381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1" name="Text Box 8">
              <a:extLst>
                <a:ext uri="{FF2B5EF4-FFF2-40B4-BE49-F238E27FC236}">
                  <a16:creationId xmlns:a16="http://schemas.microsoft.com/office/drawing/2014/main" id="{1EEC8214-87E4-4926-813A-443B935AF646}"/>
                </a:ext>
              </a:extLst>
            </p:cNvPr>
            <p:cNvSpPr txBox="1">
              <a:spLocks noChangeArrowheads="1"/>
            </p:cNvSpPr>
            <p:nvPr/>
          </p:nvSpPr>
          <p:spPr bwMode="auto">
            <a:xfrm>
              <a:off x="2208" y="2688"/>
              <a:ext cx="917"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Runnable</a:t>
              </a:r>
              <a:endParaRPr lang="en-US" altLang="zh-CN" sz="2400">
                <a:latin typeface="Times New Roman" panose="02020603050405020304" pitchFamily="18" charset="0"/>
              </a:endParaRPr>
            </a:p>
          </p:txBody>
        </p:sp>
        <p:sp>
          <p:nvSpPr>
            <p:cNvPr id="12" name="Text Box 9">
              <a:extLst>
                <a:ext uri="{FF2B5EF4-FFF2-40B4-BE49-F238E27FC236}">
                  <a16:creationId xmlns:a16="http://schemas.microsoft.com/office/drawing/2014/main" id="{A66B7333-BF06-40A8-A2A7-237EA3BA5DA4}"/>
                </a:ext>
              </a:extLst>
            </p:cNvPr>
            <p:cNvSpPr txBox="1">
              <a:spLocks noChangeArrowheads="1"/>
            </p:cNvSpPr>
            <p:nvPr/>
          </p:nvSpPr>
          <p:spPr bwMode="auto">
            <a:xfrm>
              <a:off x="1488" y="2544"/>
              <a:ext cx="62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start()</a:t>
              </a:r>
              <a:endParaRPr lang="en-US" altLang="zh-CN" sz="2400" dirty="0">
                <a:latin typeface="Times New Roman" panose="02020603050405020304" pitchFamily="18" charset="0"/>
              </a:endParaRPr>
            </a:p>
          </p:txBody>
        </p:sp>
        <p:sp>
          <p:nvSpPr>
            <p:cNvPr id="13" name="AutoShape 10">
              <a:extLst>
                <a:ext uri="{FF2B5EF4-FFF2-40B4-BE49-F238E27FC236}">
                  <a16:creationId xmlns:a16="http://schemas.microsoft.com/office/drawing/2014/main" id="{DD55D026-712B-464B-9C0D-5425D91C36A4}"/>
                </a:ext>
              </a:extLst>
            </p:cNvPr>
            <p:cNvSpPr>
              <a:spLocks noChangeArrowheads="1"/>
            </p:cNvSpPr>
            <p:nvPr/>
          </p:nvSpPr>
          <p:spPr bwMode="auto">
            <a:xfrm>
              <a:off x="3744" y="2688"/>
              <a:ext cx="1392" cy="336"/>
            </a:xfrm>
            <a:prstGeom prst="roundRect">
              <a:avLst>
                <a:gd name="adj" fmla="val 16667"/>
              </a:avLst>
            </a:prstGeom>
            <a:solidFill>
              <a:schemeClr val="bg1"/>
            </a:solidFill>
            <a:ln w="381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 name="Text Box 11">
              <a:extLst>
                <a:ext uri="{FF2B5EF4-FFF2-40B4-BE49-F238E27FC236}">
                  <a16:creationId xmlns:a16="http://schemas.microsoft.com/office/drawing/2014/main" id="{1A60DFFA-D77B-4B89-AD0F-238C78B4C0C3}"/>
                </a:ext>
              </a:extLst>
            </p:cNvPr>
            <p:cNvSpPr txBox="1">
              <a:spLocks noChangeArrowheads="1"/>
            </p:cNvSpPr>
            <p:nvPr/>
          </p:nvSpPr>
          <p:spPr bwMode="auto">
            <a:xfrm>
              <a:off x="3840" y="2688"/>
              <a:ext cx="1264"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Not Runnable</a:t>
              </a:r>
            </a:p>
          </p:txBody>
        </p:sp>
        <p:sp>
          <p:nvSpPr>
            <p:cNvPr id="15" name="Text Box 12">
              <a:extLst>
                <a:ext uri="{FF2B5EF4-FFF2-40B4-BE49-F238E27FC236}">
                  <a16:creationId xmlns:a16="http://schemas.microsoft.com/office/drawing/2014/main" id="{5857B847-1726-4460-BB63-7317A83F8719}"/>
                </a:ext>
              </a:extLst>
            </p:cNvPr>
            <p:cNvSpPr txBox="1">
              <a:spLocks noChangeArrowheads="1"/>
            </p:cNvSpPr>
            <p:nvPr/>
          </p:nvSpPr>
          <p:spPr bwMode="auto">
            <a:xfrm>
              <a:off x="1152" y="3360"/>
              <a:ext cx="58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stop()</a:t>
              </a:r>
            </a:p>
          </p:txBody>
        </p:sp>
        <p:sp>
          <p:nvSpPr>
            <p:cNvPr id="16" name="Text Box 13">
              <a:extLst>
                <a:ext uri="{FF2B5EF4-FFF2-40B4-BE49-F238E27FC236}">
                  <a16:creationId xmlns:a16="http://schemas.microsoft.com/office/drawing/2014/main" id="{25772611-192B-4A21-AFD8-AD0EFEA8A41A}"/>
                </a:ext>
              </a:extLst>
            </p:cNvPr>
            <p:cNvSpPr txBox="1">
              <a:spLocks noChangeArrowheads="1"/>
            </p:cNvSpPr>
            <p:nvPr/>
          </p:nvSpPr>
          <p:spPr bwMode="auto">
            <a:xfrm>
              <a:off x="3408" y="3504"/>
              <a:ext cx="58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stop()</a:t>
              </a:r>
            </a:p>
          </p:txBody>
        </p:sp>
        <p:sp>
          <p:nvSpPr>
            <p:cNvPr id="17" name="AutoShape 14">
              <a:extLst>
                <a:ext uri="{FF2B5EF4-FFF2-40B4-BE49-F238E27FC236}">
                  <a16:creationId xmlns:a16="http://schemas.microsoft.com/office/drawing/2014/main" id="{1759E654-9B52-41BA-8D10-621CE40F2803}"/>
                </a:ext>
              </a:extLst>
            </p:cNvPr>
            <p:cNvSpPr>
              <a:spLocks noChangeArrowheads="1"/>
            </p:cNvSpPr>
            <p:nvPr/>
          </p:nvSpPr>
          <p:spPr bwMode="auto">
            <a:xfrm>
              <a:off x="2304" y="3648"/>
              <a:ext cx="816" cy="288"/>
            </a:xfrm>
            <a:prstGeom prst="roundRect">
              <a:avLst>
                <a:gd name="adj" fmla="val 16667"/>
              </a:avLst>
            </a:prstGeom>
            <a:solidFill>
              <a:schemeClr val="bg1"/>
            </a:solidFill>
            <a:ln w="381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 name="Text Box 15">
              <a:extLst>
                <a:ext uri="{FF2B5EF4-FFF2-40B4-BE49-F238E27FC236}">
                  <a16:creationId xmlns:a16="http://schemas.microsoft.com/office/drawing/2014/main" id="{4D930ACB-D61D-4A3E-B160-28FF3BC686E7}"/>
                </a:ext>
              </a:extLst>
            </p:cNvPr>
            <p:cNvSpPr txBox="1">
              <a:spLocks noChangeArrowheads="1"/>
            </p:cNvSpPr>
            <p:nvPr/>
          </p:nvSpPr>
          <p:spPr bwMode="auto">
            <a:xfrm>
              <a:off x="2448" y="3648"/>
              <a:ext cx="543"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Dead</a:t>
              </a:r>
            </a:p>
          </p:txBody>
        </p:sp>
        <p:sp>
          <p:nvSpPr>
            <p:cNvPr id="20" name="Text Box 16">
              <a:extLst>
                <a:ext uri="{FF2B5EF4-FFF2-40B4-BE49-F238E27FC236}">
                  <a16:creationId xmlns:a16="http://schemas.microsoft.com/office/drawing/2014/main" id="{0D99BF45-F0FB-4CD7-B3DC-FF70165A2579}"/>
                </a:ext>
              </a:extLst>
            </p:cNvPr>
            <p:cNvSpPr txBox="1">
              <a:spLocks noChangeArrowheads="1"/>
            </p:cNvSpPr>
            <p:nvPr/>
          </p:nvSpPr>
          <p:spPr bwMode="auto">
            <a:xfrm>
              <a:off x="2256" y="2064"/>
              <a:ext cx="63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yield()</a:t>
              </a:r>
            </a:p>
          </p:txBody>
        </p:sp>
        <p:sp>
          <p:nvSpPr>
            <p:cNvPr id="21" name="Text Box 17">
              <a:extLst>
                <a:ext uri="{FF2B5EF4-FFF2-40B4-BE49-F238E27FC236}">
                  <a16:creationId xmlns:a16="http://schemas.microsoft.com/office/drawing/2014/main" id="{16D98333-A88B-45EC-89E3-732C32F605EB}"/>
                </a:ext>
              </a:extLst>
            </p:cNvPr>
            <p:cNvSpPr txBox="1">
              <a:spLocks noChangeArrowheads="1"/>
            </p:cNvSpPr>
            <p:nvPr/>
          </p:nvSpPr>
          <p:spPr bwMode="auto">
            <a:xfrm>
              <a:off x="2640" y="2976"/>
              <a:ext cx="586"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stop()</a:t>
              </a:r>
            </a:p>
            <a:p>
              <a:pPr eaLnBrk="1" hangingPunct="1">
                <a:spcBef>
                  <a:spcPct val="0"/>
                </a:spcBef>
                <a:buClrTx/>
                <a:buSzTx/>
                <a:buFontTx/>
                <a:buNone/>
              </a:pPr>
              <a:r>
                <a:rPr lang="en-US" altLang="zh-CN" sz="2400" b="1">
                  <a:latin typeface="Times New Roman" panose="02020603050405020304" pitchFamily="18" charset="0"/>
                </a:rPr>
                <a:t>run()</a:t>
              </a:r>
            </a:p>
          </p:txBody>
        </p:sp>
        <p:sp>
          <p:nvSpPr>
            <p:cNvPr id="22" name="Line 18">
              <a:extLst>
                <a:ext uri="{FF2B5EF4-FFF2-40B4-BE49-F238E27FC236}">
                  <a16:creationId xmlns:a16="http://schemas.microsoft.com/office/drawing/2014/main" id="{E5C37A6F-B652-4738-AF55-59E77D989359}"/>
                </a:ext>
              </a:extLst>
            </p:cNvPr>
            <p:cNvSpPr>
              <a:spLocks noChangeShapeType="1"/>
            </p:cNvSpPr>
            <p:nvPr/>
          </p:nvSpPr>
          <p:spPr bwMode="auto">
            <a:xfrm>
              <a:off x="1392" y="2832"/>
              <a:ext cx="7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9">
              <a:extLst>
                <a:ext uri="{FF2B5EF4-FFF2-40B4-BE49-F238E27FC236}">
                  <a16:creationId xmlns:a16="http://schemas.microsoft.com/office/drawing/2014/main" id="{7D56211C-EE9A-4C0F-A438-3938121CF039}"/>
                </a:ext>
              </a:extLst>
            </p:cNvPr>
            <p:cNvSpPr>
              <a:spLocks noChangeShapeType="1"/>
            </p:cNvSpPr>
            <p:nvPr/>
          </p:nvSpPr>
          <p:spPr bwMode="auto">
            <a:xfrm>
              <a:off x="912" y="3024"/>
              <a:ext cx="1392" cy="6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0">
              <a:extLst>
                <a:ext uri="{FF2B5EF4-FFF2-40B4-BE49-F238E27FC236}">
                  <a16:creationId xmlns:a16="http://schemas.microsoft.com/office/drawing/2014/main" id="{650A9688-7A45-4B48-B393-55A10FE68BB7}"/>
                </a:ext>
              </a:extLst>
            </p:cNvPr>
            <p:cNvSpPr>
              <a:spLocks noChangeShapeType="1"/>
            </p:cNvSpPr>
            <p:nvPr/>
          </p:nvSpPr>
          <p:spPr bwMode="auto">
            <a:xfrm>
              <a:off x="2640" y="3024"/>
              <a:ext cx="0" cy="62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1">
              <a:extLst>
                <a:ext uri="{FF2B5EF4-FFF2-40B4-BE49-F238E27FC236}">
                  <a16:creationId xmlns:a16="http://schemas.microsoft.com/office/drawing/2014/main" id="{BCA54F21-BD05-4C2C-A18C-FAFCA3F933DA}"/>
                </a:ext>
              </a:extLst>
            </p:cNvPr>
            <p:cNvSpPr>
              <a:spLocks noChangeShapeType="1"/>
            </p:cNvSpPr>
            <p:nvPr/>
          </p:nvSpPr>
          <p:spPr bwMode="auto">
            <a:xfrm>
              <a:off x="3168" y="2784"/>
              <a:ext cx="57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2">
              <a:extLst>
                <a:ext uri="{FF2B5EF4-FFF2-40B4-BE49-F238E27FC236}">
                  <a16:creationId xmlns:a16="http://schemas.microsoft.com/office/drawing/2014/main" id="{55945357-88D4-4446-853F-6BD56A21385F}"/>
                </a:ext>
              </a:extLst>
            </p:cNvPr>
            <p:cNvSpPr>
              <a:spLocks noChangeShapeType="1"/>
            </p:cNvSpPr>
            <p:nvPr/>
          </p:nvSpPr>
          <p:spPr bwMode="auto">
            <a:xfrm flipH="1">
              <a:off x="3168" y="2880"/>
              <a:ext cx="52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3">
              <a:extLst>
                <a:ext uri="{FF2B5EF4-FFF2-40B4-BE49-F238E27FC236}">
                  <a16:creationId xmlns:a16="http://schemas.microsoft.com/office/drawing/2014/main" id="{46C2006F-55D5-4F18-82E8-0FF79B9ADD23}"/>
                </a:ext>
              </a:extLst>
            </p:cNvPr>
            <p:cNvSpPr>
              <a:spLocks noChangeShapeType="1"/>
            </p:cNvSpPr>
            <p:nvPr/>
          </p:nvSpPr>
          <p:spPr bwMode="auto">
            <a:xfrm flipH="1">
              <a:off x="3072" y="3024"/>
              <a:ext cx="1344" cy="6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4">
              <a:extLst>
                <a:ext uri="{FF2B5EF4-FFF2-40B4-BE49-F238E27FC236}">
                  <a16:creationId xmlns:a16="http://schemas.microsoft.com/office/drawing/2014/main" id="{8073D2F0-7B93-43E8-878F-767255CD9657}"/>
                </a:ext>
              </a:extLst>
            </p:cNvPr>
            <p:cNvSpPr>
              <a:spLocks noChangeShapeType="1"/>
            </p:cNvSpPr>
            <p:nvPr/>
          </p:nvSpPr>
          <p:spPr bwMode="auto">
            <a:xfrm>
              <a:off x="672" y="2352"/>
              <a:ext cx="144"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25">
              <a:extLst>
                <a:ext uri="{FF2B5EF4-FFF2-40B4-BE49-F238E27FC236}">
                  <a16:creationId xmlns:a16="http://schemas.microsoft.com/office/drawing/2014/main" id="{0DB39A96-8A64-433D-B446-173288E6D7EB}"/>
                </a:ext>
              </a:extLst>
            </p:cNvPr>
            <p:cNvSpPr txBox="1">
              <a:spLocks noChangeArrowheads="1"/>
            </p:cNvSpPr>
            <p:nvPr/>
          </p:nvSpPr>
          <p:spPr bwMode="auto">
            <a:xfrm>
              <a:off x="2496" y="2496"/>
              <a:ext cx="1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a:t>
              </a:r>
            </a:p>
          </p:txBody>
        </p:sp>
        <p:sp>
          <p:nvSpPr>
            <p:cNvPr id="30" name="Text Box 26">
              <a:extLst>
                <a:ext uri="{FF2B5EF4-FFF2-40B4-BE49-F238E27FC236}">
                  <a16:creationId xmlns:a16="http://schemas.microsoft.com/office/drawing/2014/main" id="{1F920DEB-A3DB-41DF-A792-9200FC1F72AA}"/>
                </a:ext>
              </a:extLst>
            </p:cNvPr>
            <p:cNvSpPr txBox="1">
              <a:spLocks noChangeArrowheads="1"/>
            </p:cNvSpPr>
            <p:nvPr/>
          </p:nvSpPr>
          <p:spPr bwMode="auto">
            <a:xfrm>
              <a:off x="2688" y="2496"/>
              <a:ext cx="1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a:t>
              </a:r>
            </a:p>
          </p:txBody>
        </p:sp>
        <p:cxnSp>
          <p:nvCxnSpPr>
            <p:cNvPr id="31" name="AutoShape 27">
              <a:extLst>
                <a:ext uri="{FF2B5EF4-FFF2-40B4-BE49-F238E27FC236}">
                  <a16:creationId xmlns:a16="http://schemas.microsoft.com/office/drawing/2014/main" id="{9F13A53A-6D0A-460A-8028-69AC9E188994}"/>
                </a:ext>
              </a:extLst>
            </p:cNvPr>
            <p:cNvCxnSpPr>
              <a:cxnSpLocks noChangeShapeType="1"/>
              <a:stCxn id="29" idx="3"/>
              <a:endCxn id="29" idx="1"/>
            </p:cNvCxnSpPr>
            <p:nvPr/>
          </p:nvCxnSpPr>
          <p:spPr bwMode="auto">
            <a:xfrm flipH="1">
              <a:off x="2496" y="2640"/>
              <a:ext cx="164" cy="1"/>
            </a:xfrm>
            <a:prstGeom prst="curvedConnector5">
              <a:avLst>
                <a:gd name="adj1" fmla="val -87806"/>
                <a:gd name="adj2" fmla="val -28800000"/>
                <a:gd name="adj3" fmla="val 187806"/>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2" name="Rectangle 33">
              <a:extLst>
                <a:ext uri="{FF2B5EF4-FFF2-40B4-BE49-F238E27FC236}">
                  <a16:creationId xmlns:a16="http://schemas.microsoft.com/office/drawing/2014/main" id="{809A48AA-0BA4-4A65-B4E2-16D36AB4B6A6}"/>
                </a:ext>
              </a:extLst>
            </p:cNvPr>
            <p:cNvSpPr>
              <a:spLocks noChangeArrowheads="1"/>
            </p:cNvSpPr>
            <p:nvPr/>
          </p:nvSpPr>
          <p:spPr bwMode="auto">
            <a:xfrm>
              <a:off x="2976" y="1392"/>
              <a:ext cx="1056" cy="912"/>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b="1" dirty="0">
                  <a:latin typeface="Times New Roman" panose="02020603050405020304" pitchFamily="18" charset="0"/>
                </a:rPr>
                <a:t>suspend()</a:t>
              </a:r>
              <a:endParaRPr lang="en-US" altLang="zh-CN" sz="2400" dirty="0">
                <a:latin typeface="Times New Roman" panose="02020603050405020304" pitchFamily="18" charset="0"/>
              </a:endParaRPr>
            </a:p>
            <a:p>
              <a:pPr algn="ctr" eaLnBrk="1" hangingPunct="1">
                <a:spcBef>
                  <a:spcPct val="0"/>
                </a:spcBef>
                <a:buClrTx/>
                <a:buSzTx/>
                <a:buFontTx/>
                <a:buNone/>
              </a:pPr>
              <a:r>
                <a:rPr lang="en-US" altLang="zh-CN" sz="2400" b="1" dirty="0">
                  <a:latin typeface="Times New Roman" panose="02020603050405020304" pitchFamily="18" charset="0"/>
                </a:rPr>
                <a:t>sleep()</a:t>
              </a:r>
            </a:p>
            <a:p>
              <a:pPr algn="ctr" eaLnBrk="1" hangingPunct="1">
                <a:spcBef>
                  <a:spcPct val="0"/>
                </a:spcBef>
                <a:buClrTx/>
                <a:buSzTx/>
                <a:buFontTx/>
                <a:buNone/>
              </a:pPr>
              <a:r>
                <a:rPr lang="en-US" altLang="zh-CN" sz="2400" b="1" dirty="0">
                  <a:latin typeface="Times New Roman" panose="02020603050405020304" pitchFamily="18" charset="0"/>
                </a:rPr>
                <a:t>wait()</a:t>
              </a:r>
              <a:endParaRPr lang="en-US" altLang="zh-CN" sz="2400" dirty="0">
                <a:latin typeface="Times New Roman" panose="02020603050405020304" pitchFamily="18" charset="0"/>
              </a:endParaRPr>
            </a:p>
            <a:p>
              <a:pPr algn="ctr" eaLnBrk="1" hangingPunct="1">
                <a:spcBef>
                  <a:spcPct val="0"/>
                </a:spcBef>
                <a:buClrTx/>
                <a:buSzTx/>
                <a:buFontTx/>
                <a:buNone/>
              </a:pPr>
              <a:r>
                <a:rPr lang="en-US" altLang="zh-CN" sz="2400" dirty="0"/>
                <a:t>I/O</a:t>
              </a:r>
              <a:r>
                <a:rPr lang="zh-CN" altLang="en-US" sz="2400" b="1" dirty="0">
                  <a:latin typeface="楷体" panose="02010609060101010101" pitchFamily="49" charset="-122"/>
                  <a:ea typeface="楷体" panose="02010609060101010101" pitchFamily="49" charset="-122"/>
                </a:rPr>
                <a:t>流阻塞</a:t>
              </a:r>
            </a:p>
          </p:txBody>
        </p:sp>
        <p:sp>
          <p:nvSpPr>
            <p:cNvPr id="33" name="Line 34">
              <a:extLst>
                <a:ext uri="{FF2B5EF4-FFF2-40B4-BE49-F238E27FC236}">
                  <a16:creationId xmlns:a16="http://schemas.microsoft.com/office/drawing/2014/main" id="{4557D223-AD31-4DDA-A33A-EF23CAFF8730}"/>
                </a:ext>
              </a:extLst>
            </p:cNvPr>
            <p:cNvSpPr>
              <a:spLocks noChangeShapeType="1"/>
            </p:cNvSpPr>
            <p:nvPr/>
          </p:nvSpPr>
          <p:spPr bwMode="auto">
            <a:xfrm flipH="1">
              <a:off x="3456" y="2352"/>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35">
              <a:extLst>
                <a:ext uri="{FF2B5EF4-FFF2-40B4-BE49-F238E27FC236}">
                  <a16:creationId xmlns:a16="http://schemas.microsoft.com/office/drawing/2014/main" id="{773D4E48-DB8A-48A7-A6D1-C7C4B86DCA22}"/>
                </a:ext>
              </a:extLst>
            </p:cNvPr>
            <p:cNvSpPr txBox="1">
              <a:spLocks noChangeArrowheads="1"/>
            </p:cNvSpPr>
            <p:nvPr/>
          </p:nvSpPr>
          <p:spPr bwMode="auto">
            <a:xfrm>
              <a:off x="4272" y="3168"/>
              <a:ext cx="1065" cy="6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resume()</a:t>
              </a:r>
            </a:p>
            <a:p>
              <a:pPr eaLnBrk="1" hangingPunct="1">
                <a:spcBef>
                  <a:spcPct val="0"/>
                </a:spcBef>
                <a:buClrTx/>
                <a:buSzTx/>
                <a:buFontTx/>
                <a:buNone/>
              </a:pPr>
              <a:r>
                <a:rPr lang="en-US" altLang="zh-CN" sz="1400" b="1" dirty="0">
                  <a:latin typeface="Times New Roman" panose="02020603050405020304" pitchFamily="18" charset="0"/>
                </a:rPr>
                <a:t>notify()/</a:t>
              </a:r>
              <a:r>
                <a:rPr lang="en-US" altLang="zh-CN" sz="1400" b="1" dirty="0" err="1">
                  <a:latin typeface="Times New Roman" panose="02020603050405020304" pitchFamily="18" charset="0"/>
                </a:rPr>
                <a:t>notifyAll</a:t>
              </a:r>
              <a:r>
                <a:rPr lang="en-US" altLang="zh-CN" sz="1400" b="1" dirty="0">
                  <a:latin typeface="Times New Roman" panose="02020603050405020304" pitchFamily="18" charset="0"/>
                </a:rPr>
                <a:t>()</a:t>
              </a:r>
            </a:p>
            <a:p>
              <a:pPr eaLnBrk="1" hangingPunct="1">
                <a:spcBef>
                  <a:spcPct val="0"/>
                </a:spcBef>
                <a:buClrTx/>
                <a:buSzTx/>
                <a:buFontTx/>
                <a:buNone/>
              </a:pPr>
              <a:r>
                <a:rPr lang="en-US" altLang="zh-CN" sz="2400" b="1" dirty="0">
                  <a:latin typeface="Times New Roman" panose="02020603050405020304" pitchFamily="18" charset="0"/>
                </a:rPr>
                <a:t>I/O</a:t>
              </a:r>
              <a:r>
                <a:rPr lang="zh-CN" altLang="en-US" sz="2400" b="1" dirty="0">
                  <a:latin typeface="楷体" panose="02010609060101010101" pitchFamily="49" charset="-122"/>
                  <a:ea typeface="楷体" panose="02010609060101010101" pitchFamily="49" charset="-122"/>
                </a:rPr>
                <a:t>指令</a:t>
              </a:r>
            </a:p>
          </p:txBody>
        </p:sp>
        <p:sp>
          <p:nvSpPr>
            <p:cNvPr id="35" name="Text Box 36">
              <a:extLst>
                <a:ext uri="{FF2B5EF4-FFF2-40B4-BE49-F238E27FC236}">
                  <a16:creationId xmlns:a16="http://schemas.microsoft.com/office/drawing/2014/main" id="{9171A04A-34F7-47D2-9084-08D207D30938}"/>
                </a:ext>
              </a:extLst>
            </p:cNvPr>
            <p:cNvSpPr txBox="1">
              <a:spLocks noChangeArrowheads="1"/>
            </p:cNvSpPr>
            <p:nvPr/>
          </p:nvSpPr>
          <p:spPr bwMode="auto">
            <a:xfrm>
              <a:off x="3360" y="2688"/>
              <a:ext cx="1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a:t>
              </a:r>
            </a:p>
          </p:txBody>
        </p:sp>
        <p:cxnSp>
          <p:nvCxnSpPr>
            <p:cNvPr id="36" name="AutoShape 37">
              <a:extLst>
                <a:ext uri="{FF2B5EF4-FFF2-40B4-BE49-F238E27FC236}">
                  <a16:creationId xmlns:a16="http://schemas.microsoft.com/office/drawing/2014/main" id="{6D940904-542F-41E1-A00B-B000A25266CA}"/>
                </a:ext>
              </a:extLst>
            </p:cNvPr>
            <p:cNvCxnSpPr>
              <a:cxnSpLocks noChangeShapeType="1"/>
              <a:stCxn id="34" idx="1"/>
              <a:endCxn id="35" idx="2"/>
            </p:cNvCxnSpPr>
            <p:nvPr/>
          </p:nvCxnSpPr>
          <p:spPr bwMode="auto">
            <a:xfrm rot="10800000">
              <a:off x="3442" y="2976"/>
              <a:ext cx="830" cy="521"/>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534243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37" name="矩形: 圆角 36">
            <a:extLst>
              <a:ext uri="{FF2B5EF4-FFF2-40B4-BE49-F238E27FC236}">
                <a16:creationId xmlns:a16="http://schemas.microsoft.com/office/drawing/2014/main" id="{DCF7E4F5-A3E4-4364-A28E-22376EBCCDED}"/>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 创建状态（</a:t>
            </a:r>
            <a:r>
              <a:rPr lang="en-US" altLang="zh-CN" sz="2400" b="1" dirty="0">
                <a:solidFill>
                  <a:srgbClr val="1557AE"/>
                </a:solidFill>
              </a:rPr>
              <a:t>new Thread</a:t>
            </a:r>
            <a:r>
              <a:rPr lang="zh-CN" altLang="en-US" sz="2400" b="1" dirty="0">
                <a:solidFill>
                  <a:srgbClr val="1557AE"/>
                </a:solidFill>
              </a:rPr>
              <a:t>）</a:t>
            </a:r>
          </a:p>
        </p:txBody>
      </p:sp>
      <p:sp>
        <p:nvSpPr>
          <p:cNvPr id="38" name="矩形 37">
            <a:extLst>
              <a:ext uri="{FF2B5EF4-FFF2-40B4-BE49-F238E27FC236}">
                <a16:creationId xmlns:a16="http://schemas.microsoft.com/office/drawing/2014/main" id="{42040AB3-52C1-45C2-9B97-B29A7B763C54}"/>
              </a:ext>
            </a:extLst>
          </p:cNvPr>
          <p:cNvSpPr/>
          <p:nvPr/>
        </p:nvSpPr>
        <p:spPr>
          <a:xfrm>
            <a:off x="0" y="1544142"/>
            <a:ext cx="9210675" cy="235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lgn="just">
              <a:spcBef>
                <a:spcPts val="120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当创建了一个新的线程时</a:t>
            </a:r>
            <a:r>
              <a:rPr lang="en-US" altLang="zh-CN" b="1" dirty="0">
                <a:solidFill>
                  <a:srgbClr val="1557AE"/>
                </a:solidFill>
                <a:latin typeface="Consolas" panose="020B0609020204030204" pitchFamily="49" charset="0"/>
                <a:ea typeface="楷体" panose="02010609060101010101" pitchFamily="49" charset="-122"/>
              </a:rPr>
              <a:t>(</a:t>
            </a:r>
            <a:r>
              <a:rPr lang="en-US" altLang="zh-CN" b="1" dirty="0" err="1">
                <a:solidFill>
                  <a:srgbClr val="1557AE"/>
                </a:solidFill>
                <a:latin typeface="Consolas" panose="020B0609020204030204" pitchFamily="49" charset="0"/>
                <a:ea typeface="楷体" panose="02010609060101010101" pitchFamily="49" charset="-122"/>
              </a:rPr>
              <a:t>myThread</a:t>
            </a:r>
            <a:r>
              <a:rPr lang="en-US" altLang="zh-CN" b="1" dirty="0">
                <a:solidFill>
                  <a:srgbClr val="1557AE"/>
                </a:solidFill>
                <a:latin typeface="Consolas" panose="020B0609020204030204" pitchFamily="49" charset="0"/>
                <a:ea typeface="楷体" panose="02010609060101010101" pitchFamily="49" charset="-122"/>
              </a:rPr>
              <a:t> </a:t>
            </a:r>
            <a:r>
              <a:rPr lang="en-US" altLang="zh-CN" b="1" dirty="0" err="1">
                <a:solidFill>
                  <a:srgbClr val="1557AE"/>
                </a:solidFill>
                <a:latin typeface="Consolas" panose="020B0609020204030204" pitchFamily="49" charset="0"/>
                <a:ea typeface="楷体" panose="02010609060101010101" pitchFamily="49" charset="-122"/>
              </a:rPr>
              <a:t>thd</a:t>
            </a:r>
            <a:r>
              <a:rPr lang="en-US" altLang="zh-CN" b="1" dirty="0">
                <a:solidFill>
                  <a:srgbClr val="1557AE"/>
                </a:solidFill>
                <a:latin typeface="Consolas" panose="020B0609020204030204" pitchFamily="49" charset="0"/>
                <a:ea typeface="楷体" panose="02010609060101010101" pitchFamily="49" charset="-122"/>
              </a:rPr>
              <a:t> = new myThread(); ),</a:t>
            </a:r>
            <a:r>
              <a:rPr lang="zh-CN" altLang="en-US" b="1" dirty="0">
                <a:solidFill>
                  <a:srgbClr val="1557AE"/>
                </a:solidFill>
                <a:latin typeface="Consolas" panose="020B0609020204030204" pitchFamily="49" charset="0"/>
                <a:ea typeface="楷体" panose="02010609060101010101" pitchFamily="49" charset="-122"/>
              </a:rPr>
              <a:t>就处于创建状态；</a:t>
            </a:r>
            <a:endParaRPr lang="en-US" altLang="zh-CN" b="1" dirty="0">
              <a:solidFill>
                <a:srgbClr val="1557AE"/>
              </a:solidFill>
              <a:latin typeface="Consolas" panose="020B0609020204030204" pitchFamily="49" charset="0"/>
              <a:ea typeface="楷体" panose="02010609060101010101" pitchFamily="49" charset="-122"/>
            </a:endParaRPr>
          </a:p>
          <a:p>
            <a:pPr marL="342900" indent="-342900" algn="just">
              <a:spcBef>
                <a:spcPts val="120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此时它仅仅是一个空的线程对象，系统不为它分配资源；</a:t>
            </a:r>
            <a:endParaRPr lang="en-US" altLang="zh-CN" b="1" dirty="0">
              <a:solidFill>
                <a:srgbClr val="1557AE"/>
              </a:solidFill>
              <a:latin typeface="Consolas" panose="020B0609020204030204" pitchFamily="49" charset="0"/>
              <a:ea typeface="楷体" panose="02010609060101010101" pitchFamily="49" charset="-122"/>
            </a:endParaRPr>
          </a:p>
          <a:p>
            <a:pPr marL="342900" indent="-342900" algn="just">
              <a:spcBef>
                <a:spcPts val="120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处于这种状态时只能启动或终止该线程，调用除这两种以外的其它方法都会失败并且会引起非法状态异常</a:t>
            </a:r>
            <a:r>
              <a:rPr lang="en-US" altLang="zh-CN" b="1" dirty="0" err="1">
                <a:solidFill>
                  <a:srgbClr val="1557AE"/>
                </a:solidFill>
                <a:latin typeface="Consolas" panose="020B0609020204030204" pitchFamily="49" charset="0"/>
                <a:ea typeface="楷体" panose="02010609060101010101" pitchFamily="49" charset="-122"/>
              </a:rPr>
              <a:t>IllegalThreadStateException</a:t>
            </a:r>
            <a:r>
              <a:rPr lang="zh-CN" altLang="en-US" b="1" dirty="0">
                <a:solidFill>
                  <a:srgbClr val="1557AE"/>
                </a:solidFill>
                <a:latin typeface="Consolas" panose="020B0609020204030204" pitchFamily="49" charset="0"/>
                <a:ea typeface="楷体" panose="02010609060101010101" pitchFamily="49" charset="-122"/>
              </a:rPr>
              <a:t>（对于其它状态，若所调用的方法与状态不符，都会引起非法状态异常）；</a:t>
            </a:r>
          </a:p>
          <a:p>
            <a:pPr marL="342900" indent="-342900" algn="just">
              <a:spcBef>
                <a:spcPts val="120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也只有处于创建状态的线程可以被执行</a:t>
            </a:r>
            <a:r>
              <a:rPr lang="en-US" altLang="zh-CN" b="1" dirty="0">
                <a:solidFill>
                  <a:srgbClr val="1557AE"/>
                </a:solidFill>
                <a:latin typeface="Consolas" panose="020B0609020204030204" pitchFamily="49" charset="0"/>
                <a:ea typeface="楷体" panose="02010609060101010101" pitchFamily="49" charset="-122"/>
              </a:rPr>
              <a:t>start()</a:t>
            </a:r>
            <a:r>
              <a:rPr lang="zh-CN" altLang="en-US" b="1" dirty="0">
                <a:solidFill>
                  <a:srgbClr val="1557AE"/>
                </a:solidFill>
                <a:latin typeface="Consolas" panose="020B0609020204030204" pitchFamily="49" charset="0"/>
                <a:ea typeface="楷体" panose="02010609060101010101" pitchFamily="49" charset="-122"/>
              </a:rPr>
              <a:t>；</a:t>
            </a:r>
          </a:p>
        </p:txBody>
      </p:sp>
      <p:sp>
        <p:nvSpPr>
          <p:cNvPr id="39" name="矩形: 圆角 38">
            <a:extLst>
              <a:ext uri="{FF2B5EF4-FFF2-40B4-BE49-F238E27FC236}">
                <a16:creationId xmlns:a16="http://schemas.microsoft.com/office/drawing/2014/main" id="{35CCD055-911F-4820-B8D4-AE5D2ED9926C}"/>
              </a:ext>
            </a:extLst>
          </p:cNvPr>
          <p:cNvSpPr/>
          <p:nvPr/>
        </p:nvSpPr>
        <p:spPr>
          <a:xfrm>
            <a:off x="-2" y="4097741"/>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 可运行状态（</a:t>
            </a:r>
            <a:r>
              <a:rPr lang="en-US" altLang="zh-CN" sz="2400" b="1" dirty="0">
                <a:solidFill>
                  <a:srgbClr val="1557AE"/>
                </a:solidFill>
              </a:rPr>
              <a:t>Runnable</a:t>
            </a:r>
            <a:r>
              <a:rPr lang="zh-CN" altLang="en-US" sz="2400" b="1" dirty="0">
                <a:solidFill>
                  <a:srgbClr val="1557AE"/>
                </a:solidFill>
              </a:rPr>
              <a:t>）</a:t>
            </a:r>
          </a:p>
        </p:txBody>
      </p:sp>
      <p:sp>
        <p:nvSpPr>
          <p:cNvPr id="40" name="矩形 39">
            <a:extLst>
              <a:ext uri="{FF2B5EF4-FFF2-40B4-BE49-F238E27FC236}">
                <a16:creationId xmlns:a16="http://schemas.microsoft.com/office/drawing/2014/main" id="{82B98B3B-E140-4990-AA89-EB5E1B656266}"/>
              </a:ext>
            </a:extLst>
          </p:cNvPr>
          <p:cNvSpPr/>
          <p:nvPr/>
        </p:nvSpPr>
        <p:spPr>
          <a:xfrm>
            <a:off x="0" y="4554942"/>
            <a:ext cx="9144000" cy="9712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lgn="just">
              <a:spcBef>
                <a:spcPts val="120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线程处于创建状态时，可以调用</a:t>
            </a:r>
            <a:r>
              <a:rPr lang="en-US" altLang="zh-CN" b="1" dirty="0">
                <a:solidFill>
                  <a:srgbClr val="1557AE"/>
                </a:solidFill>
                <a:latin typeface="Consolas" panose="020B0609020204030204" pitchFamily="49" charset="0"/>
                <a:ea typeface="楷体" panose="02010609060101010101" pitchFamily="49" charset="-122"/>
              </a:rPr>
              <a:t>start()</a:t>
            </a:r>
            <a:r>
              <a:rPr lang="zh-CN" altLang="en-US" b="1" dirty="0">
                <a:solidFill>
                  <a:srgbClr val="1557AE"/>
                </a:solidFill>
                <a:latin typeface="Consolas" panose="020B0609020204030204" pitchFamily="49" charset="0"/>
                <a:ea typeface="楷体" panose="02010609060101010101" pitchFamily="49" charset="-122"/>
              </a:rPr>
              <a:t>方法（ </a:t>
            </a:r>
            <a:r>
              <a:rPr lang="en-US" altLang="zh-CN" b="1" dirty="0" err="1">
                <a:solidFill>
                  <a:srgbClr val="1557AE"/>
                </a:solidFill>
                <a:latin typeface="Consolas" panose="020B0609020204030204" pitchFamily="49" charset="0"/>
                <a:ea typeface="楷体" panose="02010609060101010101" pitchFamily="49" charset="-122"/>
              </a:rPr>
              <a:t>thd.start</a:t>
            </a:r>
            <a:r>
              <a:rPr lang="en-US" altLang="zh-CN" b="1" dirty="0">
                <a:solidFill>
                  <a:srgbClr val="1557AE"/>
                </a:solidFill>
                <a:latin typeface="Consolas" panose="020B0609020204030204" pitchFamily="49" charset="0"/>
                <a:ea typeface="楷体" panose="02010609060101010101" pitchFamily="49" charset="-122"/>
              </a:rPr>
              <a:t>(); </a:t>
            </a:r>
            <a:r>
              <a:rPr lang="zh-CN" altLang="en-US" b="1" dirty="0">
                <a:solidFill>
                  <a:srgbClr val="1557AE"/>
                </a:solidFill>
                <a:latin typeface="Consolas" panose="020B0609020204030204" pitchFamily="49" charset="0"/>
                <a:ea typeface="楷体" panose="02010609060101010101" pitchFamily="49" charset="-122"/>
              </a:rPr>
              <a:t>）来启动它，产生运行这个线程所需的系统资源，安排其运行，并调用线程体</a:t>
            </a:r>
            <a:r>
              <a:rPr lang="en-US" altLang="zh-CN" b="1" dirty="0">
                <a:solidFill>
                  <a:srgbClr val="1557AE"/>
                </a:solidFill>
                <a:latin typeface="Consolas" panose="020B0609020204030204" pitchFamily="49" charset="0"/>
                <a:ea typeface="楷体" panose="02010609060101010101" pitchFamily="49" charset="-122"/>
              </a:rPr>
              <a:t>run()</a:t>
            </a:r>
            <a:r>
              <a:rPr lang="zh-CN" altLang="en-US" b="1" dirty="0">
                <a:solidFill>
                  <a:srgbClr val="1557AE"/>
                </a:solidFill>
                <a:latin typeface="Consolas" panose="020B0609020204030204" pitchFamily="49" charset="0"/>
                <a:ea typeface="楷体" panose="02010609060101010101" pitchFamily="49" charset="-122"/>
              </a:rPr>
              <a:t>方法，这样就使得该线程处于可运行</a:t>
            </a:r>
            <a:r>
              <a:rPr lang="en-US" altLang="zh-CN" b="1" dirty="0">
                <a:solidFill>
                  <a:srgbClr val="1557AE"/>
                </a:solidFill>
                <a:latin typeface="Consolas" panose="020B0609020204030204" pitchFamily="49" charset="0"/>
                <a:ea typeface="楷体" panose="02010609060101010101" pitchFamily="49" charset="-122"/>
              </a:rPr>
              <a:t>( Runnable )</a:t>
            </a:r>
            <a:r>
              <a:rPr lang="zh-CN" altLang="en-US" b="1" dirty="0">
                <a:solidFill>
                  <a:srgbClr val="1557AE"/>
                </a:solidFill>
                <a:latin typeface="Consolas" panose="020B0609020204030204" pitchFamily="49" charset="0"/>
                <a:ea typeface="楷体" panose="02010609060101010101" pitchFamily="49" charset="-122"/>
              </a:rPr>
              <a:t>状态。</a:t>
            </a:r>
          </a:p>
        </p:txBody>
      </p:sp>
      <p:sp>
        <p:nvSpPr>
          <p:cNvPr id="8" name="矩形: 圆角 7">
            <a:extLst>
              <a:ext uri="{FF2B5EF4-FFF2-40B4-BE49-F238E27FC236}">
                <a16:creationId xmlns:a16="http://schemas.microsoft.com/office/drawing/2014/main" id="{61BE2C1A-C952-46DC-9804-41C697FFCB6C}"/>
              </a:ext>
            </a:extLst>
          </p:cNvPr>
          <p:cNvSpPr/>
          <p:nvPr/>
        </p:nvSpPr>
        <p:spPr>
          <a:xfrm>
            <a:off x="1" y="6159710"/>
            <a:ext cx="9143998" cy="669715"/>
          </a:xfrm>
          <a:prstGeom prst="roundRect">
            <a:avLst>
              <a:gd name="adj" fmla="val 13096"/>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bg1"/>
                </a:solidFill>
                <a:latin typeface="Consolas" panose="020B0609020204030204" pitchFamily="49" charset="0"/>
                <a:ea typeface="+mj-ea"/>
              </a:rPr>
              <a:t>线程在创建后不会自动运行，需要调用</a:t>
            </a:r>
            <a:r>
              <a:rPr lang="en-US" altLang="zh-CN" sz="2000" b="1" dirty="0">
                <a:solidFill>
                  <a:schemeClr val="bg1"/>
                </a:solidFill>
                <a:latin typeface="Consolas" panose="020B0609020204030204" pitchFamily="49" charset="0"/>
                <a:ea typeface="+mj-ea"/>
              </a:rPr>
              <a:t>start()</a:t>
            </a:r>
            <a:r>
              <a:rPr lang="zh-CN" altLang="en-US" sz="2000" b="1" dirty="0">
                <a:solidFill>
                  <a:schemeClr val="bg1"/>
                </a:solidFill>
                <a:latin typeface="Consolas" panose="020B0609020204030204" pitchFamily="49" charset="0"/>
                <a:ea typeface="+mj-ea"/>
              </a:rPr>
              <a:t>方法</a:t>
            </a:r>
          </a:p>
        </p:txBody>
      </p:sp>
    </p:spTree>
    <p:extLst>
      <p:ext uri="{BB962C8B-B14F-4D97-AF65-F5344CB8AC3E}">
        <p14:creationId xmlns:p14="http://schemas.microsoft.com/office/powerpoint/2010/main" val="1213944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fade">
                                      <p:cBhvr>
                                        <p:cTn id="12" dur="500"/>
                                        <p:tgtEl>
                                          <p:spTgt spid="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500"/>
                                        <p:tgtEl>
                                          <p:spTgt spid="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xEl>
                                              <p:pRg st="3" end="3"/>
                                            </p:txEl>
                                          </p:spTgt>
                                        </p:tgtEl>
                                        <p:attrNameLst>
                                          <p:attrName>style.visibility</p:attrName>
                                        </p:attrNameLst>
                                      </p:cBhvr>
                                      <p:to>
                                        <p:strVal val="visible"/>
                                      </p:to>
                                    </p:set>
                                    <p:animEffect transition="in" filter="fade">
                                      <p:cBhvr>
                                        <p:cTn id="22" dur="500"/>
                                        <p:tgtEl>
                                          <p:spTgt spid="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4" name="矩形: 圆角 3">
            <a:extLst>
              <a:ext uri="{FF2B5EF4-FFF2-40B4-BE49-F238E27FC236}">
                <a16:creationId xmlns:a16="http://schemas.microsoft.com/office/drawing/2014/main" id="{964EE44D-E595-4BC1-84D0-7BC97A3ECF84}"/>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不可运行状态（</a:t>
            </a:r>
            <a:r>
              <a:rPr lang="en-US" altLang="zh-CN" sz="2400" b="1" dirty="0">
                <a:solidFill>
                  <a:srgbClr val="1557AE"/>
                </a:solidFill>
              </a:rPr>
              <a:t>Not Runnable</a:t>
            </a:r>
            <a:r>
              <a:rPr lang="zh-CN" altLang="en-US" sz="2400" b="1" dirty="0">
                <a:solidFill>
                  <a:srgbClr val="1557AE"/>
                </a:solidFill>
              </a:rPr>
              <a:t>）</a:t>
            </a:r>
          </a:p>
        </p:txBody>
      </p:sp>
      <p:sp>
        <p:nvSpPr>
          <p:cNvPr id="5" name="矩形 4">
            <a:extLst>
              <a:ext uri="{FF2B5EF4-FFF2-40B4-BE49-F238E27FC236}">
                <a16:creationId xmlns:a16="http://schemas.microsoft.com/office/drawing/2014/main" id="{34E7B6CF-9400-4CFC-963B-4080C153CF70}"/>
              </a:ext>
            </a:extLst>
          </p:cNvPr>
          <p:cNvSpPr/>
          <p:nvPr/>
        </p:nvSpPr>
        <p:spPr>
          <a:xfrm>
            <a:off x="0" y="1518910"/>
            <a:ext cx="9144000" cy="15980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spcBef>
                <a:spcPts val="0"/>
              </a:spcBef>
              <a:spcAft>
                <a:spcPts val="1200"/>
              </a:spcAft>
            </a:pPr>
            <a:r>
              <a:rPr lang="zh-CN" altLang="en-US" b="1" dirty="0">
                <a:solidFill>
                  <a:srgbClr val="1557AE"/>
                </a:solidFill>
                <a:latin typeface="Consolas" panose="020B0609020204030204" pitchFamily="49" charset="0"/>
                <a:ea typeface="楷体" panose="02010609060101010101" pitchFamily="49" charset="-122"/>
              </a:rPr>
              <a:t>线程处于可运行状态时，当下面四种情况发生，线程就进入不可运行状态：</a:t>
            </a:r>
          </a:p>
          <a:p>
            <a:pPr marL="342900" indent="-342900" algn="just">
              <a:spcBef>
                <a:spcPts val="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 调用了</a:t>
            </a:r>
            <a:r>
              <a:rPr lang="en-US" altLang="zh-CN" b="1" dirty="0">
                <a:solidFill>
                  <a:srgbClr val="1557AE"/>
                </a:solidFill>
                <a:latin typeface="Consolas" panose="020B0609020204030204" pitchFamily="49" charset="0"/>
                <a:ea typeface="楷体" panose="02010609060101010101" pitchFamily="49" charset="-122"/>
              </a:rPr>
              <a:t>sleep()</a:t>
            </a:r>
            <a:r>
              <a:rPr lang="zh-CN" altLang="en-US" b="1" dirty="0">
                <a:solidFill>
                  <a:srgbClr val="1557AE"/>
                </a:solidFill>
                <a:latin typeface="Consolas" panose="020B0609020204030204" pitchFamily="49" charset="0"/>
                <a:ea typeface="楷体" panose="02010609060101010101" pitchFamily="49" charset="-122"/>
              </a:rPr>
              <a:t>方法；</a:t>
            </a:r>
          </a:p>
          <a:p>
            <a:pPr marL="342900" indent="-342900" algn="just">
              <a:spcBef>
                <a:spcPts val="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 调用了</a:t>
            </a:r>
            <a:r>
              <a:rPr lang="en-US" altLang="zh-CN" b="1" dirty="0">
                <a:solidFill>
                  <a:srgbClr val="1557AE"/>
                </a:solidFill>
                <a:latin typeface="Consolas" panose="020B0609020204030204" pitchFamily="49" charset="0"/>
                <a:ea typeface="楷体" panose="02010609060101010101" pitchFamily="49" charset="-122"/>
              </a:rPr>
              <a:t>suspend()</a:t>
            </a:r>
            <a:r>
              <a:rPr lang="zh-CN" altLang="en-US" b="1" dirty="0">
                <a:solidFill>
                  <a:srgbClr val="1557AE"/>
                </a:solidFill>
                <a:latin typeface="Consolas" panose="020B0609020204030204" pitchFamily="49" charset="0"/>
                <a:ea typeface="楷体" panose="02010609060101010101" pitchFamily="49" charset="-122"/>
              </a:rPr>
              <a:t>方法；</a:t>
            </a:r>
          </a:p>
          <a:p>
            <a:pPr marL="342900" indent="-342900" algn="just">
              <a:spcBef>
                <a:spcPts val="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 为等候一个条件变量，线程调用</a:t>
            </a:r>
            <a:r>
              <a:rPr lang="en-US" altLang="zh-CN" b="1" dirty="0">
                <a:solidFill>
                  <a:srgbClr val="1557AE"/>
                </a:solidFill>
                <a:latin typeface="Consolas" panose="020B0609020204030204" pitchFamily="49" charset="0"/>
                <a:ea typeface="楷体" panose="02010609060101010101" pitchFamily="49" charset="-122"/>
              </a:rPr>
              <a:t>wait()</a:t>
            </a:r>
            <a:r>
              <a:rPr lang="zh-CN" altLang="en-US" b="1" dirty="0">
                <a:solidFill>
                  <a:srgbClr val="1557AE"/>
                </a:solidFill>
                <a:latin typeface="Consolas" panose="020B0609020204030204" pitchFamily="49" charset="0"/>
                <a:ea typeface="楷体" panose="02010609060101010101" pitchFamily="49" charset="-122"/>
              </a:rPr>
              <a:t>方法；</a:t>
            </a:r>
          </a:p>
          <a:p>
            <a:pPr marL="342900" indent="-342900" algn="just">
              <a:spcBef>
                <a:spcPts val="0"/>
              </a:spcBef>
              <a:buFont typeface="Wingdings" panose="05000000000000000000" pitchFamily="2" charset="2"/>
              <a:buChar char="u"/>
            </a:pPr>
            <a:r>
              <a:rPr lang="zh-CN" altLang="en-US" b="1" dirty="0">
                <a:solidFill>
                  <a:srgbClr val="1557AE"/>
                </a:solidFill>
                <a:latin typeface="Consolas" panose="020B0609020204030204" pitchFamily="49" charset="0"/>
                <a:ea typeface="楷体" panose="02010609060101010101" pitchFamily="49" charset="-122"/>
              </a:rPr>
              <a:t> 输入输出流中发生线程阻塞。</a:t>
            </a:r>
          </a:p>
        </p:txBody>
      </p:sp>
    </p:spTree>
    <p:extLst>
      <p:ext uri="{BB962C8B-B14F-4D97-AF65-F5344CB8AC3E}">
        <p14:creationId xmlns:p14="http://schemas.microsoft.com/office/powerpoint/2010/main" val="4193668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4" name="矩形: 圆角 3">
            <a:extLst>
              <a:ext uri="{FF2B5EF4-FFF2-40B4-BE49-F238E27FC236}">
                <a16:creationId xmlns:a16="http://schemas.microsoft.com/office/drawing/2014/main" id="{F92D06C6-C07D-4552-B02F-99E0348376AB}"/>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不可运行状态（</a:t>
            </a:r>
            <a:r>
              <a:rPr lang="en-US" altLang="zh-CN" sz="2400" b="1" dirty="0">
                <a:solidFill>
                  <a:srgbClr val="1557AE"/>
                </a:solidFill>
              </a:rPr>
              <a:t>Not Runnable</a:t>
            </a:r>
            <a:r>
              <a:rPr lang="zh-CN" altLang="en-US" sz="2400" b="1" dirty="0">
                <a:solidFill>
                  <a:srgbClr val="1557AE"/>
                </a:solidFill>
              </a:rPr>
              <a:t>）</a:t>
            </a:r>
          </a:p>
        </p:txBody>
      </p:sp>
      <p:sp>
        <p:nvSpPr>
          <p:cNvPr id="5" name="矩形: 圆角 4">
            <a:extLst>
              <a:ext uri="{FF2B5EF4-FFF2-40B4-BE49-F238E27FC236}">
                <a16:creationId xmlns:a16="http://schemas.microsoft.com/office/drawing/2014/main" id="{1C3211B8-7B1F-461B-9048-893A5AA6DE4A}"/>
              </a:ext>
            </a:extLst>
          </p:cNvPr>
          <p:cNvSpPr/>
          <p:nvPr/>
        </p:nvSpPr>
        <p:spPr>
          <a:xfrm>
            <a:off x="1" y="1571625"/>
            <a:ext cx="9143999" cy="80010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tlCol="0" anchor="ctr"/>
          <a:lstStyle/>
          <a:p>
            <a:pPr algn="ctr"/>
            <a:r>
              <a:rPr lang="zh-CN" altLang="en-US" sz="2000" b="1" dirty="0">
                <a:solidFill>
                  <a:srgbClr val="002060"/>
                </a:solidFill>
              </a:rPr>
              <a:t>对于前面四种使得线程处于不可运行状态地情况，都有特定的方法使线程返回可运行状态：</a:t>
            </a:r>
          </a:p>
        </p:txBody>
      </p:sp>
      <p:sp>
        <p:nvSpPr>
          <p:cNvPr id="6" name="箭头: 五边形 5">
            <a:extLst>
              <a:ext uri="{FF2B5EF4-FFF2-40B4-BE49-F238E27FC236}">
                <a16:creationId xmlns:a16="http://schemas.microsoft.com/office/drawing/2014/main" id="{B02D60C3-3E7C-4CA2-81B8-8FEAA6DA7BD8}"/>
              </a:ext>
            </a:extLst>
          </p:cNvPr>
          <p:cNvSpPr/>
          <p:nvPr/>
        </p:nvSpPr>
        <p:spPr>
          <a:xfrm>
            <a:off x="158373" y="2444960"/>
            <a:ext cx="923118" cy="80010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睡眠</a:t>
            </a:r>
          </a:p>
        </p:txBody>
      </p:sp>
      <p:sp>
        <p:nvSpPr>
          <p:cNvPr id="7" name="矩形: 圆角 6">
            <a:extLst>
              <a:ext uri="{FF2B5EF4-FFF2-40B4-BE49-F238E27FC236}">
                <a16:creationId xmlns:a16="http://schemas.microsoft.com/office/drawing/2014/main" id="{DFA07E30-89E5-434D-BC9D-D6612B1A0177}"/>
              </a:ext>
            </a:extLst>
          </p:cNvPr>
          <p:cNvSpPr/>
          <p:nvPr/>
        </p:nvSpPr>
        <p:spPr>
          <a:xfrm>
            <a:off x="1171575" y="2444960"/>
            <a:ext cx="7762875" cy="800100"/>
          </a:xfrm>
          <a:prstGeom prst="roundRect">
            <a:avLst>
              <a:gd name="adj" fmla="val 1309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rgbClr val="002060"/>
                </a:solidFill>
                <a:latin typeface="Consolas" panose="020B0609020204030204" pitchFamily="49" charset="0"/>
                <a:ea typeface="楷体" panose="02010609060101010101" pitchFamily="49" charset="-122"/>
              </a:rPr>
              <a:t>如果线程处于睡眠状态中，</a:t>
            </a:r>
            <a:r>
              <a:rPr lang="en-US" altLang="zh-CN" sz="2000" b="1" dirty="0">
                <a:solidFill>
                  <a:srgbClr val="002060"/>
                </a:solidFill>
                <a:latin typeface="Consolas" panose="020B0609020204030204" pitchFamily="49" charset="0"/>
                <a:ea typeface="楷体" panose="02010609060101010101" pitchFamily="49" charset="-122"/>
              </a:rPr>
              <a:t>sleep()</a:t>
            </a:r>
            <a:r>
              <a:rPr lang="zh-CN" altLang="en-US" sz="2000" b="1" dirty="0">
                <a:solidFill>
                  <a:srgbClr val="002060"/>
                </a:solidFill>
                <a:latin typeface="Consolas" panose="020B0609020204030204" pitchFamily="49" charset="0"/>
                <a:ea typeface="楷体" panose="02010609060101010101" pitchFamily="49" charset="-122"/>
              </a:rPr>
              <a:t>方法中的参数为休息时间，当这个时间过去后，线程即为可运行的；</a:t>
            </a:r>
          </a:p>
        </p:txBody>
      </p:sp>
      <p:sp>
        <p:nvSpPr>
          <p:cNvPr id="8" name="箭头: 五边形 7">
            <a:extLst>
              <a:ext uri="{FF2B5EF4-FFF2-40B4-BE49-F238E27FC236}">
                <a16:creationId xmlns:a16="http://schemas.microsoft.com/office/drawing/2014/main" id="{AAC63D29-6C61-4449-83B2-77D6DFC496A9}"/>
              </a:ext>
            </a:extLst>
          </p:cNvPr>
          <p:cNvSpPr/>
          <p:nvPr/>
        </p:nvSpPr>
        <p:spPr>
          <a:xfrm>
            <a:off x="158373" y="3387935"/>
            <a:ext cx="923118" cy="80010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挂起</a:t>
            </a:r>
          </a:p>
        </p:txBody>
      </p:sp>
      <p:sp>
        <p:nvSpPr>
          <p:cNvPr id="9" name="矩形: 圆角 8">
            <a:extLst>
              <a:ext uri="{FF2B5EF4-FFF2-40B4-BE49-F238E27FC236}">
                <a16:creationId xmlns:a16="http://schemas.microsoft.com/office/drawing/2014/main" id="{56D41792-F76E-4A9B-BFF7-A216427190DF}"/>
              </a:ext>
            </a:extLst>
          </p:cNvPr>
          <p:cNvSpPr/>
          <p:nvPr/>
        </p:nvSpPr>
        <p:spPr>
          <a:xfrm>
            <a:off x="1171575" y="3387935"/>
            <a:ext cx="7762875" cy="800100"/>
          </a:xfrm>
          <a:prstGeom prst="roundRect">
            <a:avLst>
              <a:gd name="adj" fmla="val 1309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rgbClr val="002060"/>
                </a:solidFill>
                <a:latin typeface="Consolas" panose="020B0609020204030204" pitchFamily="49" charset="0"/>
                <a:ea typeface="楷体" panose="02010609060101010101" pitchFamily="49" charset="-122"/>
              </a:rPr>
              <a:t>如果一个线程被挂起，须调用</a:t>
            </a:r>
            <a:r>
              <a:rPr lang="en-US" altLang="zh-CN" sz="2000" b="1" dirty="0">
                <a:solidFill>
                  <a:srgbClr val="002060"/>
                </a:solidFill>
                <a:latin typeface="Consolas" panose="020B0609020204030204" pitchFamily="49" charset="0"/>
                <a:ea typeface="楷体" panose="02010609060101010101" pitchFamily="49" charset="-122"/>
              </a:rPr>
              <a:t>resume()</a:t>
            </a:r>
            <a:r>
              <a:rPr lang="zh-CN" altLang="en-US" sz="2000" b="1" dirty="0">
                <a:solidFill>
                  <a:srgbClr val="002060"/>
                </a:solidFill>
                <a:latin typeface="Consolas" panose="020B0609020204030204" pitchFamily="49" charset="0"/>
                <a:ea typeface="楷体" panose="02010609060101010101" pitchFamily="49" charset="-122"/>
              </a:rPr>
              <a:t>方法来返回；</a:t>
            </a:r>
          </a:p>
        </p:txBody>
      </p:sp>
      <p:sp>
        <p:nvSpPr>
          <p:cNvPr id="11" name="箭头: 五边形 10">
            <a:extLst>
              <a:ext uri="{FF2B5EF4-FFF2-40B4-BE49-F238E27FC236}">
                <a16:creationId xmlns:a16="http://schemas.microsoft.com/office/drawing/2014/main" id="{03DA5AC2-1D1B-43A3-BD56-EFE63970E654}"/>
              </a:ext>
            </a:extLst>
          </p:cNvPr>
          <p:cNvSpPr/>
          <p:nvPr/>
        </p:nvSpPr>
        <p:spPr>
          <a:xfrm>
            <a:off x="158373" y="4330910"/>
            <a:ext cx="923118" cy="80010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等待</a:t>
            </a:r>
          </a:p>
        </p:txBody>
      </p:sp>
      <p:sp>
        <p:nvSpPr>
          <p:cNvPr id="12" name="矩形: 圆角 11">
            <a:extLst>
              <a:ext uri="{FF2B5EF4-FFF2-40B4-BE49-F238E27FC236}">
                <a16:creationId xmlns:a16="http://schemas.microsoft.com/office/drawing/2014/main" id="{BB7FABEF-0787-4005-B840-44C3ACD78AA0}"/>
              </a:ext>
            </a:extLst>
          </p:cNvPr>
          <p:cNvSpPr/>
          <p:nvPr/>
        </p:nvSpPr>
        <p:spPr>
          <a:xfrm>
            <a:off x="1171575" y="4330910"/>
            <a:ext cx="7762875" cy="800100"/>
          </a:xfrm>
          <a:prstGeom prst="roundRect">
            <a:avLst>
              <a:gd name="adj" fmla="val 1309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rgbClr val="002060"/>
                </a:solidFill>
                <a:latin typeface="Consolas" panose="020B0609020204030204" pitchFamily="49" charset="0"/>
                <a:ea typeface="楷体" panose="02010609060101010101" pitchFamily="49" charset="-122"/>
              </a:rPr>
              <a:t>如果线程在等待条件变量，那么要停止等待的话，需要该条件变量所在的对象调用</a:t>
            </a:r>
            <a:r>
              <a:rPr lang="en-US" altLang="zh-CN" sz="2000" b="1" dirty="0">
                <a:solidFill>
                  <a:srgbClr val="002060"/>
                </a:solidFill>
                <a:latin typeface="Consolas" panose="020B0609020204030204" pitchFamily="49" charset="0"/>
                <a:ea typeface="楷体" panose="02010609060101010101" pitchFamily="49" charset="-122"/>
              </a:rPr>
              <a:t>notify()</a:t>
            </a:r>
            <a:r>
              <a:rPr lang="zh-CN" altLang="en-US" sz="2000" b="1" dirty="0">
                <a:solidFill>
                  <a:srgbClr val="002060"/>
                </a:solidFill>
                <a:latin typeface="Consolas" panose="020B0609020204030204" pitchFamily="49" charset="0"/>
                <a:ea typeface="楷体" panose="02010609060101010101" pitchFamily="49" charset="-122"/>
              </a:rPr>
              <a:t>或</a:t>
            </a:r>
            <a:r>
              <a:rPr lang="en-US" altLang="zh-CN" sz="2000" b="1" dirty="0" err="1">
                <a:solidFill>
                  <a:srgbClr val="002060"/>
                </a:solidFill>
                <a:latin typeface="Consolas" panose="020B0609020204030204" pitchFamily="49" charset="0"/>
                <a:ea typeface="楷体" panose="02010609060101010101" pitchFamily="49" charset="-122"/>
              </a:rPr>
              <a:t>notifyAll</a:t>
            </a:r>
            <a:r>
              <a:rPr lang="en-US" altLang="zh-CN" sz="2000" b="1" dirty="0">
                <a:solidFill>
                  <a:srgbClr val="002060"/>
                </a:solidFill>
                <a:latin typeface="Consolas" panose="020B0609020204030204" pitchFamily="49" charset="0"/>
                <a:ea typeface="楷体" panose="02010609060101010101" pitchFamily="49" charset="-122"/>
              </a:rPr>
              <a:t>()</a:t>
            </a:r>
            <a:r>
              <a:rPr lang="zh-CN" altLang="en-US" sz="2000" b="1" dirty="0">
                <a:solidFill>
                  <a:srgbClr val="002060"/>
                </a:solidFill>
                <a:latin typeface="Consolas" panose="020B0609020204030204" pitchFamily="49" charset="0"/>
                <a:ea typeface="楷体" panose="02010609060101010101" pitchFamily="49" charset="-122"/>
              </a:rPr>
              <a:t>方法</a:t>
            </a:r>
            <a:r>
              <a:rPr lang="en-US" altLang="zh-CN" sz="2000" b="1" dirty="0">
                <a:solidFill>
                  <a:srgbClr val="002060"/>
                </a:solidFill>
                <a:latin typeface="Consolas" panose="020B0609020204030204" pitchFamily="49" charset="0"/>
                <a:ea typeface="楷体" panose="02010609060101010101" pitchFamily="49" charset="-122"/>
              </a:rPr>
              <a:t>;</a:t>
            </a:r>
          </a:p>
        </p:txBody>
      </p:sp>
      <p:sp>
        <p:nvSpPr>
          <p:cNvPr id="13" name="箭头: 五边形 12">
            <a:extLst>
              <a:ext uri="{FF2B5EF4-FFF2-40B4-BE49-F238E27FC236}">
                <a16:creationId xmlns:a16="http://schemas.microsoft.com/office/drawing/2014/main" id="{71E08A63-479D-414F-B5C9-C950266B0935}"/>
              </a:ext>
            </a:extLst>
          </p:cNvPr>
          <p:cNvSpPr/>
          <p:nvPr/>
        </p:nvSpPr>
        <p:spPr>
          <a:xfrm>
            <a:off x="158373" y="5273885"/>
            <a:ext cx="923118" cy="800100"/>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阻塞</a:t>
            </a:r>
          </a:p>
        </p:txBody>
      </p:sp>
      <p:sp>
        <p:nvSpPr>
          <p:cNvPr id="14" name="矩形: 圆角 13">
            <a:extLst>
              <a:ext uri="{FF2B5EF4-FFF2-40B4-BE49-F238E27FC236}">
                <a16:creationId xmlns:a16="http://schemas.microsoft.com/office/drawing/2014/main" id="{753DCF35-C545-4EC6-AA69-EFDE0E33570C}"/>
              </a:ext>
            </a:extLst>
          </p:cNvPr>
          <p:cNvSpPr/>
          <p:nvPr/>
        </p:nvSpPr>
        <p:spPr>
          <a:xfrm>
            <a:off x="1171575" y="5273885"/>
            <a:ext cx="7762875" cy="800100"/>
          </a:xfrm>
          <a:prstGeom prst="roundRect">
            <a:avLst>
              <a:gd name="adj" fmla="val 1309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rgbClr val="002060"/>
                </a:solidFill>
                <a:latin typeface="Consolas" panose="020B0609020204030204" pitchFamily="49" charset="0"/>
                <a:ea typeface="楷体" panose="02010609060101010101" pitchFamily="49" charset="-122"/>
              </a:rPr>
              <a:t>如果在</a:t>
            </a:r>
            <a:r>
              <a:rPr lang="en-US" altLang="zh-CN" sz="2000" b="1" dirty="0">
                <a:solidFill>
                  <a:srgbClr val="002060"/>
                </a:solidFill>
                <a:latin typeface="Consolas" panose="020B0609020204030204" pitchFamily="49" charset="0"/>
                <a:ea typeface="楷体" panose="02010609060101010101" pitchFamily="49" charset="-122"/>
              </a:rPr>
              <a:t>I/O</a:t>
            </a:r>
            <a:r>
              <a:rPr lang="zh-CN" altLang="en-US" sz="2000" b="1" dirty="0">
                <a:solidFill>
                  <a:srgbClr val="002060"/>
                </a:solidFill>
                <a:latin typeface="Consolas" panose="020B0609020204030204" pitchFamily="49" charset="0"/>
                <a:ea typeface="楷体" panose="02010609060101010101" pitchFamily="49" charset="-122"/>
              </a:rPr>
              <a:t>流中发生线程阻塞，则特定的</a:t>
            </a:r>
            <a:r>
              <a:rPr lang="en-US" altLang="zh-CN" sz="2000" b="1" dirty="0">
                <a:solidFill>
                  <a:srgbClr val="002060"/>
                </a:solidFill>
                <a:latin typeface="Consolas" panose="020B0609020204030204" pitchFamily="49" charset="0"/>
                <a:ea typeface="楷体" panose="02010609060101010101" pitchFamily="49" charset="-122"/>
              </a:rPr>
              <a:t>I/O</a:t>
            </a:r>
            <a:r>
              <a:rPr lang="zh-CN" altLang="en-US" sz="2000" b="1" dirty="0">
                <a:solidFill>
                  <a:srgbClr val="002060"/>
                </a:solidFill>
                <a:latin typeface="Consolas" panose="020B0609020204030204" pitchFamily="49" charset="0"/>
                <a:ea typeface="楷体" panose="02010609060101010101" pitchFamily="49" charset="-122"/>
              </a:rPr>
              <a:t>指令将结束这种不可运行状态。</a:t>
            </a:r>
          </a:p>
        </p:txBody>
      </p:sp>
      <p:sp>
        <p:nvSpPr>
          <p:cNvPr id="15" name="矩形: 圆角 14">
            <a:extLst>
              <a:ext uri="{FF2B5EF4-FFF2-40B4-BE49-F238E27FC236}">
                <a16:creationId xmlns:a16="http://schemas.microsoft.com/office/drawing/2014/main" id="{1BC91EA8-5E40-4CA7-A7D7-ABC7C549D660}"/>
              </a:ext>
            </a:extLst>
          </p:cNvPr>
          <p:cNvSpPr/>
          <p:nvPr/>
        </p:nvSpPr>
        <p:spPr>
          <a:xfrm>
            <a:off x="1" y="6159710"/>
            <a:ext cx="9143998" cy="669715"/>
          </a:xfrm>
          <a:prstGeom prst="roundRect">
            <a:avLst>
              <a:gd name="adj" fmla="val 13096"/>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b="1" dirty="0">
                <a:solidFill>
                  <a:schemeClr val="bg1"/>
                </a:solidFill>
                <a:latin typeface="Consolas" panose="020B0609020204030204" pitchFamily="49" charset="0"/>
                <a:ea typeface="+mj-ea"/>
              </a:rPr>
              <a:t>每种方法都仅仅对相应的情况才有作用，例如当一个线程睡眠并且睡眠时间还没有结束时，调用</a:t>
            </a:r>
            <a:r>
              <a:rPr lang="en-US" altLang="zh-CN" sz="2000" b="1" dirty="0">
                <a:solidFill>
                  <a:schemeClr val="bg1"/>
                </a:solidFill>
                <a:latin typeface="Consolas" panose="020B0609020204030204" pitchFamily="49" charset="0"/>
                <a:ea typeface="+mj-ea"/>
              </a:rPr>
              <a:t>resume()</a:t>
            </a:r>
            <a:r>
              <a:rPr lang="zh-CN" altLang="en-US" sz="2000" b="1" dirty="0">
                <a:solidFill>
                  <a:schemeClr val="bg1"/>
                </a:solidFill>
                <a:latin typeface="Consolas" panose="020B0609020204030204" pitchFamily="49" charset="0"/>
                <a:ea typeface="+mj-ea"/>
              </a:rPr>
              <a:t>方法是无效的，并且还会引起非法状态异常。</a:t>
            </a:r>
          </a:p>
        </p:txBody>
      </p:sp>
    </p:spTree>
    <p:extLst>
      <p:ext uri="{BB962C8B-B14F-4D97-AF65-F5344CB8AC3E}">
        <p14:creationId xmlns:p14="http://schemas.microsoft.com/office/powerpoint/2010/main" val="1814394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4" name="矩形: 圆角 3">
            <a:extLst>
              <a:ext uri="{FF2B5EF4-FFF2-40B4-BE49-F238E27FC236}">
                <a16:creationId xmlns:a16="http://schemas.microsoft.com/office/drawing/2014/main" id="{1D3C0F11-4C84-4995-8B7F-08992ABB3701}"/>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死亡状态（</a:t>
            </a:r>
            <a:r>
              <a:rPr lang="en-US" altLang="zh-CN" sz="2400" b="1" dirty="0">
                <a:solidFill>
                  <a:srgbClr val="1557AE"/>
                </a:solidFill>
              </a:rPr>
              <a:t>Dead</a:t>
            </a:r>
            <a:r>
              <a:rPr lang="zh-CN" altLang="en-US" sz="2400" b="1" dirty="0">
                <a:solidFill>
                  <a:srgbClr val="1557AE"/>
                </a:solidFill>
              </a:rPr>
              <a:t>）</a:t>
            </a:r>
          </a:p>
        </p:txBody>
      </p:sp>
      <p:sp>
        <p:nvSpPr>
          <p:cNvPr id="5" name="矩形: 圆角 4">
            <a:extLst>
              <a:ext uri="{FF2B5EF4-FFF2-40B4-BE49-F238E27FC236}">
                <a16:creationId xmlns:a16="http://schemas.microsoft.com/office/drawing/2014/main" id="{53C33ED4-1D37-4C35-9531-28827D91B77C}"/>
              </a:ext>
            </a:extLst>
          </p:cNvPr>
          <p:cNvSpPr/>
          <p:nvPr/>
        </p:nvSpPr>
        <p:spPr>
          <a:xfrm>
            <a:off x="1" y="1571624"/>
            <a:ext cx="9143999" cy="1133476"/>
          </a:xfrm>
          <a:prstGeom prst="roundRect">
            <a:avLst>
              <a:gd name="adj" fmla="val 5743"/>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tlCol="0" anchor="ctr"/>
          <a:lstStyle/>
          <a:p>
            <a:pPr algn="just"/>
            <a:r>
              <a:rPr lang="zh-CN" altLang="en-US" sz="2000" b="1" dirty="0">
                <a:solidFill>
                  <a:srgbClr val="002060"/>
                </a:solidFill>
              </a:rPr>
              <a:t>线程的终止一般可通过两种方法实现：</a:t>
            </a:r>
            <a:endParaRPr lang="en-US" altLang="zh-CN" sz="2000" b="1" dirty="0">
              <a:solidFill>
                <a:srgbClr val="002060"/>
              </a:solidFill>
            </a:endParaRPr>
          </a:p>
          <a:p>
            <a:pPr marL="342900" indent="-342900" algn="just">
              <a:buFont typeface="Wingdings" panose="05000000000000000000" pitchFamily="2" charset="2"/>
              <a:buChar char="ü"/>
            </a:pPr>
            <a:r>
              <a:rPr lang="zh-CN" altLang="en-US" sz="2000" b="1" dirty="0">
                <a:solidFill>
                  <a:srgbClr val="002060"/>
                </a:solidFill>
              </a:rPr>
              <a:t>自然撤消或是被停止。自然撤消是指从线程的</a:t>
            </a:r>
            <a:r>
              <a:rPr lang="en-US" altLang="zh-CN" sz="2000" b="1" dirty="0">
                <a:solidFill>
                  <a:srgbClr val="002060"/>
                </a:solidFill>
              </a:rPr>
              <a:t>run()</a:t>
            </a:r>
            <a:r>
              <a:rPr lang="zh-CN" altLang="en-US" sz="2000" b="1" dirty="0">
                <a:solidFill>
                  <a:srgbClr val="002060"/>
                </a:solidFill>
              </a:rPr>
              <a:t>方法正常退出；</a:t>
            </a:r>
            <a:endParaRPr lang="en-US" altLang="zh-CN" sz="2000" b="1" dirty="0">
              <a:solidFill>
                <a:srgbClr val="002060"/>
              </a:solidFill>
            </a:endParaRPr>
          </a:p>
          <a:p>
            <a:pPr marL="342900" indent="-342900" algn="just">
              <a:buFont typeface="Wingdings" panose="05000000000000000000" pitchFamily="2" charset="2"/>
              <a:buChar char="ü"/>
            </a:pPr>
            <a:r>
              <a:rPr lang="zh-CN" altLang="en-US" sz="2000" b="1" dirty="0">
                <a:solidFill>
                  <a:srgbClr val="002060"/>
                </a:solidFill>
              </a:rPr>
              <a:t>调用线程的实例方法</a:t>
            </a:r>
            <a:r>
              <a:rPr lang="en-US" altLang="zh-CN" sz="2000" b="1" dirty="0">
                <a:solidFill>
                  <a:srgbClr val="002060"/>
                </a:solidFill>
              </a:rPr>
              <a:t>stop()</a:t>
            </a:r>
            <a:r>
              <a:rPr lang="zh-CN" altLang="en-US" sz="2000" b="1" dirty="0">
                <a:solidFill>
                  <a:srgbClr val="002060"/>
                </a:solidFill>
              </a:rPr>
              <a:t>则可以强制停止当前线程。</a:t>
            </a:r>
          </a:p>
        </p:txBody>
      </p:sp>
    </p:spTree>
    <p:extLst>
      <p:ext uri="{BB962C8B-B14F-4D97-AF65-F5344CB8AC3E}">
        <p14:creationId xmlns:p14="http://schemas.microsoft.com/office/powerpoint/2010/main" val="638703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线程的生命周期及控制</a:t>
            </a:r>
          </a:p>
        </p:txBody>
      </p:sp>
      <p:sp>
        <p:nvSpPr>
          <p:cNvPr id="4" name="矩形: 圆角 3">
            <a:extLst>
              <a:ext uri="{FF2B5EF4-FFF2-40B4-BE49-F238E27FC236}">
                <a16:creationId xmlns:a16="http://schemas.microsoft.com/office/drawing/2014/main" id="{F6ACC5C3-797D-46E3-8717-BC350D1F2978}"/>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rgbClr val="1557AE"/>
                </a:solidFill>
                <a:latin typeface="Consolas" panose="020B0609020204030204" pitchFamily="49" charset="0"/>
              </a:rPr>
              <a:t> </a:t>
            </a:r>
            <a:r>
              <a:rPr lang="en-US" altLang="zh-CN" sz="2400" b="1" dirty="0" err="1">
                <a:solidFill>
                  <a:srgbClr val="1557AE"/>
                </a:solidFill>
                <a:latin typeface="Consolas" panose="020B0609020204030204" pitchFamily="49" charset="0"/>
              </a:rPr>
              <a:t>isAlive</a:t>
            </a:r>
            <a:r>
              <a:rPr lang="en-US" altLang="zh-CN" sz="2400" b="1" dirty="0">
                <a:solidFill>
                  <a:srgbClr val="1557AE"/>
                </a:solidFill>
                <a:latin typeface="Consolas" panose="020B0609020204030204" pitchFamily="49" charset="0"/>
              </a:rPr>
              <a:t>()</a:t>
            </a:r>
            <a:r>
              <a:rPr lang="zh-CN" altLang="en-US" sz="2400" b="1" dirty="0">
                <a:solidFill>
                  <a:srgbClr val="1557AE"/>
                </a:solidFill>
                <a:latin typeface="Consolas" panose="020B0609020204030204" pitchFamily="49" charset="0"/>
              </a:rPr>
              <a:t>方法</a:t>
            </a:r>
          </a:p>
        </p:txBody>
      </p:sp>
      <p:sp>
        <p:nvSpPr>
          <p:cNvPr id="5" name="矩形: 圆角 4">
            <a:extLst>
              <a:ext uri="{FF2B5EF4-FFF2-40B4-BE49-F238E27FC236}">
                <a16:creationId xmlns:a16="http://schemas.microsoft.com/office/drawing/2014/main" id="{59098660-CEE8-4CE1-8ACB-0A5AF9E3FADA}"/>
              </a:ext>
            </a:extLst>
          </p:cNvPr>
          <p:cNvSpPr/>
          <p:nvPr/>
        </p:nvSpPr>
        <p:spPr>
          <a:xfrm>
            <a:off x="1" y="1486819"/>
            <a:ext cx="9143999" cy="1371600"/>
          </a:xfrm>
          <a:prstGeom prst="roundRect">
            <a:avLst>
              <a:gd name="adj" fmla="val 208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tlCol="0" anchor="ctr"/>
          <a:lstStyle/>
          <a:p>
            <a:pPr algn="just"/>
            <a:r>
              <a:rPr lang="zh-CN" altLang="en-US" sz="2000" b="1" dirty="0">
                <a:solidFill>
                  <a:srgbClr val="002060"/>
                </a:solidFill>
                <a:latin typeface="Consolas" panose="020B0609020204030204" pitchFamily="49" charset="0"/>
                <a:ea typeface="楷体" panose="02010609060101010101" pitchFamily="49" charset="-122"/>
              </a:rPr>
              <a:t>可以用来判断线程目前是否正在执行状态中。如果线程已被启动并且未被终止，那么</a:t>
            </a:r>
            <a:r>
              <a:rPr lang="en-US" altLang="zh-CN" sz="2000" b="1" dirty="0" err="1">
                <a:solidFill>
                  <a:srgbClr val="002060"/>
                </a:solidFill>
                <a:latin typeface="Consolas" panose="020B0609020204030204" pitchFamily="49" charset="0"/>
                <a:ea typeface="楷体" panose="02010609060101010101" pitchFamily="49" charset="-122"/>
              </a:rPr>
              <a:t>isAlive</a:t>
            </a:r>
            <a:r>
              <a:rPr lang="en-US" altLang="zh-CN" sz="2000" b="1" dirty="0">
                <a:solidFill>
                  <a:srgbClr val="002060"/>
                </a:solidFill>
                <a:latin typeface="Consolas" panose="020B0609020204030204" pitchFamily="49" charset="0"/>
                <a:ea typeface="楷体" panose="02010609060101010101" pitchFamily="49" charset="-122"/>
              </a:rPr>
              <a:t>( )</a:t>
            </a:r>
            <a:r>
              <a:rPr lang="zh-CN" altLang="en-US" sz="2000" b="1" dirty="0">
                <a:solidFill>
                  <a:srgbClr val="002060"/>
                </a:solidFill>
                <a:latin typeface="Consolas" panose="020B0609020204030204" pitchFamily="49" charset="0"/>
                <a:ea typeface="楷体" panose="02010609060101010101" pitchFamily="49" charset="-122"/>
              </a:rPr>
              <a:t>返回</a:t>
            </a:r>
            <a:r>
              <a:rPr lang="en-US" altLang="zh-CN" sz="2000" b="1" dirty="0">
                <a:solidFill>
                  <a:srgbClr val="002060"/>
                </a:solidFill>
                <a:latin typeface="Consolas" panose="020B0609020204030204" pitchFamily="49" charset="0"/>
                <a:ea typeface="楷体" panose="02010609060101010101" pitchFamily="49" charset="-122"/>
              </a:rPr>
              <a:t>true</a:t>
            </a:r>
            <a:r>
              <a:rPr lang="zh-CN" altLang="en-US" sz="2000" b="1" dirty="0">
                <a:solidFill>
                  <a:srgbClr val="002060"/>
                </a:solidFill>
                <a:latin typeface="Consolas" panose="020B0609020204030204" pitchFamily="49" charset="0"/>
                <a:ea typeface="楷体" panose="02010609060101010101" pitchFamily="49" charset="-122"/>
              </a:rPr>
              <a:t>，但该线程是可运行或是不可运行的，是不能作进一步的分辨。如果返回</a:t>
            </a:r>
            <a:r>
              <a:rPr lang="en-US" altLang="zh-CN" sz="2000" b="1" dirty="0">
                <a:solidFill>
                  <a:srgbClr val="002060"/>
                </a:solidFill>
                <a:latin typeface="Consolas" panose="020B0609020204030204" pitchFamily="49" charset="0"/>
                <a:ea typeface="楷体" panose="02010609060101010101" pitchFamily="49" charset="-122"/>
              </a:rPr>
              <a:t>false</a:t>
            </a:r>
            <a:r>
              <a:rPr lang="zh-CN" altLang="en-US" sz="2000" b="1" dirty="0">
                <a:solidFill>
                  <a:srgbClr val="002060"/>
                </a:solidFill>
                <a:latin typeface="Consolas" panose="020B0609020204030204" pitchFamily="49" charset="0"/>
                <a:ea typeface="楷体" panose="02010609060101010101" pitchFamily="49" charset="-122"/>
              </a:rPr>
              <a:t>，则该线程是新创建或是已被终止的（同样不能作进一步的分辨）</a:t>
            </a:r>
          </a:p>
        </p:txBody>
      </p:sp>
      <p:sp>
        <p:nvSpPr>
          <p:cNvPr id="6" name="矩形: 圆角 5">
            <a:extLst>
              <a:ext uri="{FF2B5EF4-FFF2-40B4-BE49-F238E27FC236}">
                <a16:creationId xmlns:a16="http://schemas.microsoft.com/office/drawing/2014/main" id="{8BFD3045-0885-4765-AD92-BC7A525D57FE}"/>
              </a:ext>
            </a:extLst>
          </p:cNvPr>
          <p:cNvSpPr/>
          <p:nvPr/>
        </p:nvSpPr>
        <p:spPr>
          <a:xfrm>
            <a:off x="0" y="2858419"/>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solidFill>
                  <a:srgbClr val="1557AE"/>
                </a:solidFill>
                <a:latin typeface="Consolas" panose="020B0609020204030204" pitchFamily="49" charset="0"/>
              </a:rPr>
              <a:t>join()</a:t>
            </a:r>
            <a:r>
              <a:rPr lang="zh-CN" altLang="en-US" sz="2400" b="1" dirty="0">
                <a:solidFill>
                  <a:srgbClr val="1557AE"/>
                </a:solidFill>
                <a:latin typeface="Consolas" panose="020B0609020204030204" pitchFamily="49" charset="0"/>
              </a:rPr>
              <a:t>方法</a:t>
            </a:r>
          </a:p>
        </p:txBody>
      </p:sp>
      <p:sp>
        <p:nvSpPr>
          <p:cNvPr id="7" name="矩形: 圆角 6">
            <a:extLst>
              <a:ext uri="{FF2B5EF4-FFF2-40B4-BE49-F238E27FC236}">
                <a16:creationId xmlns:a16="http://schemas.microsoft.com/office/drawing/2014/main" id="{D1A62006-6EA6-4ACC-BE9B-530B8EB64383}"/>
              </a:ext>
            </a:extLst>
          </p:cNvPr>
          <p:cNvSpPr/>
          <p:nvPr/>
        </p:nvSpPr>
        <p:spPr>
          <a:xfrm>
            <a:off x="0" y="3753869"/>
            <a:ext cx="9143999" cy="491425"/>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latin typeface="Consolas" panose="020B0609020204030204" pitchFamily="49" charset="0"/>
              </a:rPr>
              <a:t> </a:t>
            </a:r>
            <a:r>
              <a:rPr lang="en-US" altLang="zh-CN" sz="2400" b="1" dirty="0">
                <a:solidFill>
                  <a:srgbClr val="1557AE"/>
                </a:solidFill>
                <a:latin typeface="Consolas" panose="020B0609020204030204" pitchFamily="49" charset="0"/>
              </a:rPr>
              <a:t>yield()</a:t>
            </a:r>
            <a:r>
              <a:rPr lang="zh-CN" altLang="en-US" sz="2400" b="1" dirty="0">
                <a:solidFill>
                  <a:srgbClr val="1557AE"/>
                </a:solidFill>
                <a:latin typeface="Consolas" panose="020B0609020204030204" pitchFamily="49" charset="0"/>
              </a:rPr>
              <a:t>方法</a:t>
            </a:r>
          </a:p>
        </p:txBody>
      </p:sp>
      <p:sp>
        <p:nvSpPr>
          <p:cNvPr id="8" name="矩形: 圆角 7">
            <a:extLst>
              <a:ext uri="{FF2B5EF4-FFF2-40B4-BE49-F238E27FC236}">
                <a16:creationId xmlns:a16="http://schemas.microsoft.com/office/drawing/2014/main" id="{AAA7ABCA-D9B0-4EA5-B9F7-EB8D19FD4D0B}"/>
              </a:ext>
            </a:extLst>
          </p:cNvPr>
          <p:cNvSpPr/>
          <p:nvPr/>
        </p:nvSpPr>
        <p:spPr>
          <a:xfrm>
            <a:off x="-1" y="4245294"/>
            <a:ext cx="9143999" cy="609600"/>
          </a:xfrm>
          <a:prstGeom prst="roundRect">
            <a:avLst>
              <a:gd name="adj" fmla="val 208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tlCol="0" anchor="ctr"/>
          <a:lstStyle/>
          <a:p>
            <a:pPr algn="just"/>
            <a:r>
              <a:rPr lang="zh-CN" altLang="en-US" sz="2000" b="1" dirty="0">
                <a:solidFill>
                  <a:srgbClr val="002060"/>
                </a:solidFill>
                <a:latin typeface="Consolas" panose="020B0609020204030204" pitchFamily="49" charset="0"/>
                <a:ea typeface="楷体" panose="02010609060101010101" pitchFamily="49" charset="-122"/>
              </a:rPr>
              <a:t>将执行的权力交给其它优先级相同的线程，自己到可运行线程队列的最后等待，若队列空，该方法无效。</a:t>
            </a:r>
          </a:p>
        </p:txBody>
      </p:sp>
      <p:sp>
        <p:nvSpPr>
          <p:cNvPr id="9" name="矩形: 圆角 8">
            <a:extLst>
              <a:ext uri="{FF2B5EF4-FFF2-40B4-BE49-F238E27FC236}">
                <a16:creationId xmlns:a16="http://schemas.microsoft.com/office/drawing/2014/main" id="{82A66266-F22C-4A2E-B4C0-14E11D6AD795}"/>
              </a:ext>
            </a:extLst>
          </p:cNvPr>
          <p:cNvSpPr/>
          <p:nvPr/>
        </p:nvSpPr>
        <p:spPr>
          <a:xfrm>
            <a:off x="0" y="3313070"/>
            <a:ext cx="9143999" cy="457200"/>
          </a:xfrm>
          <a:prstGeom prst="roundRect">
            <a:avLst>
              <a:gd name="adj" fmla="val 208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tlCol="0" anchor="ctr"/>
          <a:lstStyle/>
          <a:p>
            <a:pPr algn="just"/>
            <a:r>
              <a:rPr lang="zh-CN" altLang="en-US" sz="2000" b="1" dirty="0">
                <a:solidFill>
                  <a:srgbClr val="002060"/>
                </a:solidFill>
                <a:latin typeface="Consolas" panose="020B0609020204030204" pitchFamily="49" charset="0"/>
                <a:ea typeface="楷体" panose="02010609060101010101" pitchFamily="49" charset="-122"/>
              </a:rPr>
              <a:t>等待线程执行完毕。</a:t>
            </a:r>
          </a:p>
        </p:txBody>
      </p:sp>
    </p:spTree>
    <p:extLst>
      <p:ext uri="{BB962C8B-B14F-4D97-AF65-F5344CB8AC3E}">
        <p14:creationId xmlns:p14="http://schemas.microsoft.com/office/powerpoint/2010/main" val="169595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调度</a:t>
            </a:r>
          </a:p>
        </p:txBody>
      </p:sp>
      <p:sp>
        <p:nvSpPr>
          <p:cNvPr id="4" name="矩形: 圆角 3">
            <a:extLst>
              <a:ext uri="{FF2B5EF4-FFF2-40B4-BE49-F238E27FC236}">
                <a16:creationId xmlns:a16="http://schemas.microsoft.com/office/drawing/2014/main" id="{F7B1F1D3-415B-4263-AA4C-92D75E847D9F}"/>
              </a:ext>
            </a:extLst>
          </p:cNvPr>
          <p:cNvSpPr/>
          <p:nvPr/>
        </p:nvSpPr>
        <p:spPr>
          <a:xfrm>
            <a:off x="28543" y="1092465"/>
            <a:ext cx="9076726" cy="2040643"/>
          </a:xfrm>
          <a:prstGeom prst="roundRect">
            <a:avLst>
              <a:gd name="adj" fmla="val 2459"/>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lgn="just">
              <a:spcBef>
                <a:spcPts val="1200"/>
              </a:spcBef>
              <a:buFont typeface="+mj-lt"/>
              <a:buAutoNum type="arabicPeriod"/>
            </a:pPr>
            <a:r>
              <a:rPr lang="en-US" altLang="zh-CN" sz="2000" b="1" dirty="0">
                <a:latin typeface="楷体" panose="02010609060101010101" pitchFamily="49" charset="-122"/>
                <a:ea typeface="楷体" panose="02010609060101010101" pitchFamily="49" charset="-122"/>
              </a:rPr>
              <a:t>Java</a:t>
            </a:r>
            <a:r>
              <a:rPr lang="zh-CN" altLang="en-US" sz="2000" b="1" dirty="0">
                <a:latin typeface="楷体" panose="02010609060101010101" pitchFamily="49" charset="-122"/>
                <a:ea typeface="楷体" panose="02010609060101010101" pitchFamily="49" charset="-122"/>
              </a:rPr>
              <a:t>提供一个线程调度器来监控程序中启动后进入可运行状态的所有线程</a:t>
            </a:r>
            <a:r>
              <a:rPr lang="en-US" altLang="zh-CN" sz="2000" b="1" dirty="0">
                <a:latin typeface="楷体" panose="02010609060101010101" pitchFamily="49" charset="-122"/>
                <a:ea typeface="楷体" panose="02010609060101010101" pitchFamily="49" charset="-122"/>
              </a:rPr>
              <a:t>;</a:t>
            </a:r>
          </a:p>
          <a:p>
            <a:pPr marL="342900" indent="-342900" algn="just">
              <a:spcBef>
                <a:spcPts val="1200"/>
              </a:spcBef>
              <a:buFont typeface="+mj-lt"/>
              <a:buAutoNum type="arabicPeriod"/>
            </a:pPr>
            <a:r>
              <a:rPr lang="zh-CN" altLang="en-US" sz="2000" b="1" dirty="0">
                <a:latin typeface="楷体" panose="02010609060101010101" pitchFamily="49" charset="-122"/>
                <a:ea typeface="楷体" panose="02010609060101010101" pitchFamily="49" charset="-122"/>
              </a:rPr>
              <a:t>线程调度器按照线程的优先级决定调度哪些线程来执行，具有高优先级的线程会在较低优先级的线程之前得到执行</a:t>
            </a:r>
            <a:r>
              <a:rPr lang="en-US" altLang="zh-CN" sz="2000" b="1" dirty="0">
                <a:latin typeface="楷体" panose="02010609060101010101" pitchFamily="49" charset="-122"/>
                <a:ea typeface="楷体" panose="02010609060101010101" pitchFamily="49" charset="-122"/>
              </a:rPr>
              <a:t>;</a:t>
            </a:r>
          </a:p>
          <a:p>
            <a:pPr marL="342900" indent="-342900" algn="just">
              <a:spcBef>
                <a:spcPts val="1200"/>
              </a:spcBef>
              <a:buFont typeface="+mj-lt"/>
              <a:buAutoNum type="arabicPeriod"/>
            </a:pPr>
            <a:r>
              <a:rPr lang="zh-CN" altLang="en-US" sz="2000" b="1" dirty="0">
                <a:latin typeface="楷体" panose="02010609060101010101" pitchFamily="49" charset="-122"/>
                <a:ea typeface="楷体" panose="02010609060101010101" pitchFamily="49" charset="-122"/>
              </a:rPr>
              <a:t>线程的调度是抢先式的，即如果当前线程在执行过程中，一个具有更高优先级的线程进入可执行状态，则该高优先级的线程会被立即调度执行。</a:t>
            </a:r>
          </a:p>
        </p:txBody>
      </p:sp>
      <p:sp>
        <p:nvSpPr>
          <p:cNvPr id="5" name="矩形: 圆角 4">
            <a:extLst>
              <a:ext uri="{FF2B5EF4-FFF2-40B4-BE49-F238E27FC236}">
                <a16:creationId xmlns:a16="http://schemas.microsoft.com/office/drawing/2014/main" id="{14AA1AD5-DDC7-4DC2-8886-41B7F5872C8B}"/>
              </a:ext>
            </a:extLst>
          </p:cNvPr>
          <p:cNvSpPr/>
          <p:nvPr/>
        </p:nvSpPr>
        <p:spPr>
          <a:xfrm>
            <a:off x="28542" y="3179331"/>
            <a:ext cx="9076726" cy="771525"/>
          </a:xfrm>
          <a:prstGeom prst="roundRect">
            <a:avLst>
              <a:gd name="adj" fmla="val 67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a:solidFill>
                  <a:srgbClr val="1557AE"/>
                </a:solidFill>
              </a:rPr>
              <a:t>多个线程运行时，若线程的优先级相同，由操作系统按时间片轮转方式和独占方式来分配线程的执行时间。</a:t>
            </a:r>
          </a:p>
        </p:txBody>
      </p:sp>
      <p:sp>
        <p:nvSpPr>
          <p:cNvPr id="6" name="矩形: 圆角 5">
            <a:extLst>
              <a:ext uri="{FF2B5EF4-FFF2-40B4-BE49-F238E27FC236}">
                <a16:creationId xmlns:a16="http://schemas.microsoft.com/office/drawing/2014/main" id="{D4BE1957-A3C5-4041-A1CF-AF7A9D518586}"/>
              </a:ext>
            </a:extLst>
          </p:cNvPr>
          <p:cNvSpPr/>
          <p:nvPr/>
        </p:nvSpPr>
        <p:spPr>
          <a:xfrm>
            <a:off x="28542" y="4001140"/>
            <a:ext cx="9076725" cy="1319914"/>
          </a:xfrm>
          <a:prstGeom prst="roundRect">
            <a:avLst>
              <a:gd name="adj" fmla="val 3342"/>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zh-CN" altLang="en-US" sz="2000" b="1" dirty="0">
                <a:latin typeface="Consolas" panose="020B0609020204030204" pitchFamily="49" charset="0"/>
                <a:ea typeface="楷体" panose="02010609060101010101" pitchFamily="49" charset="-122"/>
              </a:rPr>
              <a:t>在</a:t>
            </a:r>
            <a:r>
              <a:rPr lang="en-US" altLang="zh-CN" sz="2000" b="1" dirty="0">
                <a:latin typeface="Consolas" panose="020B0609020204030204" pitchFamily="49" charset="0"/>
                <a:ea typeface="楷体" panose="02010609060101010101" pitchFamily="49" charset="-122"/>
              </a:rPr>
              <a:t>Java</a:t>
            </a:r>
            <a:r>
              <a:rPr lang="zh-CN" altLang="en-US" sz="2000" b="1" dirty="0">
                <a:latin typeface="Consolas" panose="020B0609020204030204" pitchFamily="49" charset="0"/>
                <a:ea typeface="楷体" panose="02010609060101010101" pitchFamily="49" charset="-122"/>
              </a:rPr>
              <a:t>中线程的优先级是用数字来表示的，分为三个级别：</a:t>
            </a:r>
          </a:p>
          <a:p>
            <a:pPr marL="342900" indent="-342900" algn="just">
              <a:buFont typeface="Wingdings" panose="05000000000000000000" pitchFamily="2" charset="2"/>
              <a:buChar char="ü"/>
            </a:pPr>
            <a:r>
              <a:rPr lang="zh-CN" altLang="en-US" sz="2000" b="1" dirty="0">
                <a:latin typeface="Consolas" panose="020B0609020204030204" pitchFamily="49" charset="0"/>
                <a:ea typeface="楷体" panose="02010609060101010101" pitchFamily="49" charset="-122"/>
              </a:rPr>
              <a:t> 低优先级：</a:t>
            </a:r>
            <a:r>
              <a:rPr lang="en-US" altLang="zh-CN" sz="2000" b="1" dirty="0" err="1">
                <a:latin typeface="Consolas" panose="020B0609020204030204" pitchFamily="49" charset="0"/>
                <a:ea typeface="楷体" panose="02010609060101010101" pitchFamily="49" charset="-122"/>
              </a:rPr>
              <a:t>Thread.MIN_PRIORITY</a:t>
            </a:r>
            <a:r>
              <a:rPr lang="zh-CN" altLang="en-US" sz="2000" b="1" dirty="0">
                <a:latin typeface="Consolas" panose="020B0609020204030204" pitchFamily="49" charset="0"/>
                <a:ea typeface="楷体" panose="02010609060101010101" pitchFamily="49" charset="-122"/>
              </a:rPr>
              <a:t>，数值为</a:t>
            </a:r>
            <a:r>
              <a:rPr lang="en-US" altLang="zh-CN" sz="2000" b="1" dirty="0">
                <a:latin typeface="Consolas" panose="020B0609020204030204" pitchFamily="49" charset="0"/>
                <a:ea typeface="楷体" panose="02010609060101010101" pitchFamily="49" charset="-122"/>
              </a:rPr>
              <a:t>1 (2~4)</a:t>
            </a:r>
          </a:p>
          <a:p>
            <a:pPr marL="342900" indent="-342900" algn="just">
              <a:buFont typeface="Wingdings" panose="05000000000000000000" pitchFamily="2" charset="2"/>
              <a:buChar char="ü"/>
            </a:pPr>
            <a:r>
              <a:rPr lang="en-US" altLang="zh-CN" sz="2000" b="1" dirty="0">
                <a:latin typeface="Consolas" panose="020B0609020204030204" pitchFamily="49" charset="0"/>
                <a:ea typeface="楷体" panose="02010609060101010101" pitchFamily="49" charset="-122"/>
              </a:rPr>
              <a:t> </a:t>
            </a:r>
            <a:r>
              <a:rPr lang="zh-CN" altLang="en-US" sz="2000" b="1" dirty="0">
                <a:latin typeface="Consolas" panose="020B0609020204030204" pitchFamily="49" charset="0"/>
                <a:ea typeface="楷体" panose="02010609060101010101" pitchFamily="49" charset="-122"/>
              </a:rPr>
              <a:t>缺省优先级： </a:t>
            </a:r>
            <a:r>
              <a:rPr lang="en-US" altLang="zh-CN" sz="2000" b="1" dirty="0">
                <a:latin typeface="Consolas" panose="020B0609020204030204" pitchFamily="49" charset="0"/>
                <a:ea typeface="楷体" panose="02010609060101010101" pitchFamily="49" charset="-122"/>
              </a:rPr>
              <a:t>Thread. NORM_PRIORITY</a:t>
            </a:r>
            <a:r>
              <a:rPr lang="zh-CN" altLang="en-US" sz="2000" b="1" dirty="0">
                <a:latin typeface="Consolas" panose="020B0609020204030204" pitchFamily="49" charset="0"/>
                <a:ea typeface="楷体" panose="02010609060101010101" pitchFamily="49" charset="-122"/>
              </a:rPr>
              <a:t>，数值为</a:t>
            </a:r>
            <a:r>
              <a:rPr lang="en-US" altLang="zh-CN" sz="2000" b="1" dirty="0">
                <a:latin typeface="Consolas" panose="020B0609020204030204" pitchFamily="49" charset="0"/>
                <a:ea typeface="楷体" panose="02010609060101010101" pitchFamily="49" charset="-122"/>
              </a:rPr>
              <a:t>5</a:t>
            </a:r>
          </a:p>
          <a:p>
            <a:pPr marL="342900" indent="-342900" algn="just">
              <a:buFont typeface="Wingdings" panose="05000000000000000000" pitchFamily="2" charset="2"/>
              <a:buChar char="ü"/>
            </a:pPr>
            <a:r>
              <a:rPr lang="en-US" altLang="zh-CN" sz="2000" b="1" dirty="0">
                <a:latin typeface="Consolas" panose="020B0609020204030204" pitchFamily="49" charset="0"/>
                <a:ea typeface="楷体" panose="02010609060101010101" pitchFamily="49" charset="-122"/>
              </a:rPr>
              <a:t> </a:t>
            </a:r>
            <a:r>
              <a:rPr lang="zh-CN" altLang="en-US" sz="2000" b="1" dirty="0">
                <a:latin typeface="Consolas" panose="020B0609020204030204" pitchFamily="49" charset="0"/>
                <a:ea typeface="楷体" panose="02010609060101010101" pitchFamily="49" charset="-122"/>
              </a:rPr>
              <a:t>高优先级：</a:t>
            </a:r>
            <a:r>
              <a:rPr lang="en-US" altLang="zh-CN" sz="2000" b="1" dirty="0" err="1">
                <a:latin typeface="Consolas" panose="020B0609020204030204" pitchFamily="49" charset="0"/>
                <a:ea typeface="楷体" panose="02010609060101010101" pitchFamily="49" charset="-122"/>
              </a:rPr>
              <a:t>Thread.MAX_PRIORITY</a:t>
            </a:r>
            <a:r>
              <a:rPr lang="zh-CN" altLang="en-US" sz="2000" b="1" dirty="0">
                <a:latin typeface="Consolas" panose="020B0609020204030204" pitchFamily="49" charset="0"/>
                <a:ea typeface="楷体" panose="02010609060101010101" pitchFamily="49" charset="-122"/>
              </a:rPr>
              <a:t>，数值为</a:t>
            </a:r>
            <a:r>
              <a:rPr lang="en-US" altLang="zh-CN" sz="2000" b="1" dirty="0">
                <a:latin typeface="Consolas" panose="020B0609020204030204" pitchFamily="49" charset="0"/>
                <a:ea typeface="楷体" panose="02010609060101010101" pitchFamily="49" charset="-122"/>
              </a:rPr>
              <a:t>10 (6~9)</a:t>
            </a:r>
          </a:p>
        </p:txBody>
      </p:sp>
      <p:sp>
        <p:nvSpPr>
          <p:cNvPr id="7" name="矩形: 圆角 6">
            <a:extLst>
              <a:ext uri="{FF2B5EF4-FFF2-40B4-BE49-F238E27FC236}">
                <a16:creationId xmlns:a16="http://schemas.microsoft.com/office/drawing/2014/main" id="{178398AC-C0FD-4A6E-98FF-52F1A0575D5D}"/>
              </a:ext>
            </a:extLst>
          </p:cNvPr>
          <p:cNvSpPr/>
          <p:nvPr/>
        </p:nvSpPr>
        <p:spPr>
          <a:xfrm>
            <a:off x="28541" y="5371338"/>
            <a:ext cx="9076726" cy="1056018"/>
          </a:xfrm>
          <a:prstGeom prst="roundRect">
            <a:avLst>
              <a:gd name="adj" fmla="val 679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zh-CN" altLang="en-US" sz="2000" b="1" dirty="0">
                <a:solidFill>
                  <a:schemeClr val="bg1"/>
                </a:solidFill>
                <a:latin typeface="Consolas" panose="020B0609020204030204" pitchFamily="49" charset="0"/>
                <a:ea typeface="楷体" panose="02010609060101010101" pitchFamily="49" charset="-122"/>
              </a:rPr>
              <a:t>线程被创建后，其缺省的优先级是父线程的优先级</a:t>
            </a:r>
            <a:endParaRPr lang="en-US" altLang="zh-CN" sz="2000" b="1" dirty="0">
              <a:solidFill>
                <a:schemeClr val="bg1"/>
              </a:solidFill>
              <a:latin typeface="Consolas" panose="020B0609020204030204" pitchFamily="49" charset="0"/>
              <a:ea typeface="楷体" panose="02010609060101010101" pitchFamily="49" charset="-122"/>
            </a:endParaRPr>
          </a:p>
          <a:p>
            <a:pPr marL="342900" indent="-342900" algn="just">
              <a:buFont typeface="Wingdings" panose="05000000000000000000" pitchFamily="2" charset="2"/>
              <a:buChar char="n"/>
            </a:pPr>
            <a:r>
              <a:rPr lang="zh-CN" altLang="en-US" sz="2000" b="1" dirty="0">
                <a:solidFill>
                  <a:schemeClr val="bg1"/>
                </a:solidFill>
                <a:latin typeface="Consolas" panose="020B0609020204030204" pitchFamily="49" charset="0"/>
                <a:ea typeface="楷体" panose="02010609060101010101" pitchFamily="49" charset="-122"/>
              </a:rPr>
              <a:t>用方法 </a:t>
            </a:r>
            <a:r>
              <a:rPr lang="en-US" altLang="zh-CN" sz="2000" b="1" dirty="0">
                <a:solidFill>
                  <a:schemeClr val="bg1"/>
                </a:solidFill>
                <a:latin typeface="Consolas" panose="020B0609020204030204" pitchFamily="49" charset="0"/>
                <a:ea typeface="楷体" panose="02010609060101010101" pitchFamily="49" charset="-122"/>
              </a:rPr>
              <a:t>int </a:t>
            </a:r>
            <a:r>
              <a:rPr lang="en-US" altLang="zh-CN" sz="2000" b="1" dirty="0" err="1">
                <a:solidFill>
                  <a:schemeClr val="bg1"/>
                </a:solidFill>
                <a:latin typeface="Consolas" panose="020B0609020204030204" pitchFamily="49" charset="0"/>
                <a:ea typeface="楷体" panose="02010609060101010101" pitchFamily="49" charset="-122"/>
              </a:rPr>
              <a:t>getPriority</a:t>
            </a:r>
            <a:r>
              <a:rPr lang="en-US" altLang="zh-CN" sz="2000" b="1" dirty="0">
                <a:solidFill>
                  <a:schemeClr val="bg1"/>
                </a:solidFill>
                <a:latin typeface="Consolas" panose="020B0609020204030204" pitchFamily="49" charset="0"/>
                <a:ea typeface="楷体" panose="02010609060101010101" pitchFamily="49" charset="-122"/>
              </a:rPr>
              <a:t>()</a:t>
            </a:r>
            <a:r>
              <a:rPr lang="zh-CN" altLang="en-US" sz="2000" b="1" dirty="0">
                <a:solidFill>
                  <a:schemeClr val="bg1"/>
                </a:solidFill>
                <a:latin typeface="Consolas" panose="020B0609020204030204" pitchFamily="49" charset="0"/>
                <a:ea typeface="楷体" panose="02010609060101010101" pitchFamily="49" charset="-122"/>
              </a:rPr>
              <a:t>来获得线程的优先级</a:t>
            </a:r>
            <a:endParaRPr lang="en-US" altLang="zh-CN" sz="2000" b="1" dirty="0">
              <a:solidFill>
                <a:schemeClr val="bg1"/>
              </a:solidFill>
              <a:latin typeface="Consolas" panose="020B0609020204030204" pitchFamily="49" charset="0"/>
              <a:ea typeface="楷体" panose="02010609060101010101" pitchFamily="49" charset="-122"/>
            </a:endParaRPr>
          </a:p>
          <a:p>
            <a:pPr marL="342900" indent="-342900" algn="just">
              <a:buFont typeface="Wingdings" panose="05000000000000000000" pitchFamily="2" charset="2"/>
              <a:buChar char="n"/>
            </a:pPr>
            <a:r>
              <a:rPr lang="zh-CN" altLang="en-US" sz="2000" b="1" dirty="0">
                <a:solidFill>
                  <a:schemeClr val="bg1"/>
                </a:solidFill>
                <a:latin typeface="Consolas" panose="020B0609020204030204" pitchFamily="49" charset="0"/>
                <a:ea typeface="楷体" panose="02010609060101010101" pitchFamily="49" charset="-122"/>
              </a:rPr>
              <a:t>用方法 </a:t>
            </a:r>
            <a:r>
              <a:rPr lang="en-US" altLang="zh-CN" sz="2000" b="1" dirty="0">
                <a:solidFill>
                  <a:schemeClr val="bg1"/>
                </a:solidFill>
                <a:latin typeface="Consolas" panose="020B0609020204030204" pitchFamily="49" charset="0"/>
                <a:ea typeface="楷体" panose="02010609060101010101" pitchFamily="49" charset="-122"/>
              </a:rPr>
              <a:t>void </a:t>
            </a:r>
            <a:r>
              <a:rPr lang="en-US" altLang="zh-CN" sz="2000" b="1" dirty="0" err="1">
                <a:solidFill>
                  <a:schemeClr val="bg1"/>
                </a:solidFill>
                <a:latin typeface="Consolas" panose="020B0609020204030204" pitchFamily="49" charset="0"/>
                <a:ea typeface="楷体" panose="02010609060101010101" pitchFamily="49" charset="-122"/>
              </a:rPr>
              <a:t>setPriority</a:t>
            </a:r>
            <a:r>
              <a:rPr lang="en-US" altLang="zh-CN" sz="2000" b="1" dirty="0">
                <a:solidFill>
                  <a:schemeClr val="bg1"/>
                </a:solidFill>
                <a:latin typeface="Consolas" panose="020B0609020204030204" pitchFamily="49" charset="0"/>
                <a:ea typeface="楷体" panose="02010609060101010101" pitchFamily="49" charset="-122"/>
              </a:rPr>
              <a:t>( int p) </a:t>
            </a:r>
            <a:r>
              <a:rPr lang="zh-CN" altLang="en-US" sz="2000" b="1" dirty="0">
                <a:solidFill>
                  <a:schemeClr val="bg1"/>
                </a:solidFill>
                <a:latin typeface="Consolas" panose="020B0609020204030204" pitchFamily="49" charset="0"/>
                <a:ea typeface="楷体" panose="02010609060101010101" pitchFamily="49" charset="-122"/>
              </a:rPr>
              <a:t>在线程被创建后改变线程的优先级。</a:t>
            </a:r>
          </a:p>
        </p:txBody>
      </p:sp>
    </p:spTree>
    <p:extLst>
      <p:ext uri="{BB962C8B-B14F-4D97-AF65-F5344CB8AC3E}">
        <p14:creationId xmlns:p14="http://schemas.microsoft.com/office/powerpoint/2010/main" val="2139594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5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fade">
                                      <p:cBhvr>
                                        <p:cTn id="47" dur="500"/>
                                        <p:tgtEl>
                                          <p:spTgt spid="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500"/>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fade">
                                      <p:cBhvr>
                                        <p:cTn id="57" dur="500"/>
                                        <p:tgtEl>
                                          <p:spTgt spid="6">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0" end="0"/>
                                            </p:txEl>
                                          </p:spTgt>
                                        </p:tgtEl>
                                        <p:attrNameLst>
                                          <p:attrName>style.visibility</p:attrName>
                                        </p:attrNameLst>
                                      </p:cBhvr>
                                      <p:to>
                                        <p:strVal val="visible"/>
                                      </p:to>
                                    </p:set>
                                    <p:animEffect transition="in" filter="fade">
                                      <p:cBhvr>
                                        <p:cTn id="67" dur="500"/>
                                        <p:tgtEl>
                                          <p:spTgt spid="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 end="1"/>
                                            </p:txEl>
                                          </p:spTgt>
                                        </p:tgtEl>
                                        <p:attrNameLst>
                                          <p:attrName>style.visibility</p:attrName>
                                        </p:attrNameLst>
                                      </p:cBhvr>
                                      <p:to>
                                        <p:strVal val="visible"/>
                                      </p:to>
                                    </p:set>
                                    <p:animEffect transition="in" filter="fade">
                                      <p:cBhvr>
                                        <p:cTn id="72" dur="500"/>
                                        <p:tgtEl>
                                          <p:spTgt spid="7">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34" name="矩形: 圆角 33">
            <a:extLst>
              <a:ext uri="{FF2B5EF4-FFF2-40B4-BE49-F238E27FC236}">
                <a16:creationId xmlns:a16="http://schemas.microsoft.com/office/drawing/2014/main" id="{68883C9D-F8F5-426E-90ED-E266FFD7FB79}"/>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latin typeface="Consolas" panose="020B0609020204030204" pitchFamily="49" charset="0"/>
              </a:rPr>
              <a:t>线程间的通信</a:t>
            </a:r>
          </a:p>
        </p:txBody>
      </p:sp>
      <p:sp>
        <p:nvSpPr>
          <p:cNvPr id="35" name="文本框 34">
            <a:extLst>
              <a:ext uri="{FF2B5EF4-FFF2-40B4-BE49-F238E27FC236}">
                <a16:creationId xmlns:a16="http://schemas.microsoft.com/office/drawing/2014/main" id="{6E95664C-8F6C-44CF-A5B3-E2D71F4D9E3F}"/>
              </a:ext>
            </a:extLst>
          </p:cNvPr>
          <p:cNvSpPr txBox="1"/>
          <p:nvPr/>
        </p:nvSpPr>
        <p:spPr>
          <a:xfrm>
            <a:off x="43130" y="1649295"/>
            <a:ext cx="4633912" cy="400110"/>
          </a:xfrm>
          <a:prstGeom prst="rect">
            <a:avLst/>
          </a:prstGeom>
          <a:noFill/>
        </p:spPr>
        <p:txBody>
          <a:bodyPr wrap="square">
            <a:spAutoFit/>
          </a:bodyPr>
          <a:lstStyle/>
          <a:p>
            <a:pPr eaLnBrk="1" hangingPunct="1">
              <a:spcBef>
                <a:spcPct val="0"/>
              </a:spcBef>
              <a:buClrTx/>
              <a:buSzTx/>
              <a:buFontTx/>
              <a:buNone/>
            </a:pPr>
            <a:r>
              <a:rPr lang="en-US" altLang="zh-CN" sz="2000" b="1" dirty="0">
                <a:latin typeface="Times New Roman" panose="02020603050405020304" pitchFamily="18" charset="0"/>
              </a:rPr>
              <a:t>1. </a:t>
            </a:r>
            <a:r>
              <a:rPr lang="zh-CN" altLang="en-US" sz="2000" b="1" dirty="0">
                <a:latin typeface="Times New Roman" panose="02020603050405020304" pitchFamily="18" charset="0"/>
              </a:rPr>
              <a:t>用管道流实现线程间的通信</a:t>
            </a:r>
          </a:p>
        </p:txBody>
      </p:sp>
      <p:sp>
        <p:nvSpPr>
          <p:cNvPr id="36" name="Text Box 5">
            <a:extLst>
              <a:ext uri="{FF2B5EF4-FFF2-40B4-BE49-F238E27FC236}">
                <a16:creationId xmlns:a16="http://schemas.microsoft.com/office/drawing/2014/main" id="{938E8A37-F9C4-4650-BAF5-667D0D5ECB8C}"/>
              </a:ext>
            </a:extLst>
          </p:cNvPr>
          <p:cNvSpPr txBox="1">
            <a:spLocks noChangeArrowheads="1"/>
          </p:cNvSpPr>
          <p:nvPr/>
        </p:nvSpPr>
        <p:spPr bwMode="auto">
          <a:xfrm>
            <a:off x="308686" y="2346325"/>
            <a:ext cx="973138" cy="461963"/>
          </a:xfrm>
          <a:prstGeom prst="rect">
            <a:avLst/>
          </a:prstGeom>
          <a:solidFill>
            <a:srgbClr val="FF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线程</a:t>
            </a:r>
            <a:r>
              <a:rPr lang="en-US" altLang="zh-CN" sz="2400" b="1">
                <a:solidFill>
                  <a:srgbClr val="000066"/>
                </a:solidFill>
                <a:latin typeface="Consolas" panose="020B0609020204030204" pitchFamily="49" charset="0"/>
                <a:ea typeface="楷体" panose="02010609060101010101" pitchFamily="49" charset="-122"/>
              </a:rPr>
              <a:t>1</a:t>
            </a:r>
            <a:endParaRPr lang="en-US" altLang="zh-CN" sz="2400">
              <a:solidFill>
                <a:schemeClr val="bg1"/>
              </a:solidFill>
              <a:latin typeface="Consolas" panose="020B0609020204030204" pitchFamily="49" charset="0"/>
              <a:ea typeface="楷体" panose="02010609060101010101" pitchFamily="49" charset="-122"/>
            </a:endParaRPr>
          </a:p>
        </p:txBody>
      </p:sp>
      <p:sp>
        <p:nvSpPr>
          <p:cNvPr id="37" name="AutoShape 6">
            <a:extLst>
              <a:ext uri="{FF2B5EF4-FFF2-40B4-BE49-F238E27FC236}">
                <a16:creationId xmlns:a16="http://schemas.microsoft.com/office/drawing/2014/main" id="{A6BB38BC-D16C-4B0D-A795-240FECE89B10}"/>
              </a:ext>
            </a:extLst>
          </p:cNvPr>
          <p:cNvSpPr>
            <a:spLocks noChangeArrowheads="1"/>
          </p:cNvSpPr>
          <p:nvPr/>
        </p:nvSpPr>
        <p:spPr bwMode="auto">
          <a:xfrm>
            <a:off x="1375486" y="2270125"/>
            <a:ext cx="6248400" cy="609600"/>
          </a:xfrm>
          <a:prstGeom prst="rightArrow">
            <a:avLst>
              <a:gd name="adj1" fmla="val 50000"/>
              <a:gd name="adj2" fmla="val 25625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sp>
        <p:nvSpPr>
          <p:cNvPr id="38" name="Text Box 7">
            <a:extLst>
              <a:ext uri="{FF2B5EF4-FFF2-40B4-BE49-F238E27FC236}">
                <a16:creationId xmlns:a16="http://schemas.microsoft.com/office/drawing/2014/main" id="{1E197415-4926-4638-BEDA-03F76E8F512E}"/>
              </a:ext>
            </a:extLst>
          </p:cNvPr>
          <p:cNvSpPr txBox="1">
            <a:spLocks noChangeArrowheads="1"/>
          </p:cNvSpPr>
          <p:nvPr/>
        </p:nvSpPr>
        <p:spPr bwMode="auto">
          <a:xfrm>
            <a:off x="1375486" y="2374900"/>
            <a:ext cx="2582863"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b="1" dirty="0" err="1">
                <a:latin typeface="Consolas" panose="020B0609020204030204" pitchFamily="49" charset="0"/>
                <a:ea typeface="楷体" panose="02010609060101010101" pitchFamily="49" charset="-122"/>
              </a:rPr>
              <a:t>PipedOutputStream</a:t>
            </a:r>
            <a:endParaRPr lang="en-US" altLang="zh-CN" sz="2000" b="1" dirty="0">
              <a:latin typeface="Consolas" panose="020B0609020204030204" pitchFamily="49" charset="0"/>
              <a:ea typeface="楷体" panose="02010609060101010101" pitchFamily="49" charset="-122"/>
            </a:endParaRPr>
          </a:p>
        </p:txBody>
      </p:sp>
      <p:sp>
        <p:nvSpPr>
          <p:cNvPr id="39" name="Line 8">
            <a:extLst>
              <a:ext uri="{FF2B5EF4-FFF2-40B4-BE49-F238E27FC236}">
                <a16:creationId xmlns:a16="http://schemas.microsoft.com/office/drawing/2014/main" id="{E6765AD8-755A-4B18-A389-AD58D809EAC8}"/>
              </a:ext>
            </a:extLst>
          </p:cNvPr>
          <p:cNvSpPr>
            <a:spLocks noChangeShapeType="1"/>
          </p:cNvSpPr>
          <p:nvPr/>
        </p:nvSpPr>
        <p:spPr bwMode="auto">
          <a:xfrm flipH="1">
            <a:off x="4166311" y="2346325"/>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楷体" panose="02010609060101010101" pitchFamily="49" charset="-122"/>
            </a:endParaRPr>
          </a:p>
        </p:txBody>
      </p:sp>
      <p:sp>
        <p:nvSpPr>
          <p:cNvPr id="40" name="Text Box 9">
            <a:extLst>
              <a:ext uri="{FF2B5EF4-FFF2-40B4-BE49-F238E27FC236}">
                <a16:creationId xmlns:a16="http://schemas.microsoft.com/office/drawing/2014/main" id="{90DFCA36-9F24-4AE6-8DB6-AD57348958A7}"/>
              </a:ext>
            </a:extLst>
          </p:cNvPr>
          <p:cNvSpPr txBox="1">
            <a:spLocks noChangeArrowheads="1"/>
          </p:cNvSpPr>
          <p:nvPr/>
        </p:nvSpPr>
        <p:spPr bwMode="auto">
          <a:xfrm>
            <a:off x="4175836" y="2365375"/>
            <a:ext cx="24415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b="1" dirty="0" err="1">
                <a:latin typeface="Consolas" panose="020B0609020204030204" pitchFamily="49" charset="0"/>
                <a:ea typeface="楷体" panose="02010609060101010101" pitchFamily="49" charset="-122"/>
              </a:rPr>
              <a:t>PipedInputStream</a:t>
            </a:r>
            <a:endParaRPr lang="en-US" altLang="zh-CN" sz="2000" dirty="0">
              <a:latin typeface="Consolas" panose="020B0609020204030204" pitchFamily="49" charset="0"/>
              <a:ea typeface="楷体" panose="02010609060101010101" pitchFamily="49" charset="-122"/>
            </a:endParaRPr>
          </a:p>
        </p:txBody>
      </p:sp>
      <p:sp>
        <p:nvSpPr>
          <p:cNvPr id="41" name="Text Box 10">
            <a:extLst>
              <a:ext uri="{FF2B5EF4-FFF2-40B4-BE49-F238E27FC236}">
                <a16:creationId xmlns:a16="http://schemas.microsoft.com/office/drawing/2014/main" id="{E71B7CF3-925A-47C9-A579-AD47365DA732}"/>
              </a:ext>
            </a:extLst>
          </p:cNvPr>
          <p:cNvSpPr txBox="1">
            <a:spLocks noChangeArrowheads="1"/>
          </p:cNvSpPr>
          <p:nvPr/>
        </p:nvSpPr>
        <p:spPr bwMode="auto">
          <a:xfrm>
            <a:off x="1416761" y="2863850"/>
            <a:ext cx="22288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dirty="0">
                <a:latin typeface="Consolas" panose="020B0609020204030204" pitchFamily="49" charset="0"/>
                <a:ea typeface="楷体" panose="02010609060101010101" pitchFamily="49" charset="-122"/>
              </a:rPr>
              <a:t>输出流</a:t>
            </a:r>
            <a:r>
              <a:rPr lang="en-US" altLang="zh-CN" sz="2000" b="1" dirty="0" err="1">
                <a:latin typeface="Consolas" panose="020B0609020204030204" pitchFamily="49" charset="0"/>
                <a:ea typeface="楷体" panose="02010609060101010101" pitchFamily="49" charset="-122"/>
              </a:rPr>
              <a:t>outStream</a:t>
            </a:r>
            <a:endParaRPr lang="en-US" altLang="zh-CN" sz="2000" b="1" dirty="0">
              <a:latin typeface="Consolas" panose="020B0609020204030204" pitchFamily="49" charset="0"/>
              <a:ea typeface="楷体" panose="02010609060101010101" pitchFamily="49" charset="-122"/>
            </a:endParaRPr>
          </a:p>
        </p:txBody>
      </p:sp>
      <p:sp>
        <p:nvSpPr>
          <p:cNvPr id="42" name="Text Box 11">
            <a:extLst>
              <a:ext uri="{FF2B5EF4-FFF2-40B4-BE49-F238E27FC236}">
                <a16:creationId xmlns:a16="http://schemas.microsoft.com/office/drawing/2014/main" id="{C219906B-02EE-47E3-8BB9-3EE3687F2A29}"/>
              </a:ext>
            </a:extLst>
          </p:cNvPr>
          <p:cNvSpPr txBox="1">
            <a:spLocks noChangeArrowheads="1"/>
          </p:cNvSpPr>
          <p:nvPr/>
        </p:nvSpPr>
        <p:spPr bwMode="auto">
          <a:xfrm>
            <a:off x="4301249" y="2879725"/>
            <a:ext cx="2087563"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dirty="0">
                <a:latin typeface="Consolas" panose="020B0609020204030204" pitchFamily="49" charset="0"/>
                <a:ea typeface="楷体" panose="02010609060101010101" pitchFamily="49" charset="-122"/>
              </a:rPr>
              <a:t>输入流</a:t>
            </a:r>
            <a:r>
              <a:rPr lang="en-US" altLang="zh-CN" sz="2000" b="1" dirty="0" err="1">
                <a:latin typeface="Consolas" panose="020B0609020204030204" pitchFamily="49" charset="0"/>
                <a:ea typeface="楷体" panose="02010609060101010101" pitchFamily="49" charset="-122"/>
              </a:rPr>
              <a:t>inStream</a:t>
            </a:r>
            <a:endParaRPr lang="en-US" altLang="zh-CN" sz="2000" b="1" dirty="0">
              <a:latin typeface="Consolas" panose="020B0609020204030204" pitchFamily="49" charset="0"/>
              <a:ea typeface="楷体" panose="02010609060101010101" pitchFamily="49" charset="-122"/>
            </a:endParaRPr>
          </a:p>
        </p:txBody>
      </p:sp>
      <p:sp>
        <p:nvSpPr>
          <p:cNvPr id="43" name="Text Box 12">
            <a:extLst>
              <a:ext uri="{FF2B5EF4-FFF2-40B4-BE49-F238E27FC236}">
                <a16:creationId xmlns:a16="http://schemas.microsoft.com/office/drawing/2014/main" id="{B85C0089-2B0B-40C5-A4C2-210249B13D21}"/>
              </a:ext>
            </a:extLst>
          </p:cNvPr>
          <p:cNvSpPr txBox="1">
            <a:spLocks noChangeArrowheads="1"/>
          </p:cNvSpPr>
          <p:nvPr/>
        </p:nvSpPr>
        <p:spPr bwMode="auto">
          <a:xfrm>
            <a:off x="7665161" y="2346325"/>
            <a:ext cx="973138" cy="461963"/>
          </a:xfrm>
          <a:prstGeom prst="rect">
            <a:avLst/>
          </a:prstGeom>
          <a:solidFill>
            <a:srgbClr val="FF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线程</a:t>
            </a:r>
            <a:r>
              <a:rPr lang="en-US" altLang="zh-CN" sz="2400" b="1">
                <a:solidFill>
                  <a:srgbClr val="000066"/>
                </a:solidFill>
                <a:latin typeface="Consolas" panose="020B0609020204030204" pitchFamily="49" charset="0"/>
                <a:ea typeface="楷体" panose="02010609060101010101" pitchFamily="49" charset="-122"/>
              </a:rPr>
              <a:t>2</a:t>
            </a:r>
          </a:p>
        </p:txBody>
      </p:sp>
      <p:sp>
        <p:nvSpPr>
          <p:cNvPr id="44" name="文本框 43">
            <a:extLst>
              <a:ext uri="{FF2B5EF4-FFF2-40B4-BE49-F238E27FC236}">
                <a16:creationId xmlns:a16="http://schemas.microsoft.com/office/drawing/2014/main" id="{F770C162-A2BE-4079-A360-5FFF20D6E5DD}"/>
              </a:ext>
            </a:extLst>
          </p:cNvPr>
          <p:cNvSpPr txBox="1"/>
          <p:nvPr/>
        </p:nvSpPr>
        <p:spPr>
          <a:xfrm>
            <a:off x="67274" y="3649603"/>
            <a:ext cx="4633912" cy="400110"/>
          </a:xfrm>
          <a:prstGeom prst="rect">
            <a:avLst/>
          </a:prstGeom>
          <a:noFill/>
        </p:spPr>
        <p:txBody>
          <a:bodyPr wrap="square">
            <a:spAutoFit/>
          </a:bodyPr>
          <a:lstStyle/>
          <a:p>
            <a:pPr eaLnBrk="1" hangingPunct="1">
              <a:spcBef>
                <a:spcPct val="0"/>
              </a:spcBef>
              <a:buClrTx/>
              <a:buSzTx/>
              <a:buFontTx/>
              <a:buNone/>
            </a:pPr>
            <a:r>
              <a:rPr lang="en-US" altLang="zh-CN" sz="2000" b="1" dirty="0">
                <a:latin typeface="Times New Roman" panose="02020603050405020304" pitchFamily="18" charset="0"/>
              </a:rPr>
              <a:t>2.</a:t>
            </a:r>
            <a:r>
              <a:rPr lang="zh-CN" altLang="en-US" sz="2000" b="1" dirty="0">
                <a:latin typeface="Times New Roman" panose="02020603050405020304" pitchFamily="18" charset="0"/>
              </a:rPr>
              <a:t>通过一个中间类在线程间传递信息</a:t>
            </a:r>
          </a:p>
        </p:txBody>
      </p:sp>
      <p:sp>
        <p:nvSpPr>
          <p:cNvPr id="45" name="Text Box 15">
            <a:extLst>
              <a:ext uri="{FF2B5EF4-FFF2-40B4-BE49-F238E27FC236}">
                <a16:creationId xmlns:a16="http://schemas.microsoft.com/office/drawing/2014/main" id="{B9458CC4-9DA0-42E5-9334-24D79A880B50}"/>
              </a:ext>
            </a:extLst>
          </p:cNvPr>
          <p:cNvSpPr txBox="1">
            <a:spLocks noChangeArrowheads="1"/>
          </p:cNvSpPr>
          <p:nvPr/>
        </p:nvSpPr>
        <p:spPr bwMode="auto">
          <a:xfrm>
            <a:off x="6853156" y="4670543"/>
            <a:ext cx="973138" cy="4619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66"/>
                </a:solidFill>
                <a:latin typeface="Consolas" panose="020B0609020204030204" pitchFamily="49" charset="0"/>
                <a:ea typeface="楷体" panose="02010609060101010101" pitchFamily="49" charset="-122"/>
              </a:rPr>
              <a:t>线程</a:t>
            </a:r>
            <a:r>
              <a:rPr lang="en-US" altLang="zh-CN" sz="2400" b="1" dirty="0">
                <a:solidFill>
                  <a:srgbClr val="000066"/>
                </a:solidFill>
                <a:latin typeface="Consolas" panose="020B0609020204030204" pitchFamily="49" charset="0"/>
                <a:ea typeface="楷体" panose="02010609060101010101" pitchFamily="49" charset="-122"/>
              </a:rPr>
              <a:t>2</a:t>
            </a:r>
          </a:p>
        </p:txBody>
      </p:sp>
      <p:sp>
        <p:nvSpPr>
          <p:cNvPr id="46" name="Text Box 16">
            <a:extLst>
              <a:ext uri="{FF2B5EF4-FFF2-40B4-BE49-F238E27FC236}">
                <a16:creationId xmlns:a16="http://schemas.microsoft.com/office/drawing/2014/main" id="{E90C3412-9698-48E5-B206-7AD44D1EB27E}"/>
              </a:ext>
            </a:extLst>
          </p:cNvPr>
          <p:cNvSpPr txBox="1">
            <a:spLocks noChangeArrowheads="1"/>
          </p:cNvSpPr>
          <p:nvPr/>
        </p:nvSpPr>
        <p:spPr bwMode="auto">
          <a:xfrm>
            <a:off x="604755" y="4594343"/>
            <a:ext cx="973138" cy="4619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1" dirty="0">
                <a:solidFill>
                  <a:srgbClr val="000066"/>
                </a:solidFill>
                <a:latin typeface="Consolas" panose="020B0609020204030204" pitchFamily="49" charset="0"/>
                <a:ea typeface="楷体" panose="02010609060101010101" pitchFamily="49" charset="-122"/>
              </a:rPr>
              <a:t>线程</a:t>
            </a:r>
            <a:r>
              <a:rPr lang="en-US" altLang="zh-CN" sz="2400" b="1" dirty="0">
                <a:solidFill>
                  <a:srgbClr val="000066"/>
                </a:solidFill>
                <a:latin typeface="Consolas" panose="020B0609020204030204" pitchFamily="49" charset="0"/>
                <a:ea typeface="楷体" panose="02010609060101010101" pitchFamily="49" charset="-122"/>
              </a:rPr>
              <a:t>1</a:t>
            </a:r>
            <a:endParaRPr lang="en-US" altLang="zh-CN" sz="2400" dirty="0">
              <a:solidFill>
                <a:srgbClr val="000066"/>
              </a:solidFill>
              <a:latin typeface="Consolas" panose="020B0609020204030204" pitchFamily="49" charset="0"/>
              <a:ea typeface="楷体" panose="02010609060101010101" pitchFamily="49" charset="-122"/>
            </a:endParaRPr>
          </a:p>
        </p:txBody>
      </p:sp>
      <p:sp>
        <p:nvSpPr>
          <p:cNvPr id="47" name="Oval 17">
            <a:extLst>
              <a:ext uri="{FF2B5EF4-FFF2-40B4-BE49-F238E27FC236}">
                <a16:creationId xmlns:a16="http://schemas.microsoft.com/office/drawing/2014/main" id="{BF155D6B-7A94-47C6-8FFF-16B277C51563}"/>
              </a:ext>
            </a:extLst>
          </p:cNvPr>
          <p:cNvSpPr>
            <a:spLocks noChangeArrowheads="1"/>
          </p:cNvSpPr>
          <p:nvPr/>
        </p:nvSpPr>
        <p:spPr bwMode="auto">
          <a:xfrm>
            <a:off x="2509755" y="4365743"/>
            <a:ext cx="2971801" cy="838200"/>
          </a:xfrm>
          <a:prstGeom prst="ellipse">
            <a:avLst/>
          </a:prstGeom>
          <a:solidFill>
            <a:schemeClr val="bg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中间类</a:t>
            </a:r>
            <a:r>
              <a:rPr lang="en-US" altLang="zh-CN" sz="2400" b="1">
                <a:solidFill>
                  <a:srgbClr val="000066"/>
                </a:solidFill>
                <a:latin typeface="Consolas" panose="020B0609020204030204" pitchFamily="49" charset="0"/>
                <a:ea typeface="楷体" panose="02010609060101010101" pitchFamily="49" charset="-122"/>
              </a:rPr>
              <a:t>m</a:t>
            </a:r>
          </a:p>
        </p:txBody>
      </p:sp>
      <p:cxnSp>
        <p:nvCxnSpPr>
          <p:cNvPr id="48" name="AutoShape 18">
            <a:extLst>
              <a:ext uri="{FF2B5EF4-FFF2-40B4-BE49-F238E27FC236}">
                <a16:creationId xmlns:a16="http://schemas.microsoft.com/office/drawing/2014/main" id="{575A6A91-5BF1-4561-8B08-613216714A92}"/>
              </a:ext>
            </a:extLst>
          </p:cNvPr>
          <p:cNvCxnSpPr>
            <a:cxnSpLocks noChangeShapeType="1"/>
            <a:stCxn id="46" idx="0"/>
            <a:endCxn id="47" idx="2"/>
          </p:cNvCxnSpPr>
          <p:nvPr/>
        </p:nvCxnSpPr>
        <p:spPr bwMode="auto">
          <a:xfrm rot="16200000" flipH="1">
            <a:off x="1704893" y="3979980"/>
            <a:ext cx="190500" cy="1417638"/>
          </a:xfrm>
          <a:prstGeom prst="curvedConnector4">
            <a:avLst>
              <a:gd name="adj1" fmla="val -120000"/>
              <a:gd name="adj2" fmla="val 6715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 name="AutoShape 19">
            <a:extLst>
              <a:ext uri="{FF2B5EF4-FFF2-40B4-BE49-F238E27FC236}">
                <a16:creationId xmlns:a16="http://schemas.microsoft.com/office/drawing/2014/main" id="{046E506A-DB5E-4763-8642-84843625E5F0}"/>
              </a:ext>
            </a:extLst>
          </p:cNvPr>
          <p:cNvCxnSpPr>
            <a:cxnSpLocks noChangeShapeType="1"/>
          </p:cNvCxnSpPr>
          <p:nvPr/>
        </p:nvCxnSpPr>
        <p:spPr bwMode="auto">
          <a:xfrm rot="5400000" flipV="1">
            <a:off x="6103856" y="4048243"/>
            <a:ext cx="190500" cy="1435100"/>
          </a:xfrm>
          <a:prstGeom prst="curvedConnector4">
            <a:avLst>
              <a:gd name="adj1" fmla="val -120000"/>
              <a:gd name="adj2" fmla="val 6637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 name="Text Box 20">
            <a:extLst>
              <a:ext uri="{FF2B5EF4-FFF2-40B4-BE49-F238E27FC236}">
                <a16:creationId xmlns:a16="http://schemas.microsoft.com/office/drawing/2014/main" id="{EDDFC322-CC4B-40DC-AEF4-277AF0B86BC4}"/>
              </a:ext>
            </a:extLst>
          </p:cNvPr>
          <p:cNvSpPr txBox="1">
            <a:spLocks noChangeArrowheads="1"/>
          </p:cNvSpPr>
          <p:nvPr/>
        </p:nvSpPr>
        <p:spPr bwMode="auto">
          <a:xfrm>
            <a:off x="1976355" y="4213343"/>
            <a:ext cx="354013" cy="4619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s</a:t>
            </a:r>
            <a:endParaRPr lang="en-US" altLang="zh-CN" sz="2400">
              <a:solidFill>
                <a:srgbClr val="000066"/>
              </a:solidFill>
              <a:latin typeface="Consolas" panose="020B0609020204030204" pitchFamily="49" charset="0"/>
              <a:ea typeface="楷体" panose="02010609060101010101" pitchFamily="49" charset="-122"/>
            </a:endParaRPr>
          </a:p>
        </p:txBody>
      </p:sp>
      <p:sp>
        <p:nvSpPr>
          <p:cNvPr id="51" name="Text Box 21">
            <a:extLst>
              <a:ext uri="{FF2B5EF4-FFF2-40B4-BE49-F238E27FC236}">
                <a16:creationId xmlns:a16="http://schemas.microsoft.com/office/drawing/2014/main" id="{8B3096AD-F119-4FDB-BDA0-4036146AAC13}"/>
              </a:ext>
            </a:extLst>
          </p:cNvPr>
          <p:cNvSpPr txBox="1">
            <a:spLocks noChangeArrowheads="1"/>
          </p:cNvSpPr>
          <p:nvPr/>
        </p:nvSpPr>
        <p:spPr bwMode="auto">
          <a:xfrm>
            <a:off x="6319756" y="4213343"/>
            <a:ext cx="354013" cy="46196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s</a:t>
            </a:r>
            <a:endParaRPr lang="en-US" altLang="zh-CN" sz="2400">
              <a:solidFill>
                <a:srgbClr val="000066"/>
              </a:solidFill>
              <a:latin typeface="Consolas" panose="020B0609020204030204" pitchFamily="49" charset="0"/>
              <a:ea typeface="楷体" panose="02010609060101010101" pitchFamily="49" charset="-122"/>
            </a:endParaRPr>
          </a:p>
        </p:txBody>
      </p:sp>
      <p:sp>
        <p:nvSpPr>
          <p:cNvPr id="52" name="Text Box 22">
            <a:extLst>
              <a:ext uri="{FF2B5EF4-FFF2-40B4-BE49-F238E27FC236}">
                <a16:creationId xmlns:a16="http://schemas.microsoft.com/office/drawing/2014/main" id="{E23BCD4D-F882-4729-A085-07401216C477}"/>
              </a:ext>
            </a:extLst>
          </p:cNvPr>
          <p:cNvSpPr txBox="1">
            <a:spLocks noChangeArrowheads="1"/>
          </p:cNvSpPr>
          <p:nvPr/>
        </p:nvSpPr>
        <p:spPr bwMode="auto">
          <a:xfrm>
            <a:off x="376155" y="5356343"/>
            <a:ext cx="1884363" cy="4619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m.write(s)</a:t>
            </a:r>
            <a:endParaRPr lang="en-US" altLang="zh-CN" sz="2400">
              <a:solidFill>
                <a:srgbClr val="000066"/>
              </a:solidFill>
              <a:latin typeface="Consolas" panose="020B0609020204030204" pitchFamily="49" charset="0"/>
              <a:ea typeface="楷体" panose="02010609060101010101" pitchFamily="49" charset="-122"/>
            </a:endParaRPr>
          </a:p>
        </p:txBody>
      </p:sp>
      <p:sp>
        <p:nvSpPr>
          <p:cNvPr id="53" name="Text Box 23">
            <a:extLst>
              <a:ext uri="{FF2B5EF4-FFF2-40B4-BE49-F238E27FC236}">
                <a16:creationId xmlns:a16="http://schemas.microsoft.com/office/drawing/2014/main" id="{CCE4D9A0-07A0-406F-BFE7-054465F45970}"/>
              </a:ext>
            </a:extLst>
          </p:cNvPr>
          <p:cNvSpPr txBox="1">
            <a:spLocks noChangeArrowheads="1"/>
          </p:cNvSpPr>
          <p:nvPr/>
        </p:nvSpPr>
        <p:spPr bwMode="auto">
          <a:xfrm>
            <a:off x="6624556" y="5280143"/>
            <a:ext cx="1884363" cy="4619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s=m.read()</a:t>
            </a:r>
            <a:endParaRPr lang="en-US" altLang="zh-CN" sz="2400">
              <a:solidFill>
                <a:srgbClr val="000066"/>
              </a:solidFill>
              <a:latin typeface="Consolas" panose="020B0609020204030204" pitchFamily="49" charset="0"/>
              <a:ea typeface="楷体" panose="02010609060101010101" pitchFamily="49" charset="-122"/>
            </a:endParaRPr>
          </a:p>
        </p:txBody>
      </p:sp>
      <p:sp>
        <p:nvSpPr>
          <p:cNvPr id="54" name="Text Box 24">
            <a:extLst>
              <a:ext uri="{FF2B5EF4-FFF2-40B4-BE49-F238E27FC236}">
                <a16:creationId xmlns:a16="http://schemas.microsoft.com/office/drawing/2014/main" id="{99402324-EA8A-4379-8C22-74F5E07EC274}"/>
              </a:ext>
            </a:extLst>
          </p:cNvPr>
          <p:cNvSpPr txBox="1">
            <a:spLocks noChangeArrowheads="1"/>
          </p:cNvSpPr>
          <p:nvPr/>
        </p:nvSpPr>
        <p:spPr bwMode="auto">
          <a:xfrm>
            <a:off x="2417680" y="5702418"/>
            <a:ext cx="1374775" cy="461963"/>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write()</a:t>
            </a:r>
          </a:p>
        </p:txBody>
      </p:sp>
      <p:sp>
        <p:nvSpPr>
          <p:cNvPr id="55" name="Line 25">
            <a:extLst>
              <a:ext uri="{FF2B5EF4-FFF2-40B4-BE49-F238E27FC236}">
                <a16:creationId xmlns:a16="http://schemas.microsoft.com/office/drawing/2014/main" id="{D288FF7D-4801-44B2-BBAE-B92A5EC6B1D9}"/>
              </a:ext>
            </a:extLst>
          </p:cNvPr>
          <p:cNvSpPr>
            <a:spLocks noChangeShapeType="1"/>
          </p:cNvSpPr>
          <p:nvPr/>
        </p:nvSpPr>
        <p:spPr bwMode="auto">
          <a:xfrm flipH="1">
            <a:off x="2890755" y="5203943"/>
            <a:ext cx="685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楷体" panose="02010609060101010101" pitchFamily="49" charset="-122"/>
            </a:endParaRPr>
          </a:p>
        </p:txBody>
      </p:sp>
      <p:sp>
        <p:nvSpPr>
          <p:cNvPr id="56" name="Text Box 26">
            <a:extLst>
              <a:ext uri="{FF2B5EF4-FFF2-40B4-BE49-F238E27FC236}">
                <a16:creationId xmlns:a16="http://schemas.microsoft.com/office/drawing/2014/main" id="{CE315B56-4DA5-443F-95F9-2800D3BC1928}"/>
              </a:ext>
            </a:extLst>
          </p:cNvPr>
          <p:cNvSpPr txBox="1">
            <a:spLocks noChangeArrowheads="1"/>
          </p:cNvSpPr>
          <p:nvPr/>
        </p:nvSpPr>
        <p:spPr bwMode="auto">
          <a:xfrm>
            <a:off x="4414756" y="5737343"/>
            <a:ext cx="1204913" cy="461963"/>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66"/>
                </a:solidFill>
                <a:latin typeface="Consolas" panose="020B0609020204030204" pitchFamily="49" charset="0"/>
                <a:ea typeface="楷体" panose="02010609060101010101" pitchFamily="49" charset="-122"/>
              </a:rPr>
              <a:t>read()</a:t>
            </a:r>
          </a:p>
        </p:txBody>
      </p:sp>
      <p:sp>
        <p:nvSpPr>
          <p:cNvPr id="57" name="Line 27">
            <a:extLst>
              <a:ext uri="{FF2B5EF4-FFF2-40B4-BE49-F238E27FC236}">
                <a16:creationId xmlns:a16="http://schemas.microsoft.com/office/drawing/2014/main" id="{FD034A10-1502-4086-A259-2BC726FF353A}"/>
              </a:ext>
            </a:extLst>
          </p:cNvPr>
          <p:cNvSpPr>
            <a:spLocks noChangeShapeType="1"/>
          </p:cNvSpPr>
          <p:nvPr/>
        </p:nvSpPr>
        <p:spPr bwMode="auto">
          <a:xfrm>
            <a:off x="4414756" y="5203943"/>
            <a:ext cx="609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楷体" panose="02010609060101010101" pitchFamily="49" charset="-122"/>
            </a:endParaRPr>
          </a:p>
        </p:txBody>
      </p:sp>
    </p:spTree>
    <p:extLst>
      <p:ext uri="{BB962C8B-B14F-4D97-AF65-F5344CB8AC3E}">
        <p14:creationId xmlns:p14="http://schemas.microsoft.com/office/powerpoint/2010/main" val="712739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xEl>
                                              <p:pRg st="0" end="0"/>
                                            </p:txEl>
                                          </p:spTgt>
                                        </p:tgtEl>
                                        <p:attrNameLst>
                                          <p:attrName>style.visibility</p:attrName>
                                        </p:attrNameLst>
                                      </p:cBhvr>
                                      <p:to>
                                        <p:strVal val="visible"/>
                                      </p:to>
                                    </p:set>
                                    <p:animEffect transition="in" filter="fade">
                                      <p:cBhvr>
                                        <p:cTn id="48" dur="500"/>
                                        <p:tgtEl>
                                          <p:spTgt spid="4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childTnLst>
                                </p:cTn>
                              </p:par>
                              <p:par>
                                <p:cTn id="99" presetID="10"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p:bldP spid="39" grpId="0" animBg="1"/>
      <p:bldP spid="40" grpId="0"/>
      <p:bldP spid="41" grpId="0"/>
      <p:bldP spid="42" grpId="0"/>
      <p:bldP spid="43" grpId="0" animBg="1"/>
      <p:bldP spid="45" grpId="0" animBg="1"/>
      <p:bldP spid="46" grpId="0" animBg="1"/>
      <p:bldP spid="47" grpId="0" animBg="1"/>
      <p:bldP spid="50" grpId="0"/>
      <p:bldP spid="51" grpId="0"/>
      <p:bldP spid="52" grpId="0" animBg="1"/>
      <p:bldP spid="53" grpId="0" animBg="1"/>
      <p:bldP spid="54" grpId="0" animBg="1"/>
      <p:bldP spid="55" grpId="0" animBg="1"/>
      <p:bldP spid="56" grpId="0" animBg="1"/>
      <p:bldP spid="5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矩形: 圆角 3">
            <a:extLst>
              <a:ext uri="{FF2B5EF4-FFF2-40B4-BE49-F238E27FC236}">
                <a16:creationId xmlns:a16="http://schemas.microsoft.com/office/drawing/2014/main" id="{7776E5DC-56C0-4AF7-A20F-A6D465C47703}"/>
              </a:ext>
            </a:extLst>
          </p:cNvPr>
          <p:cNvSpPr/>
          <p:nvPr/>
        </p:nvSpPr>
        <p:spPr>
          <a:xfrm>
            <a:off x="0" y="1061710"/>
            <a:ext cx="9143999" cy="4572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latin typeface="Consolas" panose="020B0609020204030204" pitchFamily="49" charset="0"/>
              </a:rPr>
              <a:t>线程间的通信</a:t>
            </a:r>
          </a:p>
        </p:txBody>
      </p:sp>
      <p:sp>
        <p:nvSpPr>
          <p:cNvPr id="5" name="文本框 4">
            <a:extLst>
              <a:ext uri="{FF2B5EF4-FFF2-40B4-BE49-F238E27FC236}">
                <a16:creationId xmlns:a16="http://schemas.microsoft.com/office/drawing/2014/main" id="{8123C3CD-7365-4686-9952-057A4D55A9E4}"/>
              </a:ext>
            </a:extLst>
          </p:cNvPr>
          <p:cNvSpPr txBox="1"/>
          <p:nvPr/>
        </p:nvSpPr>
        <p:spPr>
          <a:xfrm>
            <a:off x="43130" y="1649295"/>
            <a:ext cx="4633912" cy="400110"/>
          </a:xfrm>
          <a:prstGeom prst="rect">
            <a:avLst/>
          </a:prstGeom>
          <a:noFill/>
        </p:spPr>
        <p:txBody>
          <a:bodyPr wrap="square">
            <a:spAutoFit/>
          </a:bodyPr>
          <a:lstStyle/>
          <a:p>
            <a:pPr eaLnBrk="1" hangingPunct="1">
              <a:spcBef>
                <a:spcPct val="0"/>
              </a:spcBef>
              <a:buClrTx/>
              <a:buSzTx/>
              <a:buFontTx/>
              <a:buNone/>
            </a:pPr>
            <a:r>
              <a:rPr lang="en-US" altLang="zh-CN" sz="2000" b="1" dirty="0">
                <a:latin typeface="Times New Roman" panose="02020603050405020304" pitchFamily="18" charset="0"/>
              </a:rPr>
              <a:t>1. </a:t>
            </a:r>
            <a:r>
              <a:rPr lang="zh-CN" altLang="en-US" sz="2000" b="1" dirty="0">
                <a:latin typeface="Times New Roman" panose="02020603050405020304" pitchFamily="18" charset="0"/>
              </a:rPr>
              <a:t>用管道流实现线程间的通信</a:t>
            </a:r>
          </a:p>
        </p:txBody>
      </p:sp>
      <p:sp>
        <p:nvSpPr>
          <p:cNvPr id="6" name="矩形: 圆角 5">
            <a:extLst>
              <a:ext uri="{FF2B5EF4-FFF2-40B4-BE49-F238E27FC236}">
                <a16:creationId xmlns:a16="http://schemas.microsoft.com/office/drawing/2014/main" id="{A87F25D3-7BEB-40E3-B797-7CFDC2D8B6EC}"/>
              </a:ext>
            </a:extLst>
          </p:cNvPr>
          <p:cNvSpPr/>
          <p:nvPr/>
        </p:nvSpPr>
        <p:spPr>
          <a:xfrm>
            <a:off x="52388" y="2049405"/>
            <a:ext cx="8858250" cy="7239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dirty="0"/>
              <a:t> 管道流可以连接两个线程间的通信。下面的例子里有两个线程在运行，一个写线程往管道流中输出信息，一个读线程从管道流中读入信息。</a:t>
            </a:r>
          </a:p>
        </p:txBody>
      </p:sp>
      <p:grpSp>
        <p:nvGrpSpPr>
          <p:cNvPr id="7" name="Group 23">
            <a:extLst>
              <a:ext uri="{FF2B5EF4-FFF2-40B4-BE49-F238E27FC236}">
                <a16:creationId xmlns:a16="http://schemas.microsoft.com/office/drawing/2014/main" id="{108F21AA-8AA4-4158-95C6-3446A631F735}"/>
              </a:ext>
            </a:extLst>
          </p:cNvPr>
          <p:cNvGrpSpPr>
            <a:grpSpLocks/>
          </p:cNvGrpSpPr>
          <p:nvPr/>
        </p:nvGrpSpPr>
        <p:grpSpPr bwMode="auto">
          <a:xfrm>
            <a:off x="317243" y="3048000"/>
            <a:ext cx="8153400" cy="3276600"/>
            <a:chOff x="288" y="2112"/>
            <a:chExt cx="5136" cy="2064"/>
          </a:xfrm>
        </p:grpSpPr>
        <p:sp>
          <p:nvSpPr>
            <p:cNvPr id="8" name="Text Box 2">
              <a:extLst>
                <a:ext uri="{FF2B5EF4-FFF2-40B4-BE49-F238E27FC236}">
                  <a16:creationId xmlns:a16="http://schemas.microsoft.com/office/drawing/2014/main" id="{EAA832BC-ED3C-4111-98C9-BCC522B9BA14}"/>
                </a:ext>
              </a:extLst>
            </p:cNvPr>
            <p:cNvSpPr txBox="1">
              <a:spLocks noChangeArrowheads="1"/>
            </p:cNvSpPr>
            <p:nvPr/>
          </p:nvSpPr>
          <p:spPr bwMode="auto">
            <a:xfrm>
              <a:off x="2173" y="2112"/>
              <a:ext cx="1576" cy="291"/>
            </a:xfrm>
            <a:prstGeom prst="rect">
              <a:avLst/>
            </a:prstGeom>
            <a:solidFill>
              <a:srgbClr val="FF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主类</a:t>
              </a:r>
              <a:r>
                <a:rPr lang="en-US" altLang="zh-CN" sz="2400" b="1">
                  <a:solidFill>
                    <a:srgbClr val="000066"/>
                  </a:solidFill>
                  <a:latin typeface="Consolas" panose="020B0609020204030204" pitchFamily="49" charset="0"/>
                  <a:ea typeface="楷体" panose="02010609060101010101" pitchFamily="49" charset="-122"/>
                </a:rPr>
                <a:t>Pipethread</a:t>
              </a:r>
            </a:p>
          </p:txBody>
        </p:sp>
        <p:sp>
          <p:nvSpPr>
            <p:cNvPr id="9" name="Text Box 3">
              <a:extLst>
                <a:ext uri="{FF2B5EF4-FFF2-40B4-BE49-F238E27FC236}">
                  <a16:creationId xmlns:a16="http://schemas.microsoft.com/office/drawing/2014/main" id="{6BA0DB0B-0A23-41D3-A583-D821BE150E61}"/>
                </a:ext>
              </a:extLst>
            </p:cNvPr>
            <p:cNvSpPr txBox="1">
              <a:spLocks noChangeArrowheads="1"/>
            </p:cNvSpPr>
            <p:nvPr/>
          </p:nvSpPr>
          <p:spPr bwMode="auto">
            <a:xfrm>
              <a:off x="341" y="2400"/>
              <a:ext cx="859" cy="1183"/>
            </a:xfrm>
            <a:prstGeom prst="rect">
              <a:avLst/>
            </a:prstGeom>
            <a:solidFill>
              <a:srgbClr val="FF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辅类</a:t>
              </a:r>
              <a:r>
                <a:rPr lang="en-US" altLang="zh-CN" sz="2000" b="1">
                  <a:solidFill>
                    <a:srgbClr val="000066"/>
                  </a:solidFill>
                  <a:latin typeface="Consolas" panose="020B0609020204030204" pitchFamily="49" charset="0"/>
                  <a:ea typeface="楷体" panose="02010609060101010101" pitchFamily="49" charset="-122"/>
                </a:rPr>
                <a:t>myWriter</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线</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程</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类</a:t>
              </a:r>
            </a:p>
          </p:txBody>
        </p:sp>
        <p:sp>
          <p:nvSpPr>
            <p:cNvPr id="11" name="Text Box 4">
              <a:extLst>
                <a:ext uri="{FF2B5EF4-FFF2-40B4-BE49-F238E27FC236}">
                  <a16:creationId xmlns:a16="http://schemas.microsoft.com/office/drawing/2014/main" id="{02016163-1C32-4365-BAAC-717E533212CF}"/>
                </a:ext>
              </a:extLst>
            </p:cNvPr>
            <p:cNvSpPr txBox="1">
              <a:spLocks noChangeArrowheads="1"/>
            </p:cNvSpPr>
            <p:nvPr/>
          </p:nvSpPr>
          <p:spPr bwMode="auto">
            <a:xfrm>
              <a:off x="4455" y="2592"/>
              <a:ext cx="827" cy="1183"/>
            </a:xfrm>
            <a:prstGeom prst="rect">
              <a:avLst/>
            </a:prstGeom>
            <a:solidFill>
              <a:srgbClr val="FF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辅类</a:t>
              </a:r>
            </a:p>
            <a:p>
              <a:pPr algn="ctr" eaLnBrk="1" hangingPunct="1">
                <a:spcBef>
                  <a:spcPct val="0"/>
                </a:spcBef>
                <a:buClrTx/>
                <a:buSzTx/>
                <a:buFontTx/>
                <a:buNone/>
              </a:pPr>
              <a:r>
                <a:rPr lang="en-US" altLang="zh-CN" sz="2000" b="1">
                  <a:solidFill>
                    <a:srgbClr val="000066"/>
                  </a:solidFill>
                  <a:latin typeface="Consolas" panose="020B0609020204030204" pitchFamily="49" charset="0"/>
                  <a:ea typeface="楷体" panose="02010609060101010101" pitchFamily="49" charset="-122"/>
                </a:rPr>
                <a:t>myReader</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线</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程</a:t>
              </a:r>
            </a:p>
            <a:p>
              <a:pPr algn="ctr" eaLnBrk="1" hangingPunct="1">
                <a:spcBef>
                  <a:spcPct val="0"/>
                </a:spcBef>
                <a:buClrTx/>
                <a:buSzTx/>
                <a:buFontTx/>
                <a:buNone/>
              </a:pPr>
              <a:r>
                <a:rPr lang="zh-CN" altLang="en-US" sz="2400" b="1">
                  <a:solidFill>
                    <a:srgbClr val="000066"/>
                  </a:solidFill>
                  <a:latin typeface="Consolas" panose="020B0609020204030204" pitchFamily="49" charset="0"/>
                  <a:ea typeface="楷体" panose="02010609060101010101" pitchFamily="49" charset="-122"/>
                </a:rPr>
                <a:t>类</a:t>
              </a:r>
            </a:p>
          </p:txBody>
        </p:sp>
        <p:sp>
          <p:nvSpPr>
            <p:cNvPr id="12" name="AutoShape 5">
              <a:extLst>
                <a:ext uri="{FF2B5EF4-FFF2-40B4-BE49-F238E27FC236}">
                  <a16:creationId xmlns:a16="http://schemas.microsoft.com/office/drawing/2014/main" id="{A07988B8-8A67-4804-8BA7-8CD3B22C996A}"/>
                </a:ext>
              </a:extLst>
            </p:cNvPr>
            <p:cNvSpPr>
              <a:spLocks noChangeArrowheads="1"/>
            </p:cNvSpPr>
            <p:nvPr/>
          </p:nvSpPr>
          <p:spPr bwMode="auto">
            <a:xfrm>
              <a:off x="2832" y="2400"/>
              <a:ext cx="144" cy="1206"/>
            </a:xfrm>
            <a:prstGeom prst="downArrow">
              <a:avLst>
                <a:gd name="adj1" fmla="val 50000"/>
                <a:gd name="adj2" fmla="val 209375"/>
              </a:avLst>
            </a:prstGeom>
            <a:solidFill>
              <a:schemeClr val="accent1"/>
            </a:solidFill>
            <a:ln w="9525">
              <a:solidFill>
                <a:schemeClr val="tx1"/>
              </a:solidFill>
              <a:miter lim="800000"/>
              <a:headEnd/>
              <a:tailEnd/>
            </a:ln>
          </p:spPr>
          <p:txBody>
            <a:bodyPr vert="eaVert"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sp>
          <p:nvSpPr>
            <p:cNvPr id="13" name="Text Box 6">
              <a:extLst>
                <a:ext uri="{FF2B5EF4-FFF2-40B4-BE49-F238E27FC236}">
                  <a16:creationId xmlns:a16="http://schemas.microsoft.com/office/drawing/2014/main" id="{AFDD4497-DB14-419A-9B2E-4DA0198C4D25}"/>
                </a:ext>
              </a:extLst>
            </p:cNvPr>
            <p:cNvSpPr txBox="1">
              <a:spLocks noChangeArrowheads="1"/>
            </p:cNvSpPr>
            <p:nvPr/>
          </p:nvSpPr>
          <p:spPr bwMode="auto">
            <a:xfrm>
              <a:off x="2928" y="2438"/>
              <a:ext cx="277" cy="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管</a:t>
              </a:r>
            </a:p>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道</a:t>
              </a:r>
            </a:p>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流</a:t>
              </a:r>
              <a:endParaRPr lang="zh-CN" altLang="en-US" sz="2000">
                <a:solidFill>
                  <a:srgbClr val="000066"/>
                </a:solidFill>
                <a:latin typeface="Consolas" panose="020B0609020204030204" pitchFamily="49" charset="0"/>
                <a:ea typeface="楷体" panose="02010609060101010101" pitchFamily="49" charset="-122"/>
              </a:endParaRPr>
            </a:p>
          </p:txBody>
        </p:sp>
        <p:sp>
          <p:nvSpPr>
            <p:cNvPr id="14" name="AutoShape 7">
              <a:extLst>
                <a:ext uri="{FF2B5EF4-FFF2-40B4-BE49-F238E27FC236}">
                  <a16:creationId xmlns:a16="http://schemas.microsoft.com/office/drawing/2014/main" id="{98745A07-C7E3-413D-874B-E0DA8EA8CBB4}"/>
                </a:ext>
              </a:extLst>
            </p:cNvPr>
            <p:cNvSpPr>
              <a:spLocks noChangeArrowheads="1"/>
            </p:cNvSpPr>
            <p:nvPr/>
          </p:nvSpPr>
          <p:spPr bwMode="auto">
            <a:xfrm>
              <a:off x="2976" y="3504"/>
              <a:ext cx="1536" cy="96"/>
            </a:xfrm>
            <a:prstGeom prst="rightArrow">
              <a:avLst>
                <a:gd name="adj1" fmla="val 50000"/>
                <a:gd name="adj2" fmla="val 400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sp>
          <p:nvSpPr>
            <p:cNvPr id="15" name="Text Box 9">
              <a:extLst>
                <a:ext uri="{FF2B5EF4-FFF2-40B4-BE49-F238E27FC236}">
                  <a16:creationId xmlns:a16="http://schemas.microsoft.com/office/drawing/2014/main" id="{029C3989-1069-448B-B2FE-8098B1A0E65A}"/>
                </a:ext>
              </a:extLst>
            </p:cNvPr>
            <p:cNvSpPr txBox="1">
              <a:spLocks noChangeArrowheads="1"/>
            </p:cNvSpPr>
            <p:nvPr/>
          </p:nvSpPr>
          <p:spPr bwMode="auto">
            <a:xfrm>
              <a:off x="1200" y="3120"/>
              <a:ext cx="14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将数据写到输出流</a:t>
              </a:r>
              <a:endParaRPr lang="zh-CN" altLang="en-US" sz="2400" b="1">
                <a:solidFill>
                  <a:srgbClr val="000066"/>
                </a:solidFill>
                <a:latin typeface="Consolas" panose="020B0609020204030204" pitchFamily="49" charset="0"/>
                <a:ea typeface="楷体" panose="02010609060101010101" pitchFamily="49" charset="-122"/>
              </a:endParaRPr>
            </a:p>
          </p:txBody>
        </p:sp>
        <p:sp>
          <p:nvSpPr>
            <p:cNvPr id="16" name="Text Box 10">
              <a:extLst>
                <a:ext uri="{FF2B5EF4-FFF2-40B4-BE49-F238E27FC236}">
                  <a16:creationId xmlns:a16="http://schemas.microsoft.com/office/drawing/2014/main" id="{C74E2E48-0247-48C4-A923-8C18F1EEB80F}"/>
                </a:ext>
              </a:extLst>
            </p:cNvPr>
            <p:cNvSpPr txBox="1">
              <a:spLocks noChangeArrowheads="1"/>
            </p:cNvSpPr>
            <p:nvPr/>
          </p:nvSpPr>
          <p:spPr bwMode="auto">
            <a:xfrm>
              <a:off x="3216" y="3840"/>
              <a:ext cx="140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从输入流中读数据</a:t>
              </a:r>
            </a:p>
          </p:txBody>
        </p:sp>
        <p:sp>
          <p:nvSpPr>
            <p:cNvPr id="17" name="Line 12">
              <a:extLst>
                <a:ext uri="{FF2B5EF4-FFF2-40B4-BE49-F238E27FC236}">
                  <a16:creationId xmlns:a16="http://schemas.microsoft.com/office/drawing/2014/main" id="{04CE2023-D293-47DB-81C6-E957A04B994B}"/>
                </a:ext>
              </a:extLst>
            </p:cNvPr>
            <p:cNvSpPr>
              <a:spLocks noChangeShapeType="1"/>
            </p:cNvSpPr>
            <p:nvPr/>
          </p:nvSpPr>
          <p:spPr bwMode="auto">
            <a:xfrm flipV="1">
              <a:off x="3840" y="360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楷体" panose="02010609060101010101" pitchFamily="49" charset="-122"/>
              </a:endParaRPr>
            </a:p>
          </p:txBody>
        </p:sp>
        <p:sp>
          <p:nvSpPr>
            <p:cNvPr id="18" name="Rectangle 13">
              <a:extLst>
                <a:ext uri="{FF2B5EF4-FFF2-40B4-BE49-F238E27FC236}">
                  <a16:creationId xmlns:a16="http://schemas.microsoft.com/office/drawing/2014/main" id="{1FD91FF0-449F-4AA5-AB00-EFF12F3A3E6E}"/>
                </a:ext>
              </a:extLst>
            </p:cNvPr>
            <p:cNvSpPr>
              <a:spLocks noChangeArrowheads="1"/>
            </p:cNvSpPr>
            <p:nvPr/>
          </p:nvSpPr>
          <p:spPr bwMode="auto">
            <a:xfrm>
              <a:off x="3984" y="2496"/>
              <a:ext cx="1440" cy="16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sp>
          <p:nvSpPr>
            <p:cNvPr id="20" name="Line 14">
              <a:extLst>
                <a:ext uri="{FF2B5EF4-FFF2-40B4-BE49-F238E27FC236}">
                  <a16:creationId xmlns:a16="http://schemas.microsoft.com/office/drawing/2014/main" id="{370EDA4E-B1EC-48F1-8F84-49538F1D9C5C}"/>
                </a:ext>
              </a:extLst>
            </p:cNvPr>
            <p:cNvSpPr>
              <a:spLocks noChangeShapeType="1"/>
            </p:cNvSpPr>
            <p:nvPr/>
          </p:nvSpPr>
          <p:spPr bwMode="auto">
            <a:xfrm flipV="1">
              <a:off x="1584" y="2880"/>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楷体" panose="02010609060101010101" pitchFamily="49" charset="-122"/>
              </a:endParaRPr>
            </a:p>
          </p:txBody>
        </p:sp>
        <p:sp>
          <p:nvSpPr>
            <p:cNvPr id="21" name="Rectangle 15">
              <a:extLst>
                <a:ext uri="{FF2B5EF4-FFF2-40B4-BE49-F238E27FC236}">
                  <a16:creationId xmlns:a16="http://schemas.microsoft.com/office/drawing/2014/main" id="{5DA0346C-0966-4DCD-92D3-C5215A6E7C7B}"/>
                </a:ext>
              </a:extLst>
            </p:cNvPr>
            <p:cNvSpPr>
              <a:spLocks noChangeArrowheads="1"/>
            </p:cNvSpPr>
            <p:nvPr/>
          </p:nvSpPr>
          <p:spPr bwMode="auto">
            <a:xfrm>
              <a:off x="288" y="2208"/>
              <a:ext cx="1584" cy="15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sp>
          <p:nvSpPr>
            <p:cNvPr id="22" name="Text Box 16">
              <a:extLst>
                <a:ext uri="{FF2B5EF4-FFF2-40B4-BE49-F238E27FC236}">
                  <a16:creationId xmlns:a16="http://schemas.microsoft.com/office/drawing/2014/main" id="{59BBFB72-DC95-40E1-8981-8637D04BF088}"/>
                </a:ext>
              </a:extLst>
            </p:cNvPr>
            <p:cNvSpPr txBox="1">
              <a:spLocks noChangeArrowheads="1"/>
            </p:cNvSpPr>
            <p:nvPr/>
          </p:nvSpPr>
          <p:spPr bwMode="auto">
            <a:xfrm>
              <a:off x="1349" y="2400"/>
              <a:ext cx="1243" cy="44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66"/>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输出流作为参数</a:t>
              </a:r>
            </a:p>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传给</a:t>
              </a:r>
              <a:r>
                <a:rPr lang="en-US" altLang="zh-CN" sz="2000" b="1">
                  <a:solidFill>
                    <a:srgbClr val="000066"/>
                  </a:solidFill>
                  <a:latin typeface="Consolas" panose="020B0609020204030204" pitchFamily="49" charset="0"/>
                  <a:ea typeface="楷体" panose="02010609060101010101" pitchFamily="49" charset="-122"/>
                </a:rPr>
                <a:t>myWriter</a:t>
              </a:r>
            </a:p>
          </p:txBody>
        </p:sp>
        <p:sp>
          <p:nvSpPr>
            <p:cNvPr id="23" name="Text Box 18">
              <a:extLst>
                <a:ext uri="{FF2B5EF4-FFF2-40B4-BE49-F238E27FC236}">
                  <a16:creationId xmlns:a16="http://schemas.microsoft.com/office/drawing/2014/main" id="{74763619-602D-44DA-B978-3FEC49424885}"/>
                </a:ext>
              </a:extLst>
            </p:cNvPr>
            <p:cNvSpPr txBox="1">
              <a:spLocks noChangeArrowheads="1"/>
            </p:cNvSpPr>
            <p:nvPr/>
          </p:nvSpPr>
          <p:spPr bwMode="auto">
            <a:xfrm>
              <a:off x="3221" y="3072"/>
              <a:ext cx="1243" cy="44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66"/>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输入流作为参数</a:t>
              </a:r>
            </a:p>
            <a:p>
              <a:pPr eaLnBrk="1" hangingPunct="1">
                <a:spcBef>
                  <a:spcPct val="0"/>
                </a:spcBef>
                <a:buClrTx/>
                <a:buSzTx/>
                <a:buFontTx/>
                <a:buNone/>
              </a:pPr>
              <a:r>
                <a:rPr lang="zh-CN" altLang="en-US" sz="2000" b="1">
                  <a:solidFill>
                    <a:srgbClr val="000066"/>
                  </a:solidFill>
                  <a:latin typeface="Consolas" panose="020B0609020204030204" pitchFamily="49" charset="0"/>
                  <a:ea typeface="楷体" panose="02010609060101010101" pitchFamily="49" charset="-122"/>
                </a:rPr>
                <a:t>传给</a:t>
              </a:r>
              <a:r>
                <a:rPr lang="en-US" altLang="zh-CN" sz="2000" b="1">
                  <a:solidFill>
                    <a:srgbClr val="000066"/>
                  </a:solidFill>
                  <a:latin typeface="Consolas" panose="020B0609020204030204" pitchFamily="49" charset="0"/>
                  <a:ea typeface="楷体" panose="02010609060101010101" pitchFamily="49" charset="-122"/>
                </a:rPr>
                <a:t>myReader</a:t>
              </a:r>
            </a:p>
          </p:txBody>
        </p:sp>
        <p:sp>
          <p:nvSpPr>
            <p:cNvPr id="24" name="AutoShape 19">
              <a:extLst>
                <a:ext uri="{FF2B5EF4-FFF2-40B4-BE49-F238E27FC236}">
                  <a16:creationId xmlns:a16="http://schemas.microsoft.com/office/drawing/2014/main" id="{2A0E0D5D-265B-4CDF-9C8A-DCF3AA3E7A87}"/>
                </a:ext>
              </a:extLst>
            </p:cNvPr>
            <p:cNvSpPr>
              <a:spLocks noChangeArrowheads="1"/>
            </p:cNvSpPr>
            <p:nvPr/>
          </p:nvSpPr>
          <p:spPr bwMode="auto">
            <a:xfrm>
              <a:off x="1200" y="2832"/>
              <a:ext cx="1680" cy="96"/>
            </a:xfrm>
            <a:prstGeom prst="rightArrow">
              <a:avLst>
                <a:gd name="adj1" fmla="val 50000"/>
                <a:gd name="adj2" fmla="val 4375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Consolas" panose="020B0609020204030204" pitchFamily="49" charset="0"/>
                <a:ea typeface="楷体" panose="02010609060101010101" pitchFamily="49" charset="-122"/>
              </a:endParaRPr>
            </a:p>
          </p:txBody>
        </p:sp>
      </p:grpSp>
    </p:spTree>
    <p:extLst>
      <p:ext uri="{BB962C8B-B14F-4D97-AF65-F5344CB8AC3E}">
        <p14:creationId xmlns:p14="http://schemas.microsoft.com/office/powerpoint/2010/main" val="4200223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文本框 3">
            <a:extLst>
              <a:ext uri="{FF2B5EF4-FFF2-40B4-BE49-F238E27FC236}">
                <a16:creationId xmlns:a16="http://schemas.microsoft.com/office/drawing/2014/main" id="{F1477292-6734-47B4-A1B0-977665191AB6}"/>
              </a:ext>
            </a:extLst>
          </p:cNvPr>
          <p:cNvSpPr txBox="1"/>
          <p:nvPr/>
        </p:nvSpPr>
        <p:spPr>
          <a:xfrm>
            <a:off x="67274" y="1235587"/>
            <a:ext cx="4633912" cy="400110"/>
          </a:xfrm>
          <a:prstGeom prst="rect">
            <a:avLst/>
          </a:prstGeom>
          <a:noFill/>
        </p:spPr>
        <p:txBody>
          <a:bodyPr wrap="square">
            <a:spAutoFit/>
          </a:bodyPr>
          <a:lstStyle/>
          <a:p>
            <a:r>
              <a:rPr lang="zh-CN" altLang="en-US" dirty="0"/>
              <a:t> </a:t>
            </a:r>
            <a:r>
              <a:rPr lang="zh-CN" altLang="en-US" sz="2000" b="1" dirty="0">
                <a:latin typeface="Times New Roman" panose="02020603050405020304" pitchFamily="18" charset="0"/>
              </a:rPr>
              <a:t>线程间的资源互斥共享</a:t>
            </a:r>
          </a:p>
        </p:txBody>
      </p:sp>
      <p:sp>
        <p:nvSpPr>
          <p:cNvPr id="5" name="矩形: 圆角 4">
            <a:extLst>
              <a:ext uri="{FF2B5EF4-FFF2-40B4-BE49-F238E27FC236}">
                <a16:creationId xmlns:a16="http://schemas.microsoft.com/office/drawing/2014/main" id="{54F16397-8D66-4B4A-A792-0341EB399422}"/>
              </a:ext>
            </a:extLst>
          </p:cNvPr>
          <p:cNvSpPr/>
          <p:nvPr/>
        </p:nvSpPr>
        <p:spPr>
          <a:xfrm>
            <a:off x="43130" y="1736547"/>
            <a:ext cx="8967520" cy="1095375"/>
          </a:xfrm>
          <a:prstGeom prst="roundRect">
            <a:avLst>
              <a:gd name="adj" fmla="val 710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zh-CN" altLang="en-US" sz="2000" dirty="0">
                <a:solidFill>
                  <a:sysClr val="windowText" lastClr="000000"/>
                </a:solidFill>
                <a:latin typeface="Times New Roman" panose="02020603050405020304" pitchFamily="18" charset="0"/>
              </a:rPr>
              <a:t>通常，一些同时运行的线程需要共享数据。在这种时候，每个线程就必须要考虑其他一起共享数据的线程的状态与行为，否则的话就不能保证共享数据的一致性，从而也就不能保证程序的正确性。</a:t>
            </a:r>
            <a:endParaRPr lang="zh-CN" altLang="en-US" sz="2000" dirty="0">
              <a:solidFill>
                <a:sysClr val="windowText" lastClr="000000"/>
              </a:solidFill>
            </a:endParaRPr>
          </a:p>
        </p:txBody>
      </p:sp>
      <p:sp>
        <p:nvSpPr>
          <p:cNvPr id="6" name="矩形: 圆角 5">
            <a:extLst>
              <a:ext uri="{FF2B5EF4-FFF2-40B4-BE49-F238E27FC236}">
                <a16:creationId xmlns:a16="http://schemas.microsoft.com/office/drawing/2014/main" id="{56925695-21E5-4CA6-81FA-0BD203A442EE}"/>
              </a:ext>
            </a:extLst>
          </p:cNvPr>
          <p:cNvSpPr/>
          <p:nvPr/>
        </p:nvSpPr>
        <p:spPr>
          <a:xfrm>
            <a:off x="0" y="3039662"/>
            <a:ext cx="9144000" cy="1474721"/>
          </a:xfrm>
          <a:prstGeom prst="roundRect">
            <a:avLst>
              <a:gd name="adj" fmla="val 710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zh-CN" altLang="en-US" sz="2000" dirty="0">
                <a:solidFill>
                  <a:sysClr val="windowText" lastClr="000000"/>
                </a:solidFill>
                <a:latin typeface="Times New Roman" panose="02020603050405020304" pitchFamily="18" charset="0"/>
              </a:rPr>
              <a:t> 在</a:t>
            </a:r>
            <a:r>
              <a:rPr lang="en-US" altLang="zh-CN" sz="2000" dirty="0">
                <a:solidFill>
                  <a:sysClr val="windowText" lastClr="000000"/>
                </a:solidFill>
                <a:latin typeface="Times New Roman" panose="02020603050405020304" pitchFamily="18" charset="0"/>
              </a:rPr>
              <a:t>Java</a:t>
            </a:r>
            <a:r>
              <a:rPr lang="zh-CN" altLang="en-US" sz="2000" dirty="0">
                <a:solidFill>
                  <a:sysClr val="windowText" lastClr="000000"/>
                </a:solidFill>
                <a:latin typeface="Times New Roman" panose="02020603050405020304" pitchFamily="18" charset="0"/>
              </a:rPr>
              <a:t>语言中，引入了“对象互斥锁”的概念（又称为监视器、管程）来实现不同线程对共享数据操作的同步。 “对象互斥锁”阻止多个线程同时访问同一个条件变量。</a:t>
            </a:r>
            <a:endParaRPr lang="en-US" altLang="zh-CN" sz="2000" dirty="0">
              <a:solidFill>
                <a:sysClr val="windowText" lastClr="000000"/>
              </a:solidFill>
              <a:latin typeface="Times New Roman" panose="02020603050405020304" pitchFamily="18" charset="0"/>
            </a:endParaRPr>
          </a:p>
          <a:p>
            <a:pPr algn="just"/>
            <a:r>
              <a:rPr lang="zh-CN" altLang="en-US" sz="2000" dirty="0">
                <a:solidFill>
                  <a:srgbClr val="FF0000"/>
                </a:solidFill>
              </a:rPr>
              <a:t>在</a:t>
            </a:r>
            <a:r>
              <a:rPr lang="en-US" altLang="zh-CN" sz="2000" dirty="0">
                <a:solidFill>
                  <a:srgbClr val="FF0000"/>
                </a:solidFill>
              </a:rPr>
              <a:t>Java</a:t>
            </a:r>
            <a:r>
              <a:rPr lang="zh-CN" altLang="en-US" sz="2000" dirty="0">
                <a:solidFill>
                  <a:srgbClr val="FF0000"/>
                </a:solidFill>
              </a:rPr>
              <a:t>语言中，有两种方法可以实现“对象互斥锁”</a:t>
            </a:r>
          </a:p>
        </p:txBody>
      </p:sp>
      <p:sp>
        <p:nvSpPr>
          <p:cNvPr id="7" name="文本框 6">
            <a:extLst>
              <a:ext uri="{FF2B5EF4-FFF2-40B4-BE49-F238E27FC236}">
                <a16:creationId xmlns:a16="http://schemas.microsoft.com/office/drawing/2014/main" id="{AD8DC48C-48B1-43BF-904D-DEA6CC490F49}"/>
              </a:ext>
            </a:extLst>
          </p:cNvPr>
          <p:cNvSpPr txBox="1"/>
          <p:nvPr/>
        </p:nvSpPr>
        <p:spPr>
          <a:xfrm>
            <a:off x="0" y="4800741"/>
            <a:ext cx="9029699" cy="707886"/>
          </a:xfrm>
          <a:prstGeom prst="rect">
            <a:avLst/>
          </a:prstGeom>
          <a:noFill/>
        </p:spPr>
        <p:txBody>
          <a:bodyPr wrap="square">
            <a:spAutoFit/>
          </a:bodyPr>
          <a:lstStyle/>
          <a:p>
            <a:pPr marL="800100" lvl="1" indent="-342900" eaLnBrk="1" hangingPunct="1">
              <a:spcBef>
                <a:spcPct val="0"/>
              </a:spcBef>
              <a:buClr>
                <a:schemeClr val="folHlink"/>
              </a:buClr>
              <a:buSzTx/>
              <a:buFont typeface="Wingdings" panose="05000000000000000000" pitchFamily="2" charset="2"/>
              <a:buChar char="n"/>
            </a:pPr>
            <a:r>
              <a:rPr lang="zh-CN" altLang="en-US" sz="2000" b="1" dirty="0">
                <a:latin typeface="Consolas" panose="020B0609020204030204" pitchFamily="49" charset="0"/>
                <a:ea typeface="楷体" panose="02010609060101010101" pitchFamily="49" charset="-122"/>
              </a:rPr>
              <a:t>用关键字</a:t>
            </a:r>
            <a:r>
              <a:rPr lang="en-US" altLang="zh-CN" sz="2000" b="1" u="sng" dirty="0">
                <a:solidFill>
                  <a:schemeClr val="hlink"/>
                </a:solidFill>
                <a:latin typeface="Consolas" panose="020B0609020204030204" pitchFamily="49" charset="0"/>
                <a:ea typeface="楷体" panose="02010609060101010101" pitchFamily="49" charset="-122"/>
              </a:rPr>
              <a:t>volatile</a:t>
            </a:r>
            <a:r>
              <a:rPr lang="zh-CN" altLang="en-US" sz="2000" b="1" dirty="0">
                <a:latin typeface="Consolas" panose="020B0609020204030204" pitchFamily="49" charset="0"/>
                <a:ea typeface="楷体" panose="02010609060101010101" pitchFamily="49" charset="-122"/>
              </a:rPr>
              <a:t>来声明一个共享数据（变量）；</a:t>
            </a:r>
          </a:p>
          <a:p>
            <a:pPr marL="800100" lvl="1" indent="-342900" eaLnBrk="1" hangingPunct="1">
              <a:spcBef>
                <a:spcPct val="0"/>
              </a:spcBef>
              <a:buClr>
                <a:schemeClr val="folHlink"/>
              </a:buClr>
              <a:buSzTx/>
              <a:buFont typeface="Wingdings" panose="05000000000000000000" pitchFamily="2" charset="2"/>
              <a:buChar char="n"/>
            </a:pPr>
            <a:r>
              <a:rPr lang="zh-CN" altLang="en-US" sz="2000" b="1" dirty="0">
                <a:latin typeface="Consolas" panose="020B0609020204030204" pitchFamily="49" charset="0"/>
                <a:ea typeface="楷体" panose="02010609060101010101" pitchFamily="49" charset="-122"/>
              </a:rPr>
              <a:t>用关键字</a:t>
            </a:r>
            <a:r>
              <a:rPr lang="en-US" altLang="zh-CN" sz="2000" b="1" u="sng" dirty="0">
                <a:solidFill>
                  <a:schemeClr val="hlink"/>
                </a:solidFill>
                <a:latin typeface="Consolas" panose="020B0609020204030204" pitchFamily="49" charset="0"/>
                <a:ea typeface="楷体" panose="02010609060101010101" pitchFamily="49" charset="-122"/>
              </a:rPr>
              <a:t>synchronized</a:t>
            </a:r>
            <a:r>
              <a:rPr lang="zh-CN" altLang="en-US" sz="2000" b="1" dirty="0">
                <a:latin typeface="Consolas" panose="020B0609020204030204" pitchFamily="49" charset="0"/>
                <a:ea typeface="楷体" panose="02010609060101010101" pitchFamily="49" charset="-122"/>
              </a:rPr>
              <a:t>来声明一个操作共享数据的方法或一段代码。</a:t>
            </a:r>
          </a:p>
        </p:txBody>
      </p:sp>
    </p:spTree>
    <p:extLst>
      <p:ext uri="{BB962C8B-B14F-4D97-AF65-F5344CB8AC3E}">
        <p14:creationId xmlns:p14="http://schemas.microsoft.com/office/powerpoint/2010/main" val="1144885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数据类型</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B157B2BD-91D6-4299-97C0-D277C7FFFFBD}"/>
              </a:ext>
            </a:extLst>
          </p:cNvPr>
          <p:cNvSpPr txBox="1"/>
          <p:nvPr/>
        </p:nvSpPr>
        <p:spPr>
          <a:xfrm>
            <a:off x="0" y="1143635"/>
            <a:ext cx="9144000" cy="544591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rPr>
              <a:t>类型转换</a:t>
            </a:r>
            <a:endParaRPr lang="en-US" altLang="zh-CN" sz="2800" b="1" dirty="0">
              <a:solidFill>
                <a:srgbClr val="1557AE"/>
              </a:solidFill>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将一种类型的数据转换为另一种类型的数据</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操作数转换为同种类型，然后运算</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整数型、实数型和字符型</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表达形式</a:t>
            </a:r>
            <a:r>
              <a:rPr lang="en-US" altLang="zh-CN" sz="2400" b="1" dirty="0">
                <a:solidFill>
                  <a:prstClr val="black"/>
                </a:solidFill>
                <a:latin typeface="+mj-lt"/>
                <a:ea typeface="楷体" panose="02010609060101010101" pitchFamily="49" charset="-122"/>
              </a:rPr>
              <a:t>:   (</a:t>
            </a:r>
            <a:r>
              <a:rPr lang="zh-CN" altLang="en-US" sz="2400" b="1" dirty="0">
                <a:solidFill>
                  <a:prstClr val="black"/>
                </a:solidFill>
                <a:latin typeface="+mj-lt"/>
                <a:ea typeface="楷体" panose="02010609060101010101" pitchFamily="49" charset="-122"/>
              </a:rPr>
              <a:t>类型</a:t>
            </a:r>
            <a:r>
              <a:rPr lang="en-US" altLang="zh-CN" sz="2400" b="1" dirty="0">
                <a:solidFill>
                  <a:prstClr val="black"/>
                </a:solidFill>
                <a:latin typeface="+mj-lt"/>
                <a:ea typeface="楷体" panose="02010609060101010101" pitchFamily="49" charset="-122"/>
              </a:rPr>
              <a:t>) </a:t>
            </a:r>
            <a:r>
              <a:rPr lang="zh-CN" altLang="en-US" sz="2400" b="1" dirty="0">
                <a:solidFill>
                  <a:prstClr val="black"/>
                </a:solidFill>
                <a:latin typeface="+mj-lt"/>
                <a:ea typeface="楷体" panose="02010609060101010101" pitchFamily="49" charset="-122"/>
              </a:rPr>
              <a:t>操作数</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应用场合</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二元运算符的二个操作数类型不同</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表达式值的类型与变量的类型不同</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两种方法</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隐型类型转换</a:t>
            </a:r>
            <a:r>
              <a:rPr lang="en-US" altLang="zh-CN" sz="2400" b="1" dirty="0">
                <a:solidFill>
                  <a:prstClr val="black"/>
                </a:solidFill>
                <a:latin typeface="+mj-lt"/>
                <a:ea typeface="楷体" panose="02010609060101010101" pitchFamily="49" charset="-122"/>
              </a:rPr>
              <a:t>: </a:t>
            </a:r>
            <a:r>
              <a:rPr lang="zh-CN" altLang="en-US" sz="2400" b="1" dirty="0">
                <a:solidFill>
                  <a:prstClr val="black"/>
                </a:solidFill>
                <a:latin typeface="+mj-lt"/>
                <a:ea typeface="楷体" panose="02010609060101010101" pitchFamily="49" charset="-122"/>
              </a:rPr>
              <a:t>自动类型转换</a:t>
            </a:r>
            <a:r>
              <a:rPr lang="en-US" altLang="zh-CN" sz="2400" b="1" dirty="0">
                <a:solidFill>
                  <a:prstClr val="black"/>
                </a:solidFill>
                <a:latin typeface="+mj-lt"/>
                <a:ea typeface="楷体" panose="02010609060101010101" pitchFamily="49" charset="-122"/>
              </a:rPr>
              <a:t>(</a:t>
            </a:r>
            <a:r>
              <a:rPr lang="zh-CN" altLang="en-US" sz="2400" b="1" dirty="0">
                <a:solidFill>
                  <a:prstClr val="black"/>
                </a:solidFill>
                <a:latin typeface="+mj-lt"/>
                <a:ea typeface="楷体" panose="02010609060101010101" pitchFamily="49" charset="-122"/>
              </a:rPr>
              <a:t>宽化转换，系统完成</a:t>
            </a:r>
            <a:r>
              <a:rPr lang="en-US" altLang="zh-CN" sz="2400" b="1" dirty="0">
                <a:solidFill>
                  <a:prstClr val="black"/>
                </a:solidFill>
                <a:latin typeface="+mj-lt"/>
                <a:ea typeface="楷体" panose="02010609060101010101" pitchFamily="49" charset="-122"/>
              </a:rPr>
              <a:t>)</a:t>
            </a:r>
          </a:p>
          <a:p>
            <a:pPr marL="1447800" lvl="2" indent="-533400" eaLnBrk="1" fontAlgn="auto" hangingPunct="1">
              <a:spcBef>
                <a:spcPct val="20000"/>
              </a:spcBef>
              <a:spcAft>
                <a:spcPts val="0"/>
              </a:spcAft>
              <a:buSzPct val="90000"/>
              <a:buFont typeface="Wingdings" panose="05000000000000000000" pitchFamily="2" charset="2"/>
              <a:buChar char="n"/>
            </a:pPr>
            <a:r>
              <a:rPr lang="zh-CN" altLang="en-US" sz="2400" b="1" dirty="0">
                <a:solidFill>
                  <a:prstClr val="black"/>
                </a:solidFill>
                <a:latin typeface="+mj-lt"/>
                <a:ea typeface="楷体" panose="02010609060101010101" pitchFamily="49" charset="-122"/>
              </a:rPr>
              <a:t>显型类型转换</a:t>
            </a:r>
            <a:r>
              <a:rPr lang="en-US" altLang="zh-CN" sz="2400" b="1" dirty="0">
                <a:solidFill>
                  <a:prstClr val="black"/>
                </a:solidFill>
                <a:latin typeface="+mj-lt"/>
                <a:ea typeface="楷体" panose="02010609060101010101" pitchFamily="49" charset="-122"/>
              </a:rPr>
              <a:t>: </a:t>
            </a:r>
            <a:r>
              <a:rPr lang="zh-CN" altLang="en-US" sz="2400" b="1" dirty="0">
                <a:solidFill>
                  <a:prstClr val="black"/>
                </a:solidFill>
                <a:latin typeface="+mj-lt"/>
                <a:ea typeface="楷体" panose="02010609060101010101" pitchFamily="49" charset="-122"/>
              </a:rPr>
              <a:t>强制类型转换（窄化转换）</a:t>
            </a:r>
          </a:p>
          <a:p>
            <a:pPr marL="800100" lvl="1" indent="-342900">
              <a:lnSpc>
                <a:spcPct val="120000"/>
              </a:lnSpc>
              <a:buFont typeface="Wingdings" panose="05000000000000000000" pitchFamily="2" charset="2"/>
              <a:buChar char="Ø"/>
            </a:pPr>
            <a:endParaRPr lang="en-US" altLang="zh-CN" sz="2400" b="1" dirty="0">
              <a:solidFill>
                <a:srgbClr val="1557AE"/>
              </a:solidFill>
              <a:latin typeface="+mj-lt"/>
              <a:ea typeface="楷体" panose="02010609060101010101" pitchFamily="49" charset="-122"/>
              <a:cs typeface="黑体" panose="02010609060101010101" pitchFamily="49" charset="-122"/>
            </a:endParaRPr>
          </a:p>
        </p:txBody>
      </p:sp>
    </p:spTree>
    <p:extLst>
      <p:ext uri="{BB962C8B-B14F-4D97-AF65-F5344CB8AC3E}">
        <p14:creationId xmlns:p14="http://schemas.microsoft.com/office/powerpoint/2010/main" val="2803651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文本框 3">
            <a:extLst>
              <a:ext uri="{FF2B5EF4-FFF2-40B4-BE49-F238E27FC236}">
                <a16:creationId xmlns:a16="http://schemas.microsoft.com/office/drawing/2014/main" id="{4D0C2116-0152-442C-9855-9BC9F142E70F}"/>
              </a:ext>
            </a:extLst>
          </p:cNvPr>
          <p:cNvSpPr txBox="1"/>
          <p:nvPr/>
        </p:nvSpPr>
        <p:spPr>
          <a:xfrm>
            <a:off x="43130" y="936219"/>
            <a:ext cx="4633912" cy="400110"/>
          </a:xfrm>
          <a:prstGeom prst="rect">
            <a:avLst/>
          </a:prstGeom>
          <a:noFill/>
        </p:spPr>
        <p:txBody>
          <a:bodyPr wrap="square">
            <a:spAutoFit/>
          </a:bodyPr>
          <a:lstStyle/>
          <a:p>
            <a:r>
              <a:rPr lang="zh-CN" altLang="en-US" dirty="0"/>
              <a:t> </a:t>
            </a:r>
            <a:r>
              <a:rPr lang="zh-CN" altLang="en-US" sz="2000" b="1" dirty="0">
                <a:latin typeface="Times New Roman" panose="02020603050405020304" pitchFamily="18" charset="0"/>
              </a:rPr>
              <a:t>线程间的资源互斥共享</a:t>
            </a:r>
          </a:p>
        </p:txBody>
      </p:sp>
      <p:sp>
        <p:nvSpPr>
          <p:cNvPr id="5" name="矩形: 圆角 4">
            <a:extLst>
              <a:ext uri="{FF2B5EF4-FFF2-40B4-BE49-F238E27FC236}">
                <a16:creationId xmlns:a16="http://schemas.microsoft.com/office/drawing/2014/main" id="{783539F7-E499-4D94-84BE-49E2DA3793DB}"/>
              </a:ext>
            </a:extLst>
          </p:cNvPr>
          <p:cNvSpPr/>
          <p:nvPr/>
        </p:nvSpPr>
        <p:spPr>
          <a:xfrm>
            <a:off x="0" y="1295763"/>
            <a:ext cx="9144000" cy="768528"/>
          </a:xfrm>
          <a:prstGeom prst="roundRect">
            <a:avLst>
              <a:gd name="adj" fmla="val 710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kumimoji="0" lang="en-US" altLang="zh-CN" sz="2000" b="1" i="0" u="sng"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volatile:</a:t>
            </a:r>
            <a:r>
              <a:rPr kumimoji="0" lang="zh-CN" altLang="en-US" sz="2000" b="1" i="0"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确保了应用中的可见性，如果将一个域声明为</a:t>
            </a:r>
            <a:r>
              <a:rPr kumimoji="0" lang="en-US" altLang="zh-CN" sz="2000" b="1" i="0"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volatile</a:t>
            </a:r>
            <a:r>
              <a:rPr kumimoji="0" lang="zh-CN" altLang="en-US" sz="2000" b="1" i="0"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，那么只要对这个域产生了写操作，那么所有的读操作都会看到这个修改。</a:t>
            </a:r>
            <a:endParaRPr lang="zh-CN" altLang="en-US" sz="2000" dirty="0">
              <a:solidFill>
                <a:sysClr val="windowText" lastClr="000000"/>
              </a:solidFill>
            </a:endParaRPr>
          </a:p>
        </p:txBody>
      </p:sp>
      <p:sp>
        <p:nvSpPr>
          <p:cNvPr id="6" name="矩形: 圆角 5">
            <a:extLst>
              <a:ext uri="{FF2B5EF4-FFF2-40B4-BE49-F238E27FC236}">
                <a16:creationId xmlns:a16="http://schemas.microsoft.com/office/drawing/2014/main" id="{4BF54ED4-8D21-4D9D-9DB6-23032E18DEFD}"/>
              </a:ext>
            </a:extLst>
          </p:cNvPr>
          <p:cNvSpPr/>
          <p:nvPr/>
        </p:nvSpPr>
        <p:spPr>
          <a:xfrm>
            <a:off x="-11775" y="2332949"/>
            <a:ext cx="9144000" cy="992080"/>
          </a:xfrm>
          <a:prstGeom prst="roundRect">
            <a:avLst>
              <a:gd name="adj" fmla="val 710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zh-CN" altLang="en-US" sz="2000" b="1" dirty="0">
                <a:solidFill>
                  <a:srgbClr val="0563C1"/>
                </a:solidFill>
                <a:latin typeface="Consolas" panose="020B0609020204030204" pitchFamily="49" charset="0"/>
                <a:ea typeface="楷体" panose="02010609060101010101" pitchFamily="49" charset="-122"/>
              </a:rPr>
              <a:t>用</a:t>
            </a:r>
            <a:r>
              <a:rPr lang="en-US" altLang="zh-CN" sz="2000" b="1" dirty="0">
                <a:solidFill>
                  <a:srgbClr val="0563C1"/>
                </a:solidFill>
                <a:latin typeface="Consolas" panose="020B0609020204030204" pitchFamily="49" charset="0"/>
                <a:ea typeface="楷体" panose="02010609060101010101" pitchFamily="49" charset="-122"/>
              </a:rPr>
              <a:t>synchronized</a:t>
            </a:r>
            <a:r>
              <a:rPr lang="zh-CN" altLang="en-US" sz="2000" b="1" dirty="0">
                <a:solidFill>
                  <a:srgbClr val="0563C1"/>
                </a:solidFill>
                <a:latin typeface="Consolas" panose="020B0609020204030204" pitchFamily="49" charset="0"/>
                <a:ea typeface="楷体" panose="02010609060101010101" pitchFamily="49" charset="-122"/>
              </a:rPr>
              <a:t>来标识的区域或方法即为“对象互斥锁”锁住的部分。如果一个程序内有两个或以上的方法使用</a:t>
            </a:r>
            <a:r>
              <a:rPr lang="en-US" altLang="zh-CN" sz="2000" b="1" dirty="0">
                <a:solidFill>
                  <a:srgbClr val="0563C1"/>
                </a:solidFill>
                <a:latin typeface="Consolas" panose="020B0609020204030204" pitchFamily="49" charset="0"/>
                <a:ea typeface="楷体" panose="02010609060101010101" pitchFamily="49" charset="-122"/>
              </a:rPr>
              <a:t>synchronized</a:t>
            </a:r>
            <a:r>
              <a:rPr lang="zh-CN" altLang="en-US" sz="2000" b="1" dirty="0">
                <a:solidFill>
                  <a:srgbClr val="0563C1"/>
                </a:solidFill>
                <a:latin typeface="Consolas" panose="020B0609020204030204" pitchFamily="49" charset="0"/>
                <a:ea typeface="楷体" panose="02010609060101010101" pitchFamily="49" charset="-122"/>
              </a:rPr>
              <a:t>标志，则它们在同一个“对象互斥锁”管理之下。</a:t>
            </a:r>
          </a:p>
        </p:txBody>
      </p:sp>
      <p:sp>
        <p:nvSpPr>
          <p:cNvPr id="20" name="矩形 19">
            <a:extLst>
              <a:ext uri="{FF2B5EF4-FFF2-40B4-BE49-F238E27FC236}">
                <a16:creationId xmlns:a16="http://schemas.microsoft.com/office/drawing/2014/main" id="{6AA0C808-943C-4E45-AD20-25BA375ADB56}"/>
              </a:ext>
            </a:extLst>
          </p:cNvPr>
          <p:cNvSpPr/>
          <p:nvPr/>
        </p:nvSpPr>
        <p:spPr>
          <a:xfrm>
            <a:off x="-11775" y="3532972"/>
            <a:ext cx="9144000" cy="93503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b="1" dirty="0">
                <a:latin typeface="Consolas" panose="020B0609020204030204" pitchFamily="49" charset="0"/>
              </a:rPr>
              <a:t> 一般情况下，都使用</a:t>
            </a:r>
            <a:r>
              <a:rPr lang="en-US" altLang="zh-CN" sz="2000" b="1" dirty="0">
                <a:latin typeface="Consolas" panose="020B0609020204030204" pitchFamily="49" charset="0"/>
              </a:rPr>
              <a:t>synchronized</a:t>
            </a:r>
            <a:r>
              <a:rPr lang="zh-CN" altLang="en-US" sz="2000" b="1" dirty="0">
                <a:latin typeface="Consolas" panose="020B0609020204030204" pitchFamily="49" charset="0"/>
              </a:rPr>
              <a:t>关键字在方法的层次上实现对共享资源操作的同步，很少使用</a:t>
            </a:r>
            <a:r>
              <a:rPr lang="en-US" altLang="zh-CN" sz="2000" b="1" dirty="0">
                <a:latin typeface="Consolas" panose="020B0609020204030204" pitchFamily="49" charset="0"/>
              </a:rPr>
              <a:t>volatile</a:t>
            </a:r>
            <a:r>
              <a:rPr lang="zh-CN" altLang="en-US" sz="2000" b="1" dirty="0">
                <a:latin typeface="Consolas" panose="020B0609020204030204" pitchFamily="49" charset="0"/>
              </a:rPr>
              <a:t>关键字声明共享变量。</a:t>
            </a:r>
          </a:p>
        </p:txBody>
      </p:sp>
    </p:spTree>
    <p:extLst>
      <p:ext uri="{BB962C8B-B14F-4D97-AF65-F5344CB8AC3E}">
        <p14:creationId xmlns:p14="http://schemas.microsoft.com/office/powerpoint/2010/main" val="1832376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文本框 3">
            <a:extLst>
              <a:ext uri="{FF2B5EF4-FFF2-40B4-BE49-F238E27FC236}">
                <a16:creationId xmlns:a16="http://schemas.microsoft.com/office/drawing/2014/main" id="{1F97C675-5396-481A-8F9D-DA6F5ADC5DC6}"/>
              </a:ext>
            </a:extLst>
          </p:cNvPr>
          <p:cNvSpPr txBox="1"/>
          <p:nvPr/>
        </p:nvSpPr>
        <p:spPr>
          <a:xfrm>
            <a:off x="43130" y="936219"/>
            <a:ext cx="4633912" cy="400110"/>
          </a:xfrm>
          <a:prstGeom prst="rect">
            <a:avLst/>
          </a:prstGeom>
          <a:noFill/>
        </p:spPr>
        <p:txBody>
          <a:bodyPr wrap="square">
            <a:spAutoFit/>
          </a:bodyPr>
          <a:lstStyle/>
          <a:p>
            <a:r>
              <a:rPr lang="zh-CN" altLang="en-US" dirty="0"/>
              <a:t> </a:t>
            </a:r>
            <a:r>
              <a:rPr lang="zh-CN" altLang="en-US" sz="2000" b="1" dirty="0">
                <a:latin typeface="Times New Roman" panose="02020603050405020304" pitchFamily="18" charset="0"/>
              </a:rPr>
              <a:t>线程间的资源互斥共享</a:t>
            </a:r>
          </a:p>
        </p:txBody>
      </p:sp>
      <p:sp>
        <p:nvSpPr>
          <p:cNvPr id="5" name="矩形: 圆角 4">
            <a:extLst>
              <a:ext uri="{FF2B5EF4-FFF2-40B4-BE49-F238E27FC236}">
                <a16:creationId xmlns:a16="http://schemas.microsoft.com/office/drawing/2014/main" id="{764B4902-6BD8-4640-9D35-45FF376971B3}"/>
              </a:ext>
            </a:extLst>
          </p:cNvPr>
          <p:cNvSpPr/>
          <p:nvPr/>
        </p:nvSpPr>
        <p:spPr>
          <a:xfrm>
            <a:off x="0" y="1295763"/>
            <a:ext cx="8967520" cy="630942"/>
          </a:xfrm>
          <a:prstGeom prst="roundRect">
            <a:avLst>
              <a:gd name="adj" fmla="val 710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kumimoji="0" lang="en-US" altLang="zh-CN" sz="2000" b="1" i="0" u="sng"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synchronized:</a:t>
            </a:r>
            <a:r>
              <a:rPr kumimoji="0" lang="zh-CN" altLang="en-US" sz="2000" b="1" i="0" strike="noStrike" kern="1200" cap="none" spc="0" normalizeH="0" baseline="0" noProof="0" dirty="0">
                <a:ln>
                  <a:noFill/>
                </a:ln>
                <a:solidFill>
                  <a:srgbClr val="0563C1"/>
                </a:solidFill>
                <a:effectLst/>
                <a:uLnTx/>
                <a:uFillTx/>
                <a:latin typeface="Consolas" panose="020B0609020204030204" pitchFamily="49" charset="0"/>
                <a:ea typeface="楷体" panose="02010609060101010101" pitchFamily="49" charset="-122"/>
                <a:cs typeface="+mn-cs"/>
              </a:rPr>
              <a:t>可以用于修饰不同的对象以实现不同的效果</a:t>
            </a:r>
            <a:endParaRPr lang="zh-CN" altLang="en-US" sz="2000" dirty="0">
              <a:solidFill>
                <a:sysClr val="windowText" lastClr="000000"/>
              </a:solidFill>
            </a:endParaRPr>
          </a:p>
        </p:txBody>
      </p:sp>
      <p:sp>
        <p:nvSpPr>
          <p:cNvPr id="6" name="矩形: 圆角 5">
            <a:extLst>
              <a:ext uri="{FF2B5EF4-FFF2-40B4-BE49-F238E27FC236}">
                <a16:creationId xmlns:a16="http://schemas.microsoft.com/office/drawing/2014/main" id="{5EE3B97F-FA60-438F-B578-52B119B27D0B}"/>
              </a:ext>
            </a:extLst>
          </p:cNvPr>
          <p:cNvSpPr/>
          <p:nvPr/>
        </p:nvSpPr>
        <p:spPr>
          <a:xfrm>
            <a:off x="1238849" y="2007304"/>
            <a:ext cx="5990626" cy="1419225"/>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Consolas" panose="020B0609020204030204" pitchFamily="49" charset="0"/>
              </a:rPr>
              <a:t>修饰实例方法</a:t>
            </a:r>
            <a:endParaRPr lang="en-US" altLang="zh-CN" dirty="0">
              <a:latin typeface="Consolas" panose="020B0609020204030204" pitchFamily="49" charset="0"/>
            </a:endParaRPr>
          </a:p>
          <a:p>
            <a:pPr marL="342900" indent="-342900">
              <a:buFont typeface="+mj-lt"/>
              <a:buAutoNum type="arabicPeriod"/>
            </a:pPr>
            <a:r>
              <a:rPr lang="en-US" altLang="zh-CN" b="1" dirty="0">
                <a:solidFill>
                  <a:srgbClr val="C00000"/>
                </a:solidFill>
                <a:latin typeface="Consolas" panose="020B0609020204030204" pitchFamily="49" charset="0"/>
              </a:rPr>
              <a:t>synchronized</a:t>
            </a:r>
            <a:r>
              <a:rPr lang="en-US" altLang="zh-CN" b="1" dirty="0">
                <a:latin typeface="Consolas" panose="020B0609020204030204" pitchFamily="49" charset="0"/>
              </a:rPr>
              <a:t> void method() {</a:t>
            </a:r>
          </a:p>
          <a:p>
            <a:pPr marL="342900" indent="-342900">
              <a:buFont typeface="+mj-lt"/>
              <a:buAutoNum type="arabicPeriod"/>
            </a:pPr>
            <a:r>
              <a:rPr lang="en-US" altLang="zh-CN" b="1" dirty="0">
                <a:latin typeface="Consolas" panose="020B0609020204030204" pitchFamily="49" charset="0"/>
              </a:rPr>
              <a:t>  do something</a:t>
            </a:r>
          </a:p>
          <a:p>
            <a:pPr marL="342900" indent="-342900">
              <a:buFont typeface="+mj-lt"/>
              <a:buAutoNum type="arabicPeriod"/>
            </a:pPr>
            <a:r>
              <a:rPr lang="en-US" altLang="zh-CN" b="1" dirty="0">
                <a:latin typeface="Consolas" panose="020B0609020204030204" pitchFamily="49" charset="0"/>
              </a:rPr>
              <a:t>}</a:t>
            </a:r>
            <a:endParaRPr lang="zh-CN" altLang="en-US" b="1" dirty="0">
              <a:latin typeface="Consolas" panose="020B0609020204030204" pitchFamily="49" charset="0"/>
            </a:endParaRPr>
          </a:p>
        </p:txBody>
      </p:sp>
      <p:sp>
        <p:nvSpPr>
          <p:cNvPr id="7" name="矩形: 圆角 6">
            <a:extLst>
              <a:ext uri="{FF2B5EF4-FFF2-40B4-BE49-F238E27FC236}">
                <a16:creationId xmlns:a16="http://schemas.microsoft.com/office/drawing/2014/main" id="{0A0060DC-2698-42AC-AF34-19E86F628B00}"/>
              </a:ext>
            </a:extLst>
          </p:cNvPr>
          <p:cNvSpPr/>
          <p:nvPr/>
        </p:nvSpPr>
        <p:spPr>
          <a:xfrm>
            <a:off x="1238849" y="3512071"/>
            <a:ext cx="5990626" cy="1419225"/>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Consolas" panose="020B0609020204030204" pitchFamily="49" charset="0"/>
              </a:rPr>
              <a:t>修饰静态方法</a:t>
            </a:r>
            <a:endParaRPr lang="en-US" altLang="zh-CN" dirty="0">
              <a:latin typeface="Consolas" panose="020B0609020204030204" pitchFamily="49" charset="0"/>
            </a:endParaRPr>
          </a:p>
          <a:p>
            <a:pPr marL="342900" indent="-342900">
              <a:buFont typeface="+mj-lt"/>
              <a:buAutoNum type="arabicPeriod"/>
            </a:pPr>
            <a:r>
              <a:rPr lang="en-US" altLang="zh-CN" b="1" dirty="0">
                <a:solidFill>
                  <a:srgbClr val="C00000"/>
                </a:solidFill>
                <a:latin typeface="Consolas" panose="020B0609020204030204" pitchFamily="49" charset="0"/>
              </a:rPr>
              <a:t>synchronized</a:t>
            </a:r>
            <a:r>
              <a:rPr lang="en-US" altLang="zh-CN" b="1" dirty="0">
                <a:latin typeface="Consolas" panose="020B0609020204030204" pitchFamily="49" charset="0"/>
              </a:rPr>
              <a:t> void </a:t>
            </a:r>
            <a:r>
              <a:rPr lang="en-US" altLang="zh-CN" b="1" dirty="0" err="1">
                <a:latin typeface="Consolas" panose="020B0609020204030204" pitchFamily="49" charset="0"/>
              </a:rPr>
              <a:t>staic</a:t>
            </a:r>
            <a:r>
              <a:rPr lang="en-US" altLang="zh-CN" b="1" dirty="0">
                <a:latin typeface="Consolas" panose="020B0609020204030204" pitchFamily="49" charset="0"/>
              </a:rPr>
              <a:t> method() {</a:t>
            </a:r>
          </a:p>
          <a:p>
            <a:pPr marL="342900" indent="-342900">
              <a:buFont typeface="+mj-lt"/>
              <a:buAutoNum type="arabicPeriod"/>
            </a:pPr>
            <a:r>
              <a:rPr lang="en-US" altLang="zh-CN" b="1" dirty="0">
                <a:latin typeface="Consolas" panose="020B0609020204030204" pitchFamily="49" charset="0"/>
              </a:rPr>
              <a:t>  do something</a:t>
            </a:r>
          </a:p>
          <a:p>
            <a:pPr marL="342900" indent="-342900">
              <a:buFont typeface="+mj-lt"/>
              <a:buAutoNum type="arabicPeriod"/>
            </a:pPr>
            <a:r>
              <a:rPr lang="en-US" altLang="zh-CN" b="1" dirty="0">
                <a:latin typeface="Consolas" panose="020B0609020204030204" pitchFamily="49" charset="0"/>
              </a:rPr>
              <a:t>}</a:t>
            </a:r>
            <a:endParaRPr lang="zh-CN" altLang="en-US" b="1" dirty="0">
              <a:latin typeface="Consolas" panose="020B0609020204030204" pitchFamily="49" charset="0"/>
            </a:endParaRPr>
          </a:p>
        </p:txBody>
      </p:sp>
      <p:sp>
        <p:nvSpPr>
          <p:cNvPr id="8" name="矩形: 圆角 7">
            <a:extLst>
              <a:ext uri="{FF2B5EF4-FFF2-40B4-BE49-F238E27FC236}">
                <a16:creationId xmlns:a16="http://schemas.microsoft.com/office/drawing/2014/main" id="{B2A6C508-503B-45DB-8045-1D2016BA5498}"/>
              </a:ext>
            </a:extLst>
          </p:cNvPr>
          <p:cNvSpPr/>
          <p:nvPr/>
        </p:nvSpPr>
        <p:spPr>
          <a:xfrm>
            <a:off x="1238849" y="5098688"/>
            <a:ext cx="5990626" cy="1419225"/>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latin typeface="Consolas" panose="020B0609020204030204" pitchFamily="49" charset="0"/>
              </a:rPr>
              <a:t>修饰代码块</a:t>
            </a:r>
            <a:endParaRPr lang="en-US" altLang="zh-CN" dirty="0">
              <a:latin typeface="Consolas" panose="020B0609020204030204" pitchFamily="49" charset="0"/>
            </a:endParaRPr>
          </a:p>
          <a:p>
            <a:pPr marL="342900" indent="-342900">
              <a:buFont typeface="+mj-lt"/>
              <a:buAutoNum type="arabicPeriod"/>
            </a:pPr>
            <a:r>
              <a:rPr lang="en-US" altLang="zh-CN" b="1" dirty="0">
                <a:solidFill>
                  <a:srgbClr val="C00000"/>
                </a:solidFill>
                <a:latin typeface="Consolas" panose="020B0609020204030204" pitchFamily="49" charset="0"/>
              </a:rPr>
              <a:t>Synchronized(this)</a:t>
            </a:r>
            <a:r>
              <a:rPr lang="en-US" altLang="zh-CN" b="1" dirty="0">
                <a:solidFill>
                  <a:schemeClr val="tx1"/>
                </a:solidFill>
                <a:latin typeface="Consolas" panose="020B0609020204030204" pitchFamily="49" charset="0"/>
              </a:rPr>
              <a:t>{</a:t>
            </a:r>
          </a:p>
          <a:p>
            <a:pPr marL="342900" indent="-342900">
              <a:buFont typeface="+mj-lt"/>
              <a:buAutoNum type="arabicPeriod"/>
            </a:pPr>
            <a:r>
              <a:rPr lang="en-US" altLang="zh-CN" b="1" dirty="0">
                <a:solidFill>
                  <a:schemeClr val="tx1"/>
                </a:solidFill>
                <a:latin typeface="Consolas" panose="020B0609020204030204" pitchFamily="49" charset="0"/>
              </a:rPr>
              <a:t>do something</a:t>
            </a:r>
          </a:p>
          <a:p>
            <a:pPr marL="342900" indent="-342900">
              <a:buFont typeface="+mj-lt"/>
              <a:buAutoNum type="arabicPeriod"/>
            </a:pPr>
            <a:r>
              <a:rPr lang="en-US" altLang="zh-CN" b="1" dirty="0">
                <a:latin typeface="Consolas" panose="020B0609020204030204" pitchFamily="49" charset="0"/>
              </a:rPr>
              <a:t>}</a:t>
            </a:r>
            <a:endParaRPr lang="zh-CN" altLang="en-US" b="1" dirty="0">
              <a:latin typeface="Consolas" panose="020B0609020204030204" pitchFamily="49" charset="0"/>
            </a:endParaRPr>
          </a:p>
        </p:txBody>
      </p:sp>
    </p:spTree>
    <p:extLst>
      <p:ext uri="{BB962C8B-B14F-4D97-AF65-F5344CB8AC3E}">
        <p14:creationId xmlns:p14="http://schemas.microsoft.com/office/powerpoint/2010/main" val="231161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文本框 3">
            <a:extLst>
              <a:ext uri="{FF2B5EF4-FFF2-40B4-BE49-F238E27FC236}">
                <a16:creationId xmlns:a16="http://schemas.microsoft.com/office/drawing/2014/main" id="{C5CF2301-456D-4A2F-8115-35B4CCEF61B3}"/>
              </a:ext>
            </a:extLst>
          </p:cNvPr>
          <p:cNvSpPr txBox="1"/>
          <p:nvPr/>
        </p:nvSpPr>
        <p:spPr>
          <a:xfrm>
            <a:off x="43130" y="936219"/>
            <a:ext cx="4633912" cy="400110"/>
          </a:xfrm>
          <a:prstGeom prst="rect">
            <a:avLst/>
          </a:prstGeom>
          <a:noFill/>
        </p:spPr>
        <p:txBody>
          <a:bodyPr wrap="square">
            <a:spAutoFit/>
          </a:bodyPr>
          <a:lstStyle/>
          <a:p>
            <a:r>
              <a:rPr lang="zh-CN" altLang="en-US" dirty="0"/>
              <a:t> </a:t>
            </a:r>
            <a:r>
              <a:rPr lang="zh-CN" altLang="en-US" sz="2000" b="1" dirty="0">
                <a:latin typeface="Times New Roman" panose="02020603050405020304" pitchFamily="18" charset="0"/>
              </a:rPr>
              <a:t>线程间的同步</a:t>
            </a:r>
          </a:p>
        </p:txBody>
      </p:sp>
      <p:pic>
        <p:nvPicPr>
          <p:cNvPr id="5" name="Picture 2" descr="学习中遇到疑问在思考的小男孩素材图片免费下载-千库网">
            <a:extLst>
              <a:ext uri="{FF2B5EF4-FFF2-40B4-BE49-F238E27FC236}">
                <a16:creationId xmlns:a16="http://schemas.microsoft.com/office/drawing/2014/main" id="{A689DC3C-D77F-45C4-B83C-AC9E0D498184}"/>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92" y="4343077"/>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6" name="对话气泡: 矩形 5">
            <a:extLst>
              <a:ext uri="{FF2B5EF4-FFF2-40B4-BE49-F238E27FC236}">
                <a16:creationId xmlns:a16="http://schemas.microsoft.com/office/drawing/2014/main" id="{D1DCA7B6-9EE4-45DE-AC48-52F503A1ADC1}"/>
              </a:ext>
            </a:extLst>
          </p:cNvPr>
          <p:cNvSpPr/>
          <p:nvPr/>
        </p:nvSpPr>
        <p:spPr>
          <a:xfrm>
            <a:off x="2194687" y="855781"/>
            <a:ext cx="3547937" cy="1205154"/>
          </a:xfrm>
          <a:prstGeom prst="wedgeRectCallout">
            <a:avLst>
              <a:gd name="adj1" fmla="val -83781"/>
              <a:gd name="adj2" fmla="val 264963"/>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zh-CN" altLang="en-US" b="1" dirty="0">
                <a:latin typeface="Consolas" panose="020B0609020204030204" pitchFamily="49" charset="0"/>
                <a:ea typeface="楷体" panose="02010609060101010101" pitchFamily="49" charset="-122"/>
              </a:rPr>
              <a:t> 为了解决所出现的问题，在</a:t>
            </a:r>
            <a:r>
              <a:rPr lang="en-US" altLang="zh-CN" b="1" dirty="0">
                <a:latin typeface="Consolas" panose="020B0609020204030204" pitchFamily="49" charset="0"/>
                <a:ea typeface="楷体" panose="02010609060101010101" pitchFamily="49" charset="-122"/>
              </a:rPr>
              <a:t>Java</a:t>
            </a:r>
            <a:r>
              <a:rPr lang="zh-CN" altLang="en-US" b="1" dirty="0">
                <a:latin typeface="Consolas" panose="020B0609020204030204" pitchFamily="49" charset="0"/>
                <a:ea typeface="楷体" panose="02010609060101010101" pitchFamily="49" charset="-122"/>
              </a:rPr>
              <a:t>语言中可以用</a:t>
            </a:r>
            <a:r>
              <a:rPr lang="en-US" altLang="zh-CN" b="1" dirty="0">
                <a:latin typeface="Consolas" panose="020B0609020204030204" pitchFamily="49" charset="0"/>
                <a:ea typeface="楷体" panose="02010609060101010101" pitchFamily="49" charset="-122"/>
              </a:rPr>
              <a:t>wait () </a:t>
            </a:r>
            <a:r>
              <a:rPr lang="zh-CN" altLang="en-US" b="1" dirty="0">
                <a:latin typeface="Consolas" panose="020B0609020204030204" pitchFamily="49" charset="0"/>
                <a:ea typeface="楷体" panose="02010609060101010101" pitchFamily="49" charset="-122"/>
              </a:rPr>
              <a:t>和</a:t>
            </a:r>
            <a:r>
              <a:rPr lang="en-US" altLang="zh-CN" b="1" dirty="0">
                <a:latin typeface="Consolas" panose="020B0609020204030204" pitchFamily="49" charset="0"/>
                <a:ea typeface="楷体" panose="02010609060101010101" pitchFamily="49" charset="-122"/>
              </a:rPr>
              <a:t>notify()/</a:t>
            </a:r>
            <a:r>
              <a:rPr lang="en-US" altLang="zh-CN" b="1" dirty="0" err="1">
                <a:latin typeface="Consolas" panose="020B0609020204030204" pitchFamily="49" charset="0"/>
                <a:ea typeface="楷体" panose="02010609060101010101" pitchFamily="49" charset="-122"/>
              </a:rPr>
              <a:t>notifyAll</a:t>
            </a:r>
            <a:r>
              <a:rPr lang="en-US" altLang="zh-CN" b="1" dirty="0">
                <a:latin typeface="Consolas" panose="020B0609020204030204" pitchFamily="49" charset="0"/>
                <a:ea typeface="楷体" panose="02010609060101010101" pitchFamily="49" charset="-122"/>
              </a:rPr>
              <a:t>()</a:t>
            </a:r>
            <a:r>
              <a:rPr lang="zh-CN" altLang="en-US" b="1" dirty="0">
                <a:latin typeface="Consolas" panose="020B0609020204030204" pitchFamily="49" charset="0"/>
                <a:ea typeface="楷体" panose="02010609060101010101" pitchFamily="49" charset="-122"/>
              </a:rPr>
              <a:t>方法用来协调线程间的读取关系。</a:t>
            </a:r>
          </a:p>
        </p:txBody>
      </p:sp>
      <p:sp>
        <p:nvSpPr>
          <p:cNvPr id="7" name="对话气泡: 矩形 6">
            <a:extLst>
              <a:ext uri="{FF2B5EF4-FFF2-40B4-BE49-F238E27FC236}">
                <a16:creationId xmlns:a16="http://schemas.microsoft.com/office/drawing/2014/main" id="{658A0E3C-AE00-42BE-A3C2-23CB4C511BBD}"/>
              </a:ext>
            </a:extLst>
          </p:cNvPr>
          <p:cNvSpPr/>
          <p:nvPr/>
        </p:nvSpPr>
        <p:spPr>
          <a:xfrm>
            <a:off x="2821129" y="2060935"/>
            <a:ext cx="5842989" cy="1670976"/>
          </a:xfrm>
          <a:prstGeom prst="wedgeRectCallout">
            <a:avLst>
              <a:gd name="adj1" fmla="val -79868"/>
              <a:gd name="adj2" fmla="val 108412"/>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Wingdings" panose="05000000000000000000" pitchFamily="2" charset="2"/>
              <a:buChar char="u"/>
            </a:pPr>
            <a:r>
              <a:rPr lang="en-US" altLang="zh-CN" b="1" dirty="0">
                <a:latin typeface="Consolas" panose="020B0609020204030204" pitchFamily="49" charset="0"/>
                <a:ea typeface="楷体" panose="02010609060101010101" pitchFamily="49" charset="-122"/>
              </a:rPr>
              <a:t>wait()</a:t>
            </a:r>
            <a:r>
              <a:rPr lang="zh-CN" altLang="en-US" b="1" dirty="0">
                <a:latin typeface="Consolas" panose="020B0609020204030204" pitchFamily="49" charset="0"/>
                <a:ea typeface="楷体" panose="02010609060101010101" pitchFamily="49" charset="-122"/>
              </a:rPr>
              <a:t>方法的作用是让当前线程释放其所持有的“对象互斥锁”，进入</a:t>
            </a:r>
            <a:r>
              <a:rPr lang="en-US" altLang="zh-CN" b="1" dirty="0">
                <a:latin typeface="Consolas" panose="020B0609020204030204" pitchFamily="49" charset="0"/>
                <a:ea typeface="楷体" panose="02010609060101010101" pitchFamily="49" charset="-122"/>
              </a:rPr>
              <a:t>wait</a:t>
            </a:r>
            <a:r>
              <a:rPr lang="zh-CN" altLang="en-US" b="1" dirty="0">
                <a:latin typeface="Consolas" panose="020B0609020204030204" pitchFamily="49" charset="0"/>
                <a:ea typeface="楷体" panose="02010609060101010101" pitchFamily="49" charset="-122"/>
              </a:rPr>
              <a:t>队列（等待队列）；</a:t>
            </a:r>
            <a:endParaRPr lang="en-US" altLang="zh-CN" b="1" dirty="0">
              <a:latin typeface="Consolas" panose="020B0609020204030204" pitchFamily="49" charset="0"/>
              <a:ea typeface="楷体" panose="02010609060101010101" pitchFamily="49" charset="-122"/>
            </a:endParaRPr>
          </a:p>
          <a:p>
            <a:pPr marL="285750" indent="-285750" algn="just">
              <a:buFont typeface="Wingdings" panose="05000000000000000000" pitchFamily="2" charset="2"/>
              <a:buChar char="u"/>
            </a:pPr>
            <a:r>
              <a:rPr lang="en-US" altLang="zh-CN" b="1" dirty="0">
                <a:latin typeface="Consolas" panose="020B0609020204030204" pitchFamily="49" charset="0"/>
                <a:ea typeface="楷体" panose="02010609060101010101" pitchFamily="49" charset="-122"/>
              </a:rPr>
              <a:t>notify()/</a:t>
            </a:r>
            <a:r>
              <a:rPr lang="en-US" altLang="zh-CN" b="1" dirty="0" err="1">
                <a:latin typeface="Consolas" panose="020B0609020204030204" pitchFamily="49" charset="0"/>
                <a:ea typeface="楷体" panose="02010609060101010101" pitchFamily="49" charset="-122"/>
              </a:rPr>
              <a:t>notifyAll</a:t>
            </a:r>
            <a:r>
              <a:rPr lang="en-US" altLang="zh-CN" b="1" dirty="0">
                <a:latin typeface="Consolas" panose="020B0609020204030204" pitchFamily="49" charset="0"/>
                <a:ea typeface="楷体" panose="02010609060101010101" pitchFamily="49" charset="-122"/>
              </a:rPr>
              <a:t>()</a:t>
            </a:r>
            <a:r>
              <a:rPr lang="zh-CN" altLang="en-US" b="1" dirty="0">
                <a:latin typeface="Consolas" panose="020B0609020204030204" pitchFamily="49" charset="0"/>
                <a:ea typeface="楷体" panose="02010609060101010101" pitchFamily="49" charset="-122"/>
              </a:rPr>
              <a:t>方法的作用是唤醒一个或所有正在等待队列中等待的线程，并将它（们）移入等待同一个“对象互斥锁”的队列。</a:t>
            </a:r>
          </a:p>
        </p:txBody>
      </p:sp>
      <p:sp>
        <p:nvSpPr>
          <p:cNvPr id="8" name="对话气泡: 矩形 7">
            <a:extLst>
              <a:ext uri="{FF2B5EF4-FFF2-40B4-BE49-F238E27FC236}">
                <a16:creationId xmlns:a16="http://schemas.microsoft.com/office/drawing/2014/main" id="{05A4B067-8C42-40CE-B7B0-506AC250B82D}"/>
              </a:ext>
            </a:extLst>
          </p:cNvPr>
          <p:cNvSpPr/>
          <p:nvPr/>
        </p:nvSpPr>
        <p:spPr>
          <a:xfrm>
            <a:off x="4991100" y="3676650"/>
            <a:ext cx="3914775" cy="1260415"/>
          </a:xfrm>
          <a:prstGeom prst="wedgeRectCallout">
            <a:avLst>
              <a:gd name="adj1" fmla="val -148718"/>
              <a:gd name="adj2" fmla="val 41936"/>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altLang="zh-CN" b="1" dirty="0">
                <a:latin typeface="Consolas" panose="020B0609020204030204" pitchFamily="49" charset="0"/>
                <a:ea typeface="楷体" panose="02010609060101010101" pitchFamily="49" charset="-122"/>
              </a:rPr>
              <a:t>notify()/</a:t>
            </a:r>
            <a:r>
              <a:rPr lang="en-US" altLang="zh-CN" b="1" dirty="0" err="1">
                <a:latin typeface="Consolas" panose="020B0609020204030204" pitchFamily="49" charset="0"/>
                <a:ea typeface="楷体" panose="02010609060101010101" pitchFamily="49" charset="-122"/>
              </a:rPr>
              <a:t>notifyAll</a:t>
            </a:r>
            <a:r>
              <a:rPr lang="en-US" altLang="zh-CN" b="1" dirty="0">
                <a:latin typeface="Consolas" panose="020B0609020204030204" pitchFamily="49" charset="0"/>
                <a:ea typeface="楷体" panose="02010609060101010101" pitchFamily="49" charset="-122"/>
              </a:rPr>
              <a:t>()</a:t>
            </a:r>
            <a:r>
              <a:rPr lang="zh-CN" altLang="en-US" b="1" dirty="0">
                <a:latin typeface="Consolas" panose="020B0609020204030204" pitchFamily="49" charset="0"/>
                <a:ea typeface="楷体" panose="02010609060101010101" pitchFamily="49" charset="-122"/>
              </a:rPr>
              <a:t>和</a:t>
            </a:r>
            <a:r>
              <a:rPr lang="en-US" altLang="zh-CN" b="1" dirty="0">
                <a:latin typeface="Consolas" panose="020B0609020204030204" pitchFamily="49" charset="0"/>
                <a:ea typeface="楷体" panose="02010609060101010101" pitchFamily="49" charset="-122"/>
              </a:rPr>
              <a:t>wait ()</a:t>
            </a:r>
            <a:r>
              <a:rPr lang="zh-CN" altLang="en-US" b="1" dirty="0">
                <a:latin typeface="Consolas" panose="020B0609020204030204" pitchFamily="49" charset="0"/>
                <a:ea typeface="楷体" panose="02010609060101010101" pitchFamily="49" charset="-122"/>
              </a:rPr>
              <a:t>方法都只能在被声明为</a:t>
            </a:r>
            <a:r>
              <a:rPr lang="en-US" altLang="zh-CN" b="1" dirty="0">
                <a:latin typeface="Consolas" panose="020B0609020204030204" pitchFamily="49" charset="0"/>
                <a:ea typeface="楷体" panose="02010609060101010101" pitchFamily="49" charset="-122"/>
              </a:rPr>
              <a:t>synchronized</a:t>
            </a:r>
            <a:r>
              <a:rPr lang="zh-CN" altLang="en-US" b="1" dirty="0">
                <a:latin typeface="Consolas" panose="020B0609020204030204" pitchFamily="49" charset="0"/>
                <a:ea typeface="楷体" panose="02010609060101010101" pitchFamily="49" charset="-122"/>
              </a:rPr>
              <a:t>的方法或代码段中调用。</a:t>
            </a:r>
          </a:p>
        </p:txBody>
      </p:sp>
    </p:spTree>
    <p:extLst>
      <p:ext uri="{BB962C8B-B14F-4D97-AF65-F5344CB8AC3E}">
        <p14:creationId xmlns:p14="http://schemas.microsoft.com/office/powerpoint/2010/main" val="454723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互斥与同步</a:t>
            </a:r>
          </a:p>
        </p:txBody>
      </p:sp>
      <p:sp>
        <p:nvSpPr>
          <p:cNvPr id="4" name="矩形: 圆角 3">
            <a:extLst>
              <a:ext uri="{FF2B5EF4-FFF2-40B4-BE49-F238E27FC236}">
                <a16:creationId xmlns:a16="http://schemas.microsoft.com/office/drawing/2014/main" id="{91CA5C8F-6E85-4D69-B67E-0B7847B6EDB6}"/>
              </a:ext>
            </a:extLst>
          </p:cNvPr>
          <p:cNvSpPr/>
          <p:nvPr/>
        </p:nvSpPr>
        <p:spPr>
          <a:xfrm>
            <a:off x="0" y="1201383"/>
            <a:ext cx="9144000" cy="495532"/>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dirty="0">
                <a:solidFill>
                  <a:srgbClr val="1557AE"/>
                </a:solidFill>
              </a:rPr>
              <a:t>死锁问题</a:t>
            </a:r>
          </a:p>
        </p:txBody>
      </p:sp>
      <p:sp>
        <p:nvSpPr>
          <p:cNvPr id="5" name="Rectangle 4">
            <a:extLst>
              <a:ext uri="{FF2B5EF4-FFF2-40B4-BE49-F238E27FC236}">
                <a16:creationId xmlns:a16="http://schemas.microsoft.com/office/drawing/2014/main" id="{85D8E1A0-7CDE-4F36-8F46-0A9C7E1235C4}"/>
              </a:ext>
            </a:extLst>
          </p:cNvPr>
          <p:cNvSpPr>
            <a:spLocks noChangeArrowheads="1"/>
          </p:cNvSpPr>
          <p:nvPr/>
        </p:nvSpPr>
        <p:spPr bwMode="auto">
          <a:xfrm>
            <a:off x="5550877" y="2248132"/>
            <a:ext cx="1524000" cy="1676400"/>
          </a:xfrm>
          <a:prstGeom prst="rect">
            <a:avLst/>
          </a:prstGeom>
          <a:solidFill>
            <a:srgbClr val="00E4A8"/>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 name="Text Box 5">
            <a:extLst>
              <a:ext uri="{FF2B5EF4-FFF2-40B4-BE49-F238E27FC236}">
                <a16:creationId xmlns:a16="http://schemas.microsoft.com/office/drawing/2014/main" id="{4EFF79B5-656B-489F-83F9-7863B9E27EEF}"/>
              </a:ext>
            </a:extLst>
          </p:cNvPr>
          <p:cNvSpPr txBox="1">
            <a:spLocks noChangeArrowheads="1"/>
          </p:cNvSpPr>
          <p:nvPr/>
        </p:nvSpPr>
        <p:spPr bwMode="auto">
          <a:xfrm>
            <a:off x="5931877" y="2476732"/>
            <a:ext cx="990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线程</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2</a:t>
            </a:r>
          </a:p>
        </p:txBody>
      </p:sp>
      <p:sp>
        <p:nvSpPr>
          <p:cNvPr id="7" name="AutoShape 6">
            <a:extLst>
              <a:ext uri="{FF2B5EF4-FFF2-40B4-BE49-F238E27FC236}">
                <a16:creationId xmlns:a16="http://schemas.microsoft.com/office/drawing/2014/main" id="{BC109D04-8615-47CE-87CD-0ACE2662F5CA}"/>
              </a:ext>
            </a:extLst>
          </p:cNvPr>
          <p:cNvSpPr>
            <a:spLocks noChangeArrowheads="1"/>
          </p:cNvSpPr>
          <p:nvPr/>
        </p:nvSpPr>
        <p:spPr bwMode="auto">
          <a:xfrm>
            <a:off x="5627077" y="2933932"/>
            <a:ext cx="1447800" cy="838200"/>
          </a:xfrm>
          <a:prstGeom prst="irregularSeal2">
            <a:avLst/>
          </a:prstGeom>
          <a:solidFill>
            <a:srgbClr val="FFCC99"/>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pen</a:t>
            </a:r>
          </a:p>
        </p:txBody>
      </p:sp>
      <p:sp>
        <p:nvSpPr>
          <p:cNvPr id="8" name="Rectangle 8">
            <a:extLst>
              <a:ext uri="{FF2B5EF4-FFF2-40B4-BE49-F238E27FC236}">
                <a16:creationId xmlns:a16="http://schemas.microsoft.com/office/drawing/2014/main" id="{6FBEF986-B56F-4DC1-BE7E-F7E4A76C88AA}"/>
              </a:ext>
            </a:extLst>
          </p:cNvPr>
          <p:cNvSpPr>
            <a:spLocks noChangeArrowheads="1"/>
          </p:cNvSpPr>
          <p:nvPr/>
        </p:nvSpPr>
        <p:spPr bwMode="auto">
          <a:xfrm>
            <a:off x="1207477" y="2248132"/>
            <a:ext cx="1524000" cy="1676400"/>
          </a:xfrm>
          <a:prstGeom prst="rect">
            <a:avLst/>
          </a:prstGeom>
          <a:solidFill>
            <a:srgbClr val="00E4A8"/>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400" b="0"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 name="Text Box 9">
            <a:extLst>
              <a:ext uri="{FF2B5EF4-FFF2-40B4-BE49-F238E27FC236}">
                <a16:creationId xmlns:a16="http://schemas.microsoft.com/office/drawing/2014/main" id="{7F050AA3-D528-4A01-857B-FB7B18C37C2C}"/>
              </a:ext>
            </a:extLst>
          </p:cNvPr>
          <p:cNvSpPr txBox="1">
            <a:spLocks noChangeArrowheads="1"/>
          </p:cNvSpPr>
          <p:nvPr/>
        </p:nvSpPr>
        <p:spPr bwMode="auto">
          <a:xfrm>
            <a:off x="1436077" y="2373545"/>
            <a:ext cx="830263"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线程</a:t>
            </a:r>
            <a:r>
              <a:rPr kumimoji="1" lang="en-US" altLang="zh-CN" sz="20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rPr>
              <a:t>1</a:t>
            </a:r>
            <a:endParaRPr kumimoji="1" lang="en-US" altLang="zh-CN" sz="24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AutoShape 10">
            <a:extLst>
              <a:ext uri="{FF2B5EF4-FFF2-40B4-BE49-F238E27FC236}">
                <a16:creationId xmlns:a16="http://schemas.microsoft.com/office/drawing/2014/main" id="{A5AA3B51-C0D8-45EA-A051-C96912A175AA}"/>
              </a:ext>
            </a:extLst>
          </p:cNvPr>
          <p:cNvSpPr>
            <a:spLocks noChangeArrowheads="1"/>
          </p:cNvSpPr>
          <p:nvPr/>
        </p:nvSpPr>
        <p:spPr bwMode="auto">
          <a:xfrm>
            <a:off x="1207477" y="2857732"/>
            <a:ext cx="1447800" cy="838200"/>
          </a:xfrm>
          <a:prstGeom prst="irregularSeal2">
            <a:avLst/>
          </a:prstGeom>
          <a:solidFill>
            <a:srgbClr val="FFCC99"/>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note</a:t>
            </a:r>
          </a:p>
        </p:txBody>
      </p:sp>
      <p:sp>
        <p:nvSpPr>
          <p:cNvPr id="12" name="AutoShape 11">
            <a:extLst>
              <a:ext uri="{FF2B5EF4-FFF2-40B4-BE49-F238E27FC236}">
                <a16:creationId xmlns:a16="http://schemas.microsoft.com/office/drawing/2014/main" id="{F3CBDD60-DE85-472D-8F83-817D2A4A8C33}"/>
              </a:ext>
            </a:extLst>
          </p:cNvPr>
          <p:cNvSpPr>
            <a:spLocks noChangeArrowheads="1"/>
          </p:cNvSpPr>
          <p:nvPr/>
        </p:nvSpPr>
        <p:spPr bwMode="auto">
          <a:xfrm>
            <a:off x="3036277" y="1943332"/>
            <a:ext cx="2238375" cy="685800"/>
          </a:xfrm>
          <a:prstGeom prst="wedgeRoundRectCallout">
            <a:avLst>
              <a:gd name="adj1" fmla="val -63171"/>
              <a:gd name="adj2" fmla="val 84954"/>
              <a:gd name="adj3" fmla="val 16667"/>
            </a:avLst>
          </a:prstGeom>
          <a:solidFill>
            <a:srgbClr val="FFCCCC"/>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zh-CN" altLang="zh-CN" sz="2400" b="0"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 name="Text Box 12">
            <a:extLst>
              <a:ext uri="{FF2B5EF4-FFF2-40B4-BE49-F238E27FC236}">
                <a16:creationId xmlns:a16="http://schemas.microsoft.com/office/drawing/2014/main" id="{84174E8A-1ED7-48B2-A378-E9AF33D3F716}"/>
              </a:ext>
            </a:extLst>
          </p:cNvPr>
          <p:cNvSpPr txBox="1">
            <a:spLocks noChangeArrowheads="1"/>
          </p:cNvSpPr>
          <p:nvPr/>
        </p:nvSpPr>
        <p:spPr bwMode="auto">
          <a:xfrm>
            <a:off x="3036277" y="1943332"/>
            <a:ext cx="2303463" cy="76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把“</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pen”</a:t>
            </a: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给我</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我</a:t>
            </a:r>
          </a:p>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才能给你“</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note</a:t>
            </a:r>
            <a:r>
              <a:rPr kumimoji="1" lang="en-US" altLang="zh-CN" sz="24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p>
        </p:txBody>
      </p:sp>
      <p:sp>
        <p:nvSpPr>
          <p:cNvPr id="14" name="AutoShape 13">
            <a:extLst>
              <a:ext uri="{FF2B5EF4-FFF2-40B4-BE49-F238E27FC236}">
                <a16:creationId xmlns:a16="http://schemas.microsoft.com/office/drawing/2014/main" id="{D7F2DB87-A5F6-4906-9076-03105C11E34D}"/>
              </a:ext>
            </a:extLst>
          </p:cNvPr>
          <p:cNvSpPr>
            <a:spLocks noChangeArrowheads="1"/>
          </p:cNvSpPr>
          <p:nvPr/>
        </p:nvSpPr>
        <p:spPr bwMode="auto">
          <a:xfrm>
            <a:off x="3036277" y="3162532"/>
            <a:ext cx="2382838" cy="762000"/>
          </a:xfrm>
          <a:prstGeom prst="wedgeRoundRectCallout">
            <a:avLst>
              <a:gd name="adj1" fmla="val 54085"/>
              <a:gd name="adj2" fmla="val -92885"/>
              <a:gd name="adj3" fmla="val 16667"/>
            </a:avLst>
          </a:prstGeom>
          <a:solidFill>
            <a:srgbClr val="FFCCCC"/>
          </a:solidFill>
          <a:ln w="9525">
            <a:solidFill>
              <a:srgbClr val="0000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zh-CN" altLang="zh-CN" sz="2400" b="0"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5" name="Text Box 14">
            <a:extLst>
              <a:ext uri="{FF2B5EF4-FFF2-40B4-BE49-F238E27FC236}">
                <a16:creationId xmlns:a16="http://schemas.microsoft.com/office/drawing/2014/main" id="{5A4331D2-FA51-40F1-A313-778B4E4FF469}"/>
              </a:ext>
            </a:extLst>
          </p:cNvPr>
          <p:cNvSpPr txBox="1">
            <a:spLocks noChangeArrowheads="1"/>
          </p:cNvSpPr>
          <p:nvPr/>
        </p:nvSpPr>
        <p:spPr bwMode="auto">
          <a:xfrm>
            <a:off x="3112477" y="3162532"/>
            <a:ext cx="2382838" cy="70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把“</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note”</a:t>
            </a: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给我</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a:t>
            </a: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我</a:t>
            </a:r>
          </a:p>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才能给你“</a:t>
            </a:r>
            <a:r>
              <a:rPr kumimoji="1"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pen”</a:t>
            </a:r>
          </a:p>
        </p:txBody>
      </p:sp>
      <p:sp>
        <p:nvSpPr>
          <p:cNvPr id="16" name="矩形: 圆角 15">
            <a:extLst>
              <a:ext uri="{FF2B5EF4-FFF2-40B4-BE49-F238E27FC236}">
                <a16:creationId xmlns:a16="http://schemas.microsoft.com/office/drawing/2014/main" id="{8DBF5DD3-3908-4315-8664-014D40A4A420}"/>
              </a:ext>
            </a:extLst>
          </p:cNvPr>
          <p:cNvSpPr/>
          <p:nvPr/>
        </p:nvSpPr>
        <p:spPr>
          <a:xfrm>
            <a:off x="0" y="4178886"/>
            <a:ext cx="9144000" cy="560167"/>
          </a:xfrm>
          <a:prstGeom prst="roundRect">
            <a:avLst>
              <a:gd name="adj" fmla="val 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b="1" dirty="0"/>
              <a:t>如果你的持有一个锁并试图获取另一个锁时，就有死锁的危险。</a:t>
            </a:r>
          </a:p>
        </p:txBody>
      </p:sp>
      <p:sp>
        <p:nvSpPr>
          <p:cNvPr id="17" name="文本框 16">
            <a:extLst>
              <a:ext uri="{FF2B5EF4-FFF2-40B4-BE49-F238E27FC236}">
                <a16:creationId xmlns:a16="http://schemas.microsoft.com/office/drawing/2014/main" id="{C0446131-90D6-42A2-BE35-803A3EA3B205}"/>
              </a:ext>
            </a:extLst>
          </p:cNvPr>
          <p:cNvSpPr txBox="1"/>
          <p:nvPr/>
        </p:nvSpPr>
        <p:spPr>
          <a:xfrm>
            <a:off x="43130" y="5084763"/>
            <a:ext cx="8976946" cy="369332"/>
          </a:xfrm>
          <a:prstGeom prst="rect">
            <a:avLst/>
          </a:prstGeom>
          <a:noFill/>
        </p:spPr>
        <p:txBody>
          <a:bodyPr wrap="square">
            <a:spAutoFit/>
          </a:bodyPr>
          <a:lstStyle/>
          <a:p>
            <a:pPr algn="ctr"/>
            <a:r>
              <a:rPr lang="zh-CN" altLang="en-US" b="1" dirty="0">
                <a:solidFill>
                  <a:srgbClr val="1557AE"/>
                </a:solidFill>
                <a:latin typeface="Times New Roman" panose="02020603050405020304" pitchFamily="18" charset="0"/>
              </a:rPr>
              <a:t>四个条件：</a:t>
            </a:r>
            <a:r>
              <a:rPr lang="zh-CN" altLang="en-US" b="1" dirty="0">
                <a:solidFill>
                  <a:srgbClr val="C00000"/>
                </a:solidFill>
                <a:latin typeface="Times New Roman" panose="02020603050405020304" pitchFamily="18" charset="0"/>
              </a:rPr>
              <a:t>互斥条件、请求和保持条件、不剥夺条件、环路等待条件</a:t>
            </a:r>
            <a:endParaRPr lang="zh-CN" altLang="en-US" b="1" dirty="0">
              <a:solidFill>
                <a:srgbClr val="C00000"/>
              </a:solidFill>
            </a:endParaRPr>
          </a:p>
        </p:txBody>
      </p:sp>
      <p:sp>
        <p:nvSpPr>
          <p:cNvPr id="18" name="文本框 17">
            <a:extLst>
              <a:ext uri="{FF2B5EF4-FFF2-40B4-BE49-F238E27FC236}">
                <a16:creationId xmlns:a16="http://schemas.microsoft.com/office/drawing/2014/main" id="{AF0DB100-2401-45D2-ABDD-9BF3DA9F4C2C}"/>
              </a:ext>
            </a:extLst>
          </p:cNvPr>
          <p:cNvSpPr txBox="1"/>
          <p:nvPr/>
        </p:nvSpPr>
        <p:spPr>
          <a:xfrm>
            <a:off x="83527" y="5706197"/>
            <a:ext cx="8976946" cy="646331"/>
          </a:xfrm>
          <a:prstGeom prst="rect">
            <a:avLst/>
          </a:prstGeom>
          <a:noFill/>
        </p:spPr>
        <p:txBody>
          <a:bodyPr wrap="square">
            <a:spAutoFit/>
          </a:bodyPr>
          <a:lstStyle/>
          <a:p>
            <a:r>
              <a:rPr lang="zh-CN" altLang="en-US" sz="1800" dirty="0">
                <a:latin typeface="Times New Roman" panose="02020603050405020304" pitchFamily="18" charset="0"/>
              </a:rPr>
              <a:t>死锁是资源的无序使用而带来得，解决死锁问题的方法就是给资源施加排序。</a:t>
            </a:r>
            <a:r>
              <a:rPr lang="en-US" altLang="zh-CN" sz="1800" dirty="0">
                <a:latin typeface="Times New Roman" panose="02020603050405020304" pitchFamily="18" charset="0"/>
              </a:rPr>
              <a:t>note</a:t>
            </a:r>
            <a:r>
              <a:rPr lang="zh-CN" altLang="en-US" sz="1800" dirty="0">
                <a:latin typeface="Times New Roman" panose="02020603050405020304" pitchFamily="18" charset="0"/>
              </a:rPr>
              <a:t>编号为</a:t>
            </a:r>
            <a:r>
              <a:rPr lang="en-US" altLang="zh-CN" sz="1800" dirty="0">
                <a:latin typeface="Times New Roman" panose="02020603050405020304" pitchFamily="18" charset="0"/>
              </a:rPr>
              <a:t>1</a:t>
            </a:r>
            <a:r>
              <a:rPr lang="zh-CN" altLang="en-US" sz="1800" dirty="0">
                <a:latin typeface="Times New Roman" panose="02020603050405020304" pitchFamily="18" charset="0"/>
              </a:rPr>
              <a:t>，</a:t>
            </a:r>
            <a:r>
              <a:rPr lang="en-US" altLang="zh-CN" sz="1800" dirty="0">
                <a:latin typeface="Times New Roman" panose="02020603050405020304" pitchFamily="18" charset="0"/>
              </a:rPr>
              <a:t>pen</a:t>
            </a:r>
            <a:r>
              <a:rPr lang="zh-CN" altLang="en-US" sz="1800" dirty="0">
                <a:latin typeface="Times New Roman" panose="02020603050405020304" pitchFamily="18" charset="0"/>
              </a:rPr>
              <a:t>编号为</a:t>
            </a:r>
            <a:r>
              <a:rPr lang="en-US" altLang="zh-CN" sz="1800" dirty="0">
                <a:latin typeface="Times New Roman" panose="02020603050405020304" pitchFamily="18" charset="0"/>
              </a:rPr>
              <a:t>2</a:t>
            </a:r>
            <a:r>
              <a:rPr lang="zh-CN" altLang="en-US" sz="1800" dirty="0">
                <a:latin typeface="Times New Roman" panose="02020603050405020304" pitchFamily="18" charset="0"/>
              </a:rPr>
              <a:t>，线程</a:t>
            </a:r>
            <a:r>
              <a:rPr lang="en-US" altLang="zh-CN" sz="1800" dirty="0">
                <a:latin typeface="Times New Roman" panose="02020603050405020304" pitchFamily="18" charset="0"/>
              </a:rPr>
              <a:t>1</a:t>
            </a:r>
            <a:r>
              <a:rPr lang="zh-CN" altLang="en-US" sz="1800" dirty="0">
                <a:latin typeface="Times New Roman" panose="02020603050405020304" pitchFamily="18" charset="0"/>
              </a:rPr>
              <a:t>和线程</a:t>
            </a:r>
            <a:r>
              <a:rPr lang="en-US" altLang="zh-CN" sz="1800" dirty="0">
                <a:latin typeface="Times New Roman" panose="02020603050405020304" pitchFamily="18" charset="0"/>
              </a:rPr>
              <a:t>2</a:t>
            </a:r>
            <a:r>
              <a:rPr lang="zh-CN" altLang="en-US" sz="1800" dirty="0">
                <a:latin typeface="Times New Roman" panose="02020603050405020304" pitchFamily="18" charset="0"/>
              </a:rPr>
              <a:t>都必须先获得</a:t>
            </a:r>
            <a:r>
              <a:rPr lang="en-US" altLang="zh-CN" sz="1800" dirty="0">
                <a:latin typeface="Times New Roman" panose="02020603050405020304" pitchFamily="18" charset="0"/>
              </a:rPr>
              <a:t>1</a:t>
            </a:r>
            <a:r>
              <a:rPr lang="zh-CN" altLang="en-US" sz="1800" dirty="0">
                <a:latin typeface="Times New Roman" panose="02020603050405020304" pitchFamily="18" charset="0"/>
              </a:rPr>
              <a:t>号资源后方可再获取</a:t>
            </a:r>
            <a:r>
              <a:rPr lang="en-US" altLang="zh-CN" sz="1800" dirty="0">
                <a:latin typeface="Times New Roman" panose="02020603050405020304" pitchFamily="18" charset="0"/>
              </a:rPr>
              <a:t>2</a:t>
            </a:r>
            <a:r>
              <a:rPr lang="zh-CN" altLang="en-US" sz="1800" dirty="0">
                <a:latin typeface="Times New Roman" panose="02020603050405020304" pitchFamily="18" charset="0"/>
              </a:rPr>
              <a:t>号资源。</a:t>
            </a:r>
            <a:endParaRPr lang="zh-CN" altLang="en-US" dirty="0"/>
          </a:p>
        </p:txBody>
      </p:sp>
    </p:spTree>
    <p:extLst>
      <p:ext uri="{BB962C8B-B14F-4D97-AF65-F5344CB8AC3E}">
        <p14:creationId xmlns:p14="http://schemas.microsoft.com/office/powerpoint/2010/main" val="192965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1" grpId="0" animBg="1"/>
      <p:bldP spid="13" grpId="0"/>
      <p:bldP spid="15" grpId="0"/>
      <p:bldP spid="16" grpId="0" animBg="1"/>
      <p:bldP spid="17" grpId="0"/>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p>
        </p:txBody>
      </p:sp>
      <p:sp>
        <p:nvSpPr>
          <p:cNvPr id="4" name="标注: 右箭头 3">
            <a:extLst>
              <a:ext uri="{FF2B5EF4-FFF2-40B4-BE49-F238E27FC236}">
                <a16:creationId xmlns:a16="http://schemas.microsoft.com/office/drawing/2014/main" id="{9A972520-56BE-40B7-9DE5-8852E4D42B07}"/>
              </a:ext>
            </a:extLst>
          </p:cNvPr>
          <p:cNvSpPr/>
          <p:nvPr/>
        </p:nvSpPr>
        <p:spPr>
          <a:xfrm>
            <a:off x="297065" y="1185417"/>
            <a:ext cx="4433290" cy="730468"/>
          </a:xfrm>
          <a:prstGeom prst="rightArrowCallout">
            <a:avLst>
              <a:gd name="adj1" fmla="val 28974"/>
              <a:gd name="adj2" fmla="val 33941"/>
              <a:gd name="adj3" fmla="val 25000"/>
              <a:gd name="adj4" fmla="val 8575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dirty="0">
                <a:latin typeface="+mj-lt"/>
              </a:rPr>
              <a:t>用户界面</a:t>
            </a:r>
            <a:endParaRPr lang="en-US" altLang="zh-CN" sz="2400" b="1" dirty="0">
              <a:latin typeface="+mj-lt"/>
            </a:endParaRPr>
          </a:p>
          <a:p>
            <a:pPr algn="ctr"/>
            <a:r>
              <a:rPr lang="en-US" altLang="zh-CN" sz="2400" b="1" dirty="0">
                <a:latin typeface="+mj-lt"/>
              </a:rPr>
              <a:t>(User Interface)</a:t>
            </a:r>
          </a:p>
        </p:txBody>
      </p:sp>
      <p:sp>
        <p:nvSpPr>
          <p:cNvPr id="5" name="矩形 4">
            <a:extLst>
              <a:ext uri="{FF2B5EF4-FFF2-40B4-BE49-F238E27FC236}">
                <a16:creationId xmlns:a16="http://schemas.microsoft.com/office/drawing/2014/main" id="{70E2E69A-9FF8-4A10-8CA3-40CE4CAD59F3}"/>
              </a:ext>
            </a:extLst>
          </p:cNvPr>
          <p:cNvSpPr/>
          <p:nvPr/>
        </p:nvSpPr>
        <p:spPr>
          <a:xfrm>
            <a:off x="4730354" y="1185417"/>
            <a:ext cx="4107544" cy="7304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b="1" dirty="0"/>
              <a:t>用户与计算机系统</a:t>
            </a:r>
            <a:r>
              <a:rPr lang="en-US" altLang="zh-CN" sz="2400" b="1" dirty="0"/>
              <a:t>(</a:t>
            </a:r>
            <a:r>
              <a:rPr lang="zh-CN" altLang="en-US" sz="2400" b="1" dirty="0"/>
              <a:t>各种程序</a:t>
            </a:r>
            <a:r>
              <a:rPr lang="en-US" altLang="zh-CN" sz="2400" b="1" dirty="0"/>
              <a:t>)</a:t>
            </a:r>
            <a:r>
              <a:rPr lang="zh-CN" altLang="en-US" sz="2400" b="1" dirty="0"/>
              <a:t>交互的接口</a:t>
            </a:r>
          </a:p>
        </p:txBody>
      </p:sp>
      <p:sp>
        <p:nvSpPr>
          <p:cNvPr id="6" name="标注: 右箭头 5">
            <a:extLst>
              <a:ext uri="{FF2B5EF4-FFF2-40B4-BE49-F238E27FC236}">
                <a16:creationId xmlns:a16="http://schemas.microsoft.com/office/drawing/2014/main" id="{3B8414E8-84D4-4164-9AF0-09C6BE10812B}"/>
              </a:ext>
            </a:extLst>
          </p:cNvPr>
          <p:cNvSpPr/>
          <p:nvPr/>
        </p:nvSpPr>
        <p:spPr>
          <a:xfrm>
            <a:off x="321274" y="2165131"/>
            <a:ext cx="4433290" cy="730468"/>
          </a:xfrm>
          <a:prstGeom prst="rightArrowCallout">
            <a:avLst>
              <a:gd name="adj1" fmla="val 28974"/>
              <a:gd name="adj2" fmla="val 33941"/>
              <a:gd name="adj3" fmla="val 25000"/>
              <a:gd name="adj4" fmla="val 8575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dirty="0">
                <a:latin typeface="+mj-lt"/>
              </a:rPr>
              <a:t>图形用户界面</a:t>
            </a:r>
            <a:endParaRPr lang="en-US" altLang="zh-CN" sz="2400" b="1" dirty="0">
              <a:latin typeface="+mj-lt"/>
            </a:endParaRPr>
          </a:p>
          <a:p>
            <a:pPr algn="ctr"/>
            <a:r>
              <a:rPr lang="en-US" altLang="zh-CN" sz="2400" b="1" dirty="0">
                <a:latin typeface="+mj-lt"/>
              </a:rPr>
              <a:t>(Graphical User Interface)</a:t>
            </a:r>
          </a:p>
        </p:txBody>
      </p:sp>
      <p:sp>
        <p:nvSpPr>
          <p:cNvPr id="7" name="矩形 6">
            <a:extLst>
              <a:ext uri="{FF2B5EF4-FFF2-40B4-BE49-F238E27FC236}">
                <a16:creationId xmlns:a16="http://schemas.microsoft.com/office/drawing/2014/main" id="{EA05EE63-EA0C-411C-AFA2-CAEBD7AD1540}"/>
              </a:ext>
            </a:extLst>
          </p:cNvPr>
          <p:cNvSpPr/>
          <p:nvPr/>
        </p:nvSpPr>
        <p:spPr>
          <a:xfrm>
            <a:off x="4754562" y="2165131"/>
            <a:ext cx="4083335" cy="7304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b="1" dirty="0"/>
              <a:t>以图形方式呈现的用户界面</a:t>
            </a:r>
          </a:p>
        </p:txBody>
      </p:sp>
      <p:sp>
        <p:nvSpPr>
          <p:cNvPr id="8" name="箭头: 五边形 7">
            <a:extLst>
              <a:ext uri="{FF2B5EF4-FFF2-40B4-BE49-F238E27FC236}">
                <a16:creationId xmlns:a16="http://schemas.microsoft.com/office/drawing/2014/main" id="{97461706-5637-4444-B9CC-7619883485A6}"/>
              </a:ext>
            </a:extLst>
          </p:cNvPr>
          <p:cNvSpPr/>
          <p:nvPr/>
        </p:nvSpPr>
        <p:spPr>
          <a:xfrm>
            <a:off x="434106" y="3226742"/>
            <a:ext cx="2700134" cy="515257"/>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dirty="0">
                <a:latin typeface="+mj-lt"/>
              </a:rPr>
              <a:t>命令行</a:t>
            </a:r>
            <a:endParaRPr lang="en-US" altLang="zh-CN" sz="2400" b="1" dirty="0">
              <a:latin typeface="+mj-lt"/>
            </a:endParaRPr>
          </a:p>
        </p:txBody>
      </p:sp>
      <p:sp>
        <p:nvSpPr>
          <p:cNvPr id="9" name="箭头: V 形 8">
            <a:extLst>
              <a:ext uri="{FF2B5EF4-FFF2-40B4-BE49-F238E27FC236}">
                <a16:creationId xmlns:a16="http://schemas.microsoft.com/office/drawing/2014/main" id="{CA4AEDBA-F9E8-4CE8-9018-F7BF1508B96A}"/>
              </a:ext>
            </a:extLst>
          </p:cNvPr>
          <p:cNvSpPr/>
          <p:nvPr/>
        </p:nvSpPr>
        <p:spPr>
          <a:xfrm>
            <a:off x="2922831" y="3226742"/>
            <a:ext cx="2997201" cy="515256"/>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mj-lt"/>
              </a:rPr>
              <a:t>GUI</a:t>
            </a:r>
          </a:p>
        </p:txBody>
      </p:sp>
      <p:sp>
        <p:nvSpPr>
          <p:cNvPr id="11" name="箭头: V 形 10">
            <a:extLst>
              <a:ext uri="{FF2B5EF4-FFF2-40B4-BE49-F238E27FC236}">
                <a16:creationId xmlns:a16="http://schemas.microsoft.com/office/drawing/2014/main" id="{C194FF5A-C62A-4654-80FA-C8C41D23F29C}"/>
              </a:ext>
            </a:extLst>
          </p:cNvPr>
          <p:cNvSpPr/>
          <p:nvPr/>
        </p:nvSpPr>
        <p:spPr>
          <a:xfrm>
            <a:off x="5695060" y="3226742"/>
            <a:ext cx="2997201" cy="515256"/>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mj-lt"/>
              </a:rPr>
              <a:t>NUI</a:t>
            </a:r>
          </a:p>
        </p:txBody>
      </p:sp>
      <p:pic>
        <p:nvPicPr>
          <p:cNvPr id="12" name="图片 11">
            <a:extLst>
              <a:ext uri="{FF2B5EF4-FFF2-40B4-BE49-F238E27FC236}">
                <a16:creationId xmlns:a16="http://schemas.microsoft.com/office/drawing/2014/main" id="{323BC433-1968-4FE9-A5DA-A04797308BB8}"/>
              </a:ext>
            </a:extLst>
          </p:cNvPr>
          <p:cNvPicPr>
            <a:picLocks noChangeAspect="1"/>
          </p:cNvPicPr>
          <p:nvPr/>
        </p:nvPicPr>
        <p:blipFill>
          <a:blip r:embed="rId3"/>
          <a:stretch>
            <a:fillRect/>
          </a:stretch>
        </p:blipFill>
        <p:spPr>
          <a:xfrm>
            <a:off x="434106" y="3904630"/>
            <a:ext cx="2379749" cy="1568543"/>
          </a:xfrm>
          <a:prstGeom prst="rect">
            <a:avLst/>
          </a:prstGeom>
        </p:spPr>
      </p:pic>
      <p:pic>
        <p:nvPicPr>
          <p:cNvPr id="13" name="图片 12">
            <a:extLst>
              <a:ext uri="{FF2B5EF4-FFF2-40B4-BE49-F238E27FC236}">
                <a16:creationId xmlns:a16="http://schemas.microsoft.com/office/drawing/2014/main" id="{2BA14CA6-5254-4B15-93D9-4556231F1488}"/>
              </a:ext>
            </a:extLst>
          </p:cNvPr>
          <p:cNvPicPr>
            <a:picLocks noChangeAspect="1"/>
          </p:cNvPicPr>
          <p:nvPr/>
        </p:nvPicPr>
        <p:blipFill>
          <a:blip r:embed="rId4"/>
          <a:stretch>
            <a:fillRect/>
          </a:stretch>
        </p:blipFill>
        <p:spPr>
          <a:xfrm>
            <a:off x="2988730" y="3904629"/>
            <a:ext cx="2700134" cy="1599181"/>
          </a:xfrm>
          <a:prstGeom prst="rect">
            <a:avLst/>
          </a:prstGeom>
        </p:spPr>
      </p:pic>
      <p:pic>
        <p:nvPicPr>
          <p:cNvPr id="14" name="图片 13">
            <a:extLst>
              <a:ext uri="{FF2B5EF4-FFF2-40B4-BE49-F238E27FC236}">
                <a16:creationId xmlns:a16="http://schemas.microsoft.com/office/drawing/2014/main" id="{0FBB0372-264D-48A8-A357-994662C68802}"/>
              </a:ext>
            </a:extLst>
          </p:cNvPr>
          <p:cNvPicPr>
            <a:picLocks noChangeAspect="1"/>
          </p:cNvPicPr>
          <p:nvPr/>
        </p:nvPicPr>
        <p:blipFill>
          <a:blip r:embed="rId5"/>
          <a:stretch>
            <a:fillRect/>
          </a:stretch>
        </p:blipFill>
        <p:spPr>
          <a:xfrm>
            <a:off x="5808341" y="3904628"/>
            <a:ext cx="2572528" cy="1602447"/>
          </a:xfrm>
          <a:prstGeom prst="rect">
            <a:avLst/>
          </a:prstGeom>
        </p:spPr>
      </p:pic>
      <p:sp>
        <p:nvSpPr>
          <p:cNvPr id="15" name="矩形 14">
            <a:extLst>
              <a:ext uri="{FF2B5EF4-FFF2-40B4-BE49-F238E27FC236}">
                <a16:creationId xmlns:a16="http://schemas.microsoft.com/office/drawing/2014/main" id="{4DAAD7E2-8038-4AD8-84E2-01274D2E73FC}"/>
              </a:ext>
            </a:extLst>
          </p:cNvPr>
          <p:cNvSpPr/>
          <p:nvPr/>
        </p:nvSpPr>
        <p:spPr>
          <a:xfrm>
            <a:off x="135237" y="3145162"/>
            <a:ext cx="8873526" cy="252742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五边形 15">
            <a:extLst>
              <a:ext uri="{FF2B5EF4-FFF2-40B4-BE49-F238E27FC236}">
                <a16:creationId xmlns:a16="http://schemas.microsoft.com/office/drawing/2014/main" id="{50AA36CF-40A1-455D-8A6A-95EDBA46C714}"/>
              </a:ext>
            </a:extLst>
          </p:cNvPr>
          <p:cNvSpPr/>
          <p:nvPr/>
        </p:nvSpPr>
        <p:spPr>
          <a:xfrm>
            <a:off x="500005" y="5864990"/>
            <a:ext cx="2700134" cy="515257"/>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mj-lt"/>
              </a:rPr>
              <a:t>AWT (Java 1.0)</a:t>
            </a:r>
          </a:p>
        </p:txBody>
      </p:sp>
      <p:sp>
        <p:nvSpPr>
          <p:cNvPr id="17" name="箭头: V 形 16">
            <a:extLst>
              <a:ext uri="{FF2B5EF4-FFF2-40B4-BE49-F238E27FC236}">
                <a16:creationId xmlns:a16="http://schemas.microsoft.com/office/drawing/2014/main" id="{14B9AA06-C080-438F-9B0E-53FA7AC35361}"/>
              </a:ext>
            </a:extLst>
          </p:cNvPr>
          <p:cNvSpPr/>
          <p:nvPr/>
        </p:nvSpPr>
        <p:spPr>
          <a:xfrm>
            <a:off x="2988730" y="5864990"/>
            <a:ext cx="2997201" cy="515256"/>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mj-lt"/>
              </a:rPr>
              <a:t>Swing (Java 1.1)</a:t>
            </a:r>
          </a:p>
        </p:txBody>
      </p:sp>
      <p:sp>
        <p:nvSpPr>
          <p:cNvPr id="18" name="箭头: V 形 17">
            <a:extLst>
              <a:ext uri="{FF2B5EF4-FFF2-40B4-BE49-F238E27FC236}">
                <a16:creationId xmlns:a16="http://schemas.microsoft.com/office/drawing/2014/main" id="{46F7E446-4D0E-4C65-8E9F-1AE227996A42}"/>
              </a:ext>
            </a:extLst>
          </p:cNvPr>
          <p:cNvSpPr/>
          <p:nvPr/>
        </p:nvSpPr>
        <p:spPr>
          <a:xfrm>
            <a:off x="5760959" y="5864990"/>
            <a:ext cx="2997201" cy="515256"/>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b="1" dirty="0">
                <a:latin typeface="+mj-lt"/>
              </a:rPr>
              <a:t>JFC (Java 2)</a:t>
            </a:r>
          </a:p>
        </p:txBody>
      </p:sp>
    </p:spTree>
    <p:extLst>
      <p:ext uri="{BB962C8B-B14F-4D97-AF65-F5344CB8AC3E}">
        <p14:creationId xmlns:p14="http://schemas.microsoft.com/office/powerpoint/2010/main" val="2687870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p>
        </p:txBody>
      </p:sp>
      <p:sp>
        <p:nvSpPr>
          <p:cNvPr id="20" name="箭头: V 形 19">
            <a:extLst>
              <a:ext uri="{FF2B5EF4-FFF2-40B4-BE49-F238E27FC236}">
                <a16:creationId xmlns:a16="http://schemas.microsoft.com/office/drawing/2014/main" id="{78FA2D66-8EAC-42AA-9D19-6E2A09D9380C}"/>
              </a:ext>
            </a:extLst>
          </p:cNvPr>
          <p:cNvSpPr/>
          <p:nvPr/>
        </p:nvSpPr>
        <p:spPr>
          <a:xfrm>
            <a:off x="67274" y="1058418"/>
            <a:ext cx="5296726" cy="482382"/>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dirty="0">
                <a:latin typeface="+mj-lt"/>
              </a:rPr>
              <a:t>图形用户界面的构成</a:t>
            </a:r>
            <a:endParaRPr lang="en-US" altLang="zh-CN" sz="2400" b="1" dirty="0">
              <a:latin typeface="+mj-lt"/>
            </a:endParaRPr>
          </a:p>
        </p:txBody>
      </p:sp>
      <p:sp>
        <p:nvSpPr>
          <p:cNvPr id="28" name="箭头: V 形 27">
            <a:extLst>
              <a:ext uri="{FF2B5EF4-FFF2-40B4-BE49-F238E27FC236}">
                <a16:creationId xmlns:a16="http://schemas.microsoft.com/office/drawing/2014/main" id="{F1B18270-5E21-4B19-A9A2-DED295C88E52}"/>
              </a:ext>
            </a:extLst>
          </p:cNvPr>
          <p:cNvSpPr/>
          <p:nvPr/>
        </p:nvSpPr>
        <p:spPr>
          <a:xfrm>
            <a:off x="67274" y="1058418"/>
            <a:ext cx="5296726" cy="482382"/>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dirty="0">
                <a:latin typeface="+mj-lt"/>
              </a:rPr>
              <a:t>图形用户界面的构成</a:t>
            </a:r>
            <a:endParaRPr lang="en-US" altLang="zh-CN" sz="2400" b="1" dirty="0">
              <a:latin typeface="+mj-lt"/>
            </a:endParaRPr>
          </a:p>
        </p:txBody>
      </p:sp>
      <p:sp>
        <p:nvSpPr>
          <p:cNvPr id="29" name="矩形 28">
            <a:extLst>
              <a:ext uri="{FF2B5EF4-FFF2-40B4-BE49-F238E27FC236}">
                <a16:creationId xmlns:a16="http://schemas.microsoft.com/office/drawing/2014/main" id="{97A0A234-9CF3-4110-A46C-B0C64AF7B8D5}"/>
              </a:ext>
            </a:extLst>
          </p:cNvPr>
          <p:cNvSpPr/>
          <p:nvPr/>
        </p:nvSpPr>
        <p:spPr>
          <a:xfrm>
            <a:off x="67274" y="1759325"/>
            <a:ext cx="3412800" cy="48238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b="1" dirty="0">
                <a:solidFill>
                  <a:schemeClr val="tx1"/>
                </a:solidFill>
              </a:rPr>
              <a:t>什么是组件？</a:t>
            </a:r>
          </a:p>
        </p:txBody>
      </p:sp>
      <p:sp>
        <p:nvSpPr>
          <p:cNvPr id="30" name="标注: 左箭头 29">
            <a:extLst>
              <a:ext uri="{FF2B5EF4-FFF2-40B4-BE49-F238E27FC236}">
                <a16:creationId xmlns:a16="http://schemas.microsoft.com/office/drawing/2014/main" id="{34A68782-4FA2-4D97-BEEC-D0A8864DBCB9}"/>
              </a:ext>
            </a:extLst>
          </p:cNvPr>
          <p:cNvSpPr/>
          <p:nvPr/>
        </p:nvSpPr>
        <p:spPr>
          <a:xfrm>
            <a:off x="3480074" y="1759325"/>
            <a:ext cx="5145526" cy="482382"/>
          </a:xfrm>
          <a:prstGeom prst="leftArrowCallout">
            <a:avLst>
              <a:gd name="adj1" fmla="val 25000"/>
              <a:gd name="adj2" fmla="val 41173"/>
              <a:gd name="adj3" fmla="val 39669"/>
              <a:gd name="adj4" fmla="val 9477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b="1" dirty="0">
                <a:solidFill>
                  <a:schemeClr val="tx1"/>
                </a:solidFill>
              </a:rPr>
              <a:t>构成图形用户界面的元素，拿来即用</a:t>
            </a:r>
          </a:p>
        </p:txBody>
      </p:sp>
      <p:sp>
        <p:nvSpPr>
          <p:cNvPr id="31" name="矩形 30">
            <a:extLst>
              <a:ext uri="{FF2B5EF4-FFF2-40B4-BE49-F238E27FC236}">
                <a16:creationId xmlns:a16="http://schemas.microsoft.com/office/drawing/2014/main" id="{2249DCA9-87A3-48CC-ADD1-85F11CDFC92A}"/>
              </a:ext>
            </a:extLst>
          </p:cNvPr>
          <p:cNvSpPr/>
          <p:nvPr/>
        </p:nvSpPr>
        <p:spPr>
          <a:xfrm>
            <a:off x="2268000" y="2340000"/>
            <a:ext cx="6357600" cy="756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Wingdings" panose="05000000000000000000" pitchFamily="2" charset="2"/>
              <a:buChar char="ü"/>
            </a:pPr>
            <a:r>
              <a:rPr lang="zh-CN" altLang="en-US" sz="2000" b="1" dirty="0">
                <a:latin typeface="楷体" panose="02010609060101010101" pitchFamily="49" charset="-122"/>
                <a:ea typeface="楷体" panose="02010609060101010101" pitchFamily="49" charset="-122"/>
              </a:rPr>
              <a:t>用图形表示</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能在屏幕上显示，能和用户进行交互</a:t>
            </a:r>
            <a:r>
              <a:rPr lang="en-US" altLang="zh-CN" sz="2000" b="1" dirty="0">
                <a:latin typeface="楷体" panose="02010609060101010101" pitchFamily="49" charset="-122"/>
                <a:ea typeface="楷体" panose="02010609060101010101" pitchFamily="49" charset="-122"/>
              </a:rPr>
              <a:t>)</a:t>
            </a:r>
          </a:p>
          <a:p>
            <a:pPr marL="342900" indent="-342900">
              <a:buFont typeface="Wingdings" panose="05000000000000000000" pitchFamily="2" charset="2"/>
              <a:buChar char="ü"/>
            </a:pPr>
            <a:r>
              <a:rPr lang="en-US" altLang="zh-CN" sz="2000" b="1" dirty="0">
                <a:latin typeface="Consolas" panose="020B0609020204030204" pitchFamily="49" charset="0"/>
                <a:ea typeface="楷体" panose="02010609060101010101" pitchFamily="49" charset="-122"/>
              </a:rPr>
              <a:t>Button</a:t>
            </a:r>
            <a:r>
              <a:rPr lang="zh-CN" altLang="en-US" sz="2000" b="1" dirty="0">
                <a:latin typeface="Consolas" panose="020B0609020204030204" pitchFamily="49" charset="0"/>
                <a:ea typeface="楷体" panose="02010609060101010101" pitchFamily="49" charset="-122"/>
              </a:rPr>
              <a:t>、</a:t>
            </a:r>
            <a:r>
              <a:rPr lang="en-US" altLang="zh-CN" sz="2000" b="1" dirty="0">
                <a:latin typeface="Consolas" panose="020B0609020204030204" pitchFamily="49" charset="0"/>
                <a:ea typeface="楷体" panose="02010609060101010101" pitchFamily="49" charset="-122"/>
              </a:rPr>
              <a:t>Checkbox</a:t>
            </a:r>
            <a:r>
              <a:rPr lang="zh-CN" altLang="en-US" sz="2000" b="1" dirty="0">
                <a:latin typeface="Consolas" panose="020B0609020204030204" pitchFamily="49" charset="0"/>
                <a:ea typeface="楷体" panose="02010609060101010101" pitchFamily="49" charset="-122"/>
              </a:rPr>
              <a:t>、</a:t>
            </a:r>
            <a:r>
              <a:rPr lang="en-US" altLang="zh-CN" sz="2000" b="1" dirty="0">
                <a:latin typeface="Consolas" panose="020B0609020204030204" pitchFamily="49" charset="0"/>
                <a:ea typeface="楷体" panose="02010609060101010101" pitchFamily="49" charset="-122"/>
              </a:rPr>
              <a:t>Scrollbar</a:t>
            </a:r>
            <a:r>
              <a:rPr lang="zh-CN" altLang="en-US" sz="2000" b="1" dirty="0">
                <a:latin typeface="Consolas" panose="020B0609020204030204" pitchFamily="49" charset="0"/>
                <a:ea typeface="楷体" panose="02010609060101010101" pitchFamily="49" charset="-122"/>
              </a:rPr>
              <a:t>、</a:t>
            </a:r>
            <a:r>
              <a:rPr lang="en-US" altLang="zh-CN" sz="2000" b="1" dirty="0">
                <a:latin typeface="Consolas" panose="020B0609020204030204" pitchFamily="49" charset="0"/>
                <a:ea typeface="楷体" panose="02010609060101010101" pitchFamily="49" charset="-122"/>
              </a:rPr>
              <a:t>Choice</a:t>
            </a:r>
            <a:r>
              <a:rPr lang="zh-CN" altLang="en-US" sz="2000" b="1" dirty="0">
                <a:latin typeface="Consolas" panose="020B0609020204030204" pitchFamily="49" charset="0"/>
                <a:ea typeface="楷体" panose="02010609060101010101" pitchFamily="49" charset="-122"/>
              </a:rPr>
              <a:t>、</a:t>
            </a:r>
            <a:r>
              <a:rPr lang="en-US" altLang="zh-CN" sz="2000" b="1" dirty="0">
                <a:latin typeface="Consolas" panose="020B0609020204030204" pitchFamily="49" charset="0"/>
                <a:ea typeface="楷体" panose="02010609060101010101" pitchFamily="49" charset="-122"/>
              </a:rPr>
              <a:t>Frame</a:t>
            </a:r>
          </a:p>
        </p:txBody>
      </p:sp>
      <p:sp>
        <p:nvSpPr>
          <p:cNvPr id="32" name="矩形: 圆角 31">
            <a:extLst>
              <a:ext uri="{FF2B5EF4-FFF2-40B4-BE49-F238E27FC236}">
                <a16:creationId xmlns:a16="http://schemas.microsoft.com/office/drawing/2014/main" id="{76BBE525-AA05-4202-9FA6-F258F04A4B68}"/>
              </a:ext>
            </a:extLst>
          </p:cNvPr>
          <p:cNvSpPr/>
          <p:nvPr/>
        </p:nvSpPr>
        <p:spPr>
          <a:xfrm>
            <a:off x="67274" y="3445200"/>
            <a:ext cx="2798851" cy="48238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a:t>一些特定的</a:t>
            </a:r>
            <a:r>
              <a:rPr lang="en-US" altLang="zh-CN" sz="2000" b="1" dirty="0"/>
              <a:t>Java</a:t>
            </a:r>
            <a:r>
              <a:rPr lang="zh-CN" altLang="en-US" sz="2000" b="1" dirty="0"/>
              <a:t>类</a:t>
            </a:r>
          </a:p>
        </p:txBody>
      </p:sp>
      <p:sp>
        <p:nvSpPr>
          <p:cNvPr id="33" name="矩形 32">
            <a:extLst>
              <a:ext uri="{FF2B5EF4-FFF2-40B4-BE49-F238E27FC236}">
                <a16:creationId xmlns:a16="http://schemas.microsoft.com/office/drawing/2014/main" id="{E97BEE9F-6555-498F-927B-004DB01FA4CE}"/>
              </a:ext>
            </a:extLst>
          </p:cNvPr>
          <p:cNvSpPr/>
          <p:nvPr/>
        </p:nvSpPr>
        <p:spPr>
          <a:xfrm>
            <a:off x="2966400" y="3445200"/>
            <a:ext cx="6040800" cy="482382"/>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ltLang="zh-CN" sz="2000" b="1" dirty="0" err="1">
                <a:latin typeface="Consolas" panose="020B0609020204030204" pitchFamily="49" charset="0"/>
              </a:rPr>
              <a:t>java.awt</a:t>
            </a:r>
            <a:r>
              <a:rPr lang="zh-CN" altLang="en-US" sz="2000" b="1" dirty="0">
                <a:latin typeface="Consolas" panose="020B0609020204030204" pitchFamily="49" charset="0"/>
              </a:rPr>
              <a:t>包、</a:t>
            </a:r>
            <a:r>
              <a:rPr lang="en-US" altLang="zh-CN" sz="2000" b="1" dirty="0" err="1">
                <a:latin typeface="Consolas" panose="020B0609020204030204" pitchFamily="49" charset="0"/>
              </a:rPr>
              <a:t>javax.swing</a:t>
            </a:r>
            <a:r>
              <a:rPr lang="zh-CN" altLang="en-US" sz="2000" b="1" dirty="0">
                <a:latin typeface="Consolas" panose="020B0609020204030204" pitchFamily="49" charset="0"/>
              </a:rPr>
              <a:t>包</a:t>
            </a:r>
          </a:p>
        </p:txBody>
      </p:sp>
      <p:sp>
        <p:nvSpPr>
          <p:cNvPr id="34" name="矩形: 圆角 33">
            <a:extLst>
              <a:ext uri="{FF2B5EF4-FFF2-40B4-BE49-F238E27FC236}">
                <a16:creationId xmlns:a16="http://schemas.microsoft.com/office/drawing/2014/main" id="{E5A728C6-EE76-4C02-BC32-957F18E6AD86}"/>
              </a:ext>
            </a:extLst>
          </p:cNvPr>
          <p:cNvSpPr/>
          <p:nvPr/>
        </p:nvSpPr>
        <p:spPr>
          <a:xfrm>
            <a:off x="67274" y="4094302"/>
            <a:ext cx="2798851" cy="96008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b="1" dirty="0"/>
              <a:t>容器组件</a:t>
            </a:r>
            <a:r>
              <a:rPr lang="en-US" altLang="zh-CN" sz="2000" b="1" dirty="0"/>
              <a:t>(Container)</a:t>
            </a:r>
          </a:p>
          <a:p>
            <a:pPr algn="ctr"/>
            <a:r>
              <a:rPr lang="zh-CN" altLang="en-US" sz="2000" b="1" dirty="0">
                <a:latin typeface="楷体" panose="02010609060101010101" pitchFamily="49" charset="-122"/>
                <a:ea typeface="楷体" panose="02010609060101010101" pitchFamily="49" charset="-122"/>
              </a:rPr>
              <a:t>可包含其他组件</a:t>
            </a:r>
          </a:p>
        </p:txBody>
      </p:sp>
      <p:sp>
        <p:nvSpPr>
          <p:cNvPr id="35" name="矩形 34">
            <a:extLst>
              <a:ext uri="{FF2B5EF4-FFF2-40B4-BE49-F238E27FC236}">
                <a16:creationId xmlns:a16="http://schemas.microsoft.com/office/drawing/2014/main" id="{F1F3AD2B-5BA7-4611-8E35-AB549A255A72}"/>
              </a:ext>
            </a:extLst>
          </p:cNvPr>
          <p:cNvSpPr/>
          <p:nvPr/>
        </p:nvSpPr>
        <p:spPr>
          <a:xfrm>
            <a:off x="2966400" y="4094302"/>
            <a:ext cx="6040800" cy="960080"/>
          </a:xfrm>
          <a:prstGeom prst="rect">
            <a:avLst/>
          </a:prstGeom>
          <a:noFill/>
          <a:ln w="28575" cap="flat" cmpd="sng" algn="ctr">
            <a:solidFill>
              <a:srgbClr val="E97C3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342900" indent="-342900">
              <a:buFont typeface="Wingdings" panose="05000000000000000000" pitchFamily="2" charset="2"/>
              <a:buChar char="ü"/>
            </a:pPr>
            <a:r>
              <a:rPr lang="zh-CN" altLang="en-US" sz="2000" b="1" dirty="0">
                <a:solidFill>
                  <a:srgbClr val="E97C30"/>
                </a:solidFill>
                <a:latin typeface="Consolas" panose="020B0609020204030204" pitchFamily="49" charset="0"/>
              </a:rPr>
              <a:t>顶层容器</a:t>
            </a:r>
            <a:r>
              <a:rPr lang="en-US" altLang="zh-CN" sz="2000" b="1" dirty="0">
                <a:solidFill>
                  <a:srgbClr val="E97C30"/>
                </a:solidFill>
                <a:latin typeface="Consolas" panose="020B0609020204030204" pitchFamily="49" charset="0"/>
              </a:rPr>
              <a:t>: Applet, Dialog, Frame, Window</a:t>
            </a:r>
          </a:p>
          <a:p>
            <a:pPr marL="342900" indent="-342900">
              <a:buFont typeface="Wingdings" panose="05000000000000000000" pitchFamily="2" charset="2"/>
              <a:buChar char="ü"/>
            </a:pPr>
            <a:r>
              <a:rPr lang="zh-CN" altLang="en-US" sz="2000" b="1" dirty="0">
                <a:solidFill>
                  <a:srgbClr val="E97C30"/>
                </a:solidFill>
                <a:latin typeface="Consolas" panose="020B0609020204030204" pitchFamily="49" charset="0"/>
              </a:rPr>
              <a:t>一般用途容器</a:t>
            </a:r>
            <a:r>
              <a:rPr lang="en-US" altLang="zh-CN" sz="2000" b="1" dirty="0">
                <a:solidFill>
                  <a:srgbClr val="E97C30"/>
                </a:solidFill>
                <a:latin typeface="Consolas" panose="020B0609020204030204" pitchFamily="49" charset="0"/>
              </a:rPr>
              <a:t>: Panel, </a:t>
            </a:r>
            <a:r>
              <a:rPr lang="en-US" altLang="zh-CN" sz="2000" b="1" dirty="0" err="1">
                <a:solidFill>
                  <a:srgbClr val="E97C30"/>
                </a:solidFill>
                <a:latin typeface="Consolas" panose="020B0609020204030204" pitchFamily="49" charset="0"/>
              </a:rPr>
              <a:t>ScrollPane</a:t>
            </a:r>
            <a:endParaRPr lang="en-US" altLang="zh-CN" sz="2000" b="1" dirty="0">
              <a:solidFill>
                <a:srgbClr val="E97C30"/>
              </a:solidFill>
              <a:latin typeface="Consolas" panose="020B0609020204030204" pitchFamily="49" charset="0"/>
            </a:endParaRPr>
          </a:p>
          <a:p>
            <a:pPr marL="342900" indent="-342900">
              <a:buFont typeface="Wingdings" panose="05000000000000000000" pitchFamily="2" charset="2"/>
              <a:buChar char="ü"/>
            </a:pPr>
            <a:r>
              <a:rPr lang="zh-CN" altLang="en-US" sz="2000" b="1" dirty="0">
                <a:solidFill>
                  <a:srgbClr val="E97C30"/>
                </a:solidFill>
                <a:latin typeface="Consolas" panose="020B0609020204030204" pitchFamily="49" charset="0"/>
              </a:rPr>
              <a:t>特定用途容器</a:t>
            </a:r>
            <a:r>
              <a:rPr lang="en-US" altLang="zh-CN" sz="2000" b="1" dirty="0">
                <a:solidFill>
                  <a:srgbClr val="E97C30"/>
                </a:solidFill>
                <a:latin typeface="Consolas" panose="020B0609020204030204" pitchFamily="49" charset="0"/>
              </a:rPr>
              <a:t>:  </a:t>
            </a:r>
            <a:r>
              <a:rPr lang="en-US" altLang="zh-CN" sz="2000" b="1" dirty="0" err="1">
                <a:solidFill>
                  <a:srgbClr val="E97C30"/>
                </a:solidFill>
                <a:latin typeface="Consolas" panose="020B0609020204030204" pitchFamily="49" charset="0"/>
              </a:rPr>
              <a:t>InternalFrame</a:t>
            </a:r>
            <a:endParaRPr lang="en-US" altLang="zh-CN" sz="2000" b="1" dirty="0">
              <a:solidFill>
                <a:srgbClr val="E97C30"/>
              </a:solidFill>
              <a:latin typeface="Consolas" panose="020B0609020204030204" pitchFamily="49" charset="0"/>
            </a:endParaRPr>
          </a:p>
        </p:txBody>
      </p:sp>
      <p:sp>
        <p:nvSpPr>
          <p:cNvPr id="36" name="矩形: 圆角 35">
            <a:extLst>
              <a:ext uri="{FF2B5EF4-FFF2-40B4-BE49-F238E27FC236}">
                <a16:creationId xmlns:a16="http://schemas.microsoft.com/office/drawing/2014/main" id="{0D22D738-A427-4016-8496-D0D989AB65C5}"/>
              </a:ext>
            </a:extLst>
          </p:cNvPr>
          <p:cNvSpPr/>
          <p:nvPr/>
        </p:nvSpPr>
        <p:spPr>
          <a:xfrm>
            <a:off x="67274" y="5152720"/>
            <a:ext cx="2798851" cy="6799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b="1" dirty="0"/>
              <a:t>非容器组件</a:t>
            </a:r>
            <a:r>
              <a:rPr lang="en-US" altLang="zh-CN" sz="2000" b="1" dirty="0"/>
              <a:t>: </a:t>
            </a:r>
            <a:endParaRPr lang="en-US" altLang="zh-CN" sz="2000" b="1" dirty="0">
              <a:latin typeface="楷体" panose="02010609060101010101" pitchFamily="49" charset="-122"/>
              <a:ea typeface="楷体" panose="02010609060101010101" pitchFamily="49" charset="-122"/>
            </a:endParaRPr>
          </a:p>
          <a:p>
            <a:pPr algn="ctr"/>
            <a:r>
              <a:rPr lang="zh-CN" altLang="en-US" sz="2000" b="1" dirty="0">
                <a:latin typeface="楷体" panose="02010609060101010101" pitchFamily="49" charset="-122"/>
                <a:ea typeface="楷体" panose="02010609060101010101" pitchFamily="49" charset="-122"/>
              </a:rPr>
              <a:t>必须被包含在容器中</a:t>
            </a:r>
          </a:p>
        </p:txBody>
      </p:sp>
      <p:sp>
        <p:nvSpPr>
          <p:cNvPr id="37" name="矩形 36">
            <a:extLst>
              <a:ext uri="{FF2B5EF4-FFF2-40B4-BE49-F238E27FC236}">
                <a16:creationId xmlns:a16="http://schemas.microsoft.com/office/drawing/2014/main" id="{CCC8E29B-A0D1-4162-9CA6-44072354A6B4}"/>
              </a:ext>
            </a:extLst>
          </p:cNvPr>
          <p:cNvSpPr/>
          <p:nvPr/>
        </p:nvSpPr>
        <p:spPr>
          <a:xfrm>
            <a:off x="2966400" y="5152720"/>
            <a:ext cx="6040800" cy="67998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342900" indent="-342900">
              <a:buFont typeface="Wingdings" panose="05000000000000000000" pitchFamily="2" charset="2"/>
              <a:buChar char="ü"/>
            </a:pPr>
            <a:r>
              <a:rPr lang="en-US" altLang="zh-CN" sz="2000" b="1" dirty="0">
                <a:solidFill>
                  <a:srgbClr val="00B050"/>
                </a:solidFill>
                <a:latin typeface="Consolas" panose="020B0609020204030204" pitchFamily="49" charset="0"/>
              </a:rPr>
              <a:t>Button, Checkbox, Scrollbar, Choice, Canvas</a:t>
            </a:r>
          </a:p>
        </p:txBody>
      </p:sp>
    </p:spTree>
    <p:extLst>
      <p:ext uri="{BB962C8B-B14F-4D97-AF65-F5344CB8AC3E}">
        <p14:creationId xmlns:p14="http://schemas.microsoft.com/office/powerpoint/2010/main" val="187224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p>
        </p:txBody>
      </p:sp>
      <p:sp>
        <p:nvSpPr>
          <p:cNvPr id="12" name="矩形 11">
            <a:extLst>
              <a:ext uri="{FF2B5EF4-FFF2-40B4-BE49-F238E27FC236}">
                <a16:creationId xmlns:a16="http://schemas.microsoft.com/office/drawing/2014/main" id="{1D47BA25-C654-4609-98E5-917F39C46DE7}"/>
              </a:ext>
            </a:extLst>
          </p:cNvPr>
          <p:cNvSpPr/>
          <p:nvPr/>
        </p:nvSpPr>
        <p:spPr>
          <a:xfrm>
            <a:off x="-14429" y="107124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t>事件处理机制：三个要素</a:t>
            </a:r>
          </a:p>
        </p:txBody>
      </p:sp>
      <p:sp>
        <p:nvSpPr>
          <p:cNvPr id="13" name="矩形: 圆角 12">
            <a:extLst>
              <a:ext uri="{FF2B5EF4-FFF2-40B4-BE49-F238E27FC236}">
                <a16:creationId xmlns:a16="http://schemas.microsoft.com/office/drawing/2014/main" id="{04327190-A87B-4172-A934-1C4789269E15}"/>
              </a:ext>
            </a:extLst>
          </p:cNvPr>
          <p:cNvSpPr/>
          <p:nvPr/>
        </p:nvSpPr>
        <p:spPr>
          <a:xfrm>
            <a:off x="195356" y="1774023"/>
            <a:ext cx="2676244" cy="48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a:latin typeface="楷体" panose="02010609060101010101" pitchFamily="49" charset="-122"/>
                <a:ea typeface="楷体" panose="02010609060101010101" pitchFamily="49" charset="-122"/>
              </a:rPr>
              <a:t>事件源</a:t>
            </a:r>
          </a:p>
        </p:txBody>
      </p:sp>
      <p:sp>
        <p:nvSpPr>
          <p:cNvPr id="14" name="矩形: 圆角 13">
            <a:extLst>
              <a:ext uri="{FF2B5EF4-FFF2-40B4-BE49-F238E27FC236}">
                <a16:creationId xmlns:a16="http://schemas.microsoft.com/office/drawing/2014/main" id="{421AD596-E0D9-4F18-9F2B-D12F600A64CC}"/>
              </a:ext>
            </a:extLst>
          </p:cNvPr>
          <p:cNvSpPr/>
          <p:nvPr/>
        </p:nvSpPr>
        <p:spPr>
          <a:xfrm>
            <a:off x="3292556" y="1774023"/>
            <a:ext cx="2676244" cy="48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a:latin typeface="楷体" panose="02010609060101010101" pitchFamily="49" charset="-122"/>
                <a:ea typeface="楷体" panose="02010609060101010101" pitchFamily="49" charset="-122"/>
              </a:rPr>
              <a:t>事件对象</a:t>
            </a:r>
          </a:p>
        </p:txBody>
      </p:sp>
      <p:sp>
        <p:nvSpPr>
          <p:cNvPr id="15" name="矩形: 圆角 14">
            <a:extLst>
              <a:ext uri="{FF2B5EF4-FFF2-40B4-BE49-F238E27FC236}">
                <a16:creationId xmlns:a16="http://schemas.microsoft.com/office/drawing/2014/main" id="{0A20004C-6127-4D7A-8E0B-99DDC6F4850A}"/>
              </a:ext>
            </a:extLst>
          </p:cNvPr>
          <p:cNvSpPr/>
          <p:nvPr/>
        </p:nvSpPr>
        <p:spPr>
          <a:xfrm>
            <a:off x="6344400" y="1774023"/>
            <a:ext cx="2676244" cy="48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a:latin typeface="楷体" panose="02010609060101010101" pitchFamily="49" charset="-122"/>
                <a:ea typeface="楷体" panose="02010609060101010101" pitchFamily="49" charset="-122"/>
              </a:rPr>
              <a:t>事件监听者</a:t>
            </a:r>
          </a:p>
        </p:txBody>
      </p:sp>
      <p:sp>
        <p:nvSpPr>
          <p:cNvPr id="16" name="矩形 15">
            <a:extLst>
              <a:ext uri="{FF2B5EF4-FFF2-40B4-BE49-F238E27FC236}">
                <a16:creationId xmlns:a16="http://schemas.microsoft.com/office/drawing/2014/main" id="{0B0A3052-DBD1-4589-A8CB-D4DD9F993DC1}"/>
              </a:ext>
            </a:extLst>
          </p:cNvPr>
          <p:cNvSpPr/>
          <p:nvPr/>
        </p:nvSpPr>
        <p:spPr>
          <a:xfrm>
            <a:off x="43130" y="1700767"/>
            <a:ext cx="9100869" cy="696833"/>
          </a:xfrm>
          <a:prstGeom prst="rect">
            <a:avLst/>
          </a:prstGeom>
          <a:noFill/>
          <a:ln w="28575">
            <a:solidFill>
              <a:srgbClr val="1557AE"/>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标注: 右箭头 16">
            <a:extLst>
              <a:ext uri="{FF2B5EF4-FFF2-40B4-BE49-F238E27FC236}">
                <a16:creationId xmlns:a16="http://schemas.microsoft.com/office/drawing/2014/main" id="{F1A16E6F-02DD-4C55-9F11-FE7F200EEAD3}"/>
              </a:ext>
            </a:extLst>
          </p:cNvPr>
          <p:cNvSpPr/>
          <p:nvPr/>
        </p:nvSpPr>
        <p:spPr>
          <a:xfrm>
            <a:off x="67274" y="2491200"/>
            <a:ext cx="3669526" cy="770400"/>
          </a:xfrm>
          <a:prstGeom prst="rightArrowCallout">
            <a:avLst>
              <a:gd name="adj1" fmla="val 25000"/>
              <a:gd name="adj2" fmla="val 25000"/>
              <a:gd name="adj3" fmla="val 25000"/>
              <a:gd name="adj4" fmla="val 9195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b="1" dirty="0">
                <a:solidFill>
                  <a:schemeClr val="tx1"/>
                </a:solidFill>
                <a:latin typeface="Consolas" panose="020B0609020204030204" pitchFamily="49" charset="0"/>
                <a:ea typeface="楷体" panose="02010609060101010101" pitchFamily="49" charset="-122"/>
              </a:rPr>
              <a:t>实现事件监听接口产生一个监听器对象</a:t>
            </a:r>
            <a:r>
              <a:rPr lang="en-US" altLang="zh-CN" sz="2000" b="1" dirty="0">
                <a:solidFill>
                  <a:schemeClr val="tx1"/>
                </a:solidFill>
                <a:latin typeface="Consolas" panose="020B0609020204030204" pitchFamily="49" charset="0"/>
                <a:ea typeface="楷体" panose="02010609060101010101" pitchFamily="49" charset="-122"/>
              </a:rPr>
              <a:t>(Listener)</a:t>
            </a:r>
          </a:p>
        </p:txBody>
      </p:sp>
      <p:sp>
        <p:nvSpPr>
          <p:cNvPr id="18" name="标注: 右箭头 17">
            <a:extLst>
              <a:ext uri="{FF2B5EF4-FFF2-40B4-BE49-F238E27FC236}">
                <a16:creationId xmlns:a16="http://schemas.microsoft.com/office/drawing/2014/main" id="{7A8A637D-817B-4772-89D6-C72E43BC009B}"/>
              </a:ext>
            </a:extLst>
          </p:cNvPr>
          <p:cNvSpPr/>
          <p:nvPr/>
        </p:nvSpPr>
        <p:spPr>
          <a:xfrm>
            <a:off x="3801600" y="2491200"/>
            <a:ext cx="3421200" cy="770400"/>
          </a:xfrm>
          <a:prstGeom prst="rightArrowCallout">
            <a:avLst>
              <a:gd name="adj1" fmla="val 25000"/>
              <a:gd name="adj2" fmla="val 25000"/>
              <a:gd name="adj3" fmla="val 25000"/>
              <a:gd name="adj4" fmla="val 90102"/>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b="1" dirty="0">
                <a:solidFill>
                  <a:schemeClr val="tx1"/>
                </a:solidFill>
                <a:latin typeface="Consolas" panose="020B0609020204030204" pitchFamily="49" charset="0"/>
                <a:ea typeface="楷体" panose="02010609060101010101" pitchFamily="49" charset="-122"/>
              </a:rPr>
              <a:t>监听谁</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将该监听器对象注册到组件对象中</a:t>
            </a:r>
          </a:p>
        </p:txBody>
      </p:sp>
      <p:sp>
        <p:nvSpPr>
          <p:cNvPr id="28" name="矩形 27">
            <a:extLst>
              <a:ext uri="{FF2B5EF4-FFF2-40B4-BE49-F238E27FC236}">
                <a16:creationId xmlns:a16="http://schemas.microsoft.com/office/drawing/2014/main" id="{5FD8E37D-98C3-4B6B-9AF6-BB95454110F7}"/>
              </a:ext>
            </a:extLst>
          </p:cNvPr>
          <p:cNvSpPr/>
          <p:nvPr/>
        </p:nvSpPr>
        <p:spPr>
          <a:xfrm>
            <a:off x="7284074" y="2491200"/>
            <a:ext cx="1845497" cy="7704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000" b="1" dirty="0">
                <a:solidFill>
                  <a:schemeClr val="tx1"/>
                </a:solidFill>
                <a:latin typeface="Consolas" panose="020B0609020204030204" pitchFamily="49" charset="0"/>
                <a:ea typeface="楷体" panose="02010609060101010101" pitchFamily="49" charset="-122"/>
              </a:rPr>
              <a:t>编写事件响应方法</a:t>
            </a:r>
          </a:p>
        </p:txBody>
      </p:sp>
      <p:sp>
        <p:nvSpPr>
          <p:cNvPr id="29" name="矩形: 圆角 28">
            <a:extLst>
              <a:ext uri="{FF2B5EF4-FFF2-40B4-BE49-F238E27FC236}">
                <a16:creationId xmlns:a16="http://schemas.microsoft.com/office/drawing/2014/main" id="{7AE6ABFF-1632-4676-8CA4-4D541EC1FC00}"/>
              </a:ext>
            </a:extLst>
          </p:cNvPr>
          <p:cNvSpPr/>
          <p:nvPr/>
        </p:nvSpPr>
        <p:spPr>
          <a:xfrm>
            <a:off x="0" y="3355200"/>
            <a:ext cx="4347414" cy="3394454"/>
          </a:xfrm>
          <a:prstGeom prst="roundRect">
            <a:avLst>
              <a:gd name="adj" fmla="val 0"/>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600"/>
          </a:p>
        </p:txBody>
      </p:sp>
      <p:sp>
        <p:nvSpPr>
          <p:cNvPr id="30" name="矩形: 圆角 29">
            <a:extLst>
              <a:ext uri="{FF2B5EF4-FFF2-40B4-BE49-F238E27FC236}">
                <a16:creationId xmlns:a16="http://schemas.microsoft.com/office/drawing/2014/main" id="{AFDB3F62-022B-4293-B2B0-C2A67F0D861F}"/>
              </a:ext>
            </a:extLst>
          </p:cNvPr>
          <p:cNvSpPr/>
          <p:nvPr/>
        </p:nvSpPr>
        <p:spPr>
          <a:xfrm>
            <a:off x="4463253" y="3355200"/>
            <a:ext cx="4347414" cy="3394454"/>
          </a:xfrm>
          <a:prstGeom prst="roundRect">
            <a:avLst>
              <a:gd name="adj" fmla="val 0"/>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600"/>
          </a:p>
        </p:txBody>
      </p:sp>
      <p:sp>
        <p:nvSpPr>
          <p:cNvPr id="31" name="文本框 30">
            <a:extLst>
              <a:ext uri="{FF2B5EF4-FFF2-40B4-BE49-F238E27FC236}">
                <a16:creationId xmlns:a16="http://schemas.microsoft.com/office/drawing/2014/main" id="{064F07B2-7E61-4858-A6C4-0FDF356780A9}"/>
              </a:ext>
            </a:extLst>
          </p:cNvPr>
          <p:cNvSpPr txBox="1"/>
          <p:nvPr/>
        </p:nvSpPr>
        <p:spPr>
          <a:xfrm>
            <a:off x="0" y="3355200"/>
            <a:ext cx="4296451" cy="2862322"/>
          </a:xfrm>
          <a:prstGeom prst="rect">
            <a:avLst/>
          </a:prstGeom>
          <a:noFill/>
        </p:spPr>
        <p:txBody>
          <a:bodyPr wrap="square">
            <a:spAutoFit/>
          </a:bodyPr>
          <a:lstStyle/>
          <a:p>
            <a:pPr marL="285750" indent="-285750">
              <a:buFont typeface="Wingdings" panose="05000000000000000000" pitchFamily="2" charset="2"/>
              <a:buChar char="ü"/>
            </a:pPr>
            <a:r>
              <a:rPr lang="en-US" altLang="zh-CN" b="1" dirty="0">
                <a:solidFill>
                  <a:srgbClr val="1557AE"/>
                </a:solidFill>
                <a:latin typeface="+mj-lt"/>
                <a:ea typeface="楷体" panose="02010609060101010101" pitchFamily="49" charset="-122"/>
              </a:rPr>
              <a:t>AWT</a:t>
            </a:r>
            <a:r>
              <a:rPr lang="zh-CN" altLang="en-US" b="1" dirty="0">
                <a:solidFill>
                  <a:srgbClr val="1557AE"/>
                </a:solidFill>
                <a:latin typeface="+mj-lt"/>
                <a:ea typeface="楷体" panose="02010609060101010101" pitchFamily="49" charset="-122"/>
              </a:rPr>
              <a:t>图形函数与操作系统提供的图形函数有着一一对应的关系，平台依赖（功能、外观）。</a:t>
            </a:r>
          </a:p>
          <a:p>
            <a:pPr marL="285750" indent="-285750">
              <a:buFont typeface="Wingdings" panose="05000000000000000000" pitchFamily="2" charset="2"/>
              <a:buChar char="ü"/>
            </a:pPr>
            <a:r>
              <a:rPr lang="en-US" altLang="zh-CN" b="1" dirty="0">
                <a:solidFill>
                  <a:srgbClr val="1557AE"/>
                </a:solidFill>
                <a:latin typeface="+mj-lt"/>
                <a:ea typeface="楷体" panose="02010609060101010101" pitchFamily="49" charset="-122"/>
              </a:rPr>
              <a:t>AWT </a:t>
            </a:r>
            <a:r>
              <a:rPr lang="zh-CN" altLang="en-US" b="1" dirty="0">
                <a:solidFill>
                  <a:srgbClr val="1557AE"/>
                </a:solidFill>
                <a:latin typeface="+mj-lt"/>
                <a:ea typeface="楷体" panose="02010609060101010101" pitchFamily="49" charset="-122"/>
              </a:rPr>
              <a:t>图形功能是各操作系统图形功能的“交集”</a:t>
            </a:r>
          </a:p>
          <a:p>
            <a:pPr marL="285750" indent="-285750">
              <a:buFont typeface="Wingdings" panose="05000000000000000000" pitchFamily="2" charset="2"/>
              <a:buChar char="ü"/>
            </a:pPr>
            <a:r>
              <a:rPr lang="en-US" altLang="zh-CN" b="1" dirty="0">
                <a:solidFill>
                  <a:srgbClr val="1557AE"/>
                </a:solidFill>
                <a:latin typeface="+mj-lt"/>
                <a:ea typeface="楷体" panose="02010609060101010101" pitchFamily="49" charset="-122"/>
              </a:rPr>
              <a:t>AWT</a:t>
            </a:r>
            <a:r>
              <a:rPr lang="zh-CN" altLang="en-US" b="1" dirty="0">
                <a:solidFill>
                  <a:srgbClr val="1557AE"/>
                </a:solidFill>
                <a:latin typeface="+mj-lt"/>
                <a:ea typeface="楷体" panose="02010609060101010101" pitchFamily="49" charset="-122"/>
              </a:rPr>
              <a:t>依靠本地方法</a:t>
            </a:r>
            <a:r>
              <a:rPr lang="en-US" altLang="zh-CN" b="1" dirty="0">
                <a:solidFill>
                  <a:srgbClr val="1557AE"/>
                </a:solidFill>
                <a:latin typeface="+mj-lt"/>
                <a:ea typeface="楷体" panose="02010609060101010101" pitchFamily="49" charset="-122"/>
              </a:rPr>
              <a:t>C/C++</a:t>
            </a:r>
            <a:r>
              <a:rPr lang="zh-CN" altLang="en-US" b="1" dirty="0">
                <a:solidFill>
                  <a:srgbClr val="1557AE"/>
                </a:solidFill>
                <a:latin typeface="+mj-lt"/>
                <a:ea typeface="楷体" panose="02010609060101010101" pitchFamily="49" charset="-122"/>
              </a:rPr>
              <a:t>程序实现功能，运行速度比较快，被称为“重量级控件”。 </a:t>
            </a:r>
          </a:p>
          <a:p>
            <a:pPr marL="285750" indent="-285750">
              <a:buFont typeface="Wingdings" panose="05000000000000000000" pitchFamily="2" charset="2"/>
              <a:buChar char="ü"/>
            </a:pPr>
            <a:r>
              <a:rPr lang="en-US" altLang="zh-CN" b="1" dirty="0">
                <a:solidFill>
                  <a:srgbClr val="C00000"/>
                </a:solidFill>
                <a:latin typeface="+mj-lt"/>
                <a:ea typeface="楷体" panose="02010609060101010101" pitchFamily="49" charset="-122"/>
              </a:rPr>
              <a:t>AWT</a:t>
            </a:r>
            <a:r>
              <a:rPr lang="zh-CN" altLang="en-US" b="1" dirty="0">
                <a:solidFill>
                  <a:srgbClr val="C00000"/>
                </a:solidFill>
                <a:latin typeface="+mj-lt"/>
                <a:ea typeface="楷体" panose="02010609060101010101" pitchFamily="49" charset="-122"/>
              </a:rPr>
              <a:t>适用于嵌入式应用，</a:t>
            </a:r>
            <a:r>
              <a:rPr lang="zh-CN" altLang="en-US" b="1" dirty="0">
                <a:solidFill>
                  <a:srgbClr val="1557AE"/>
                </a:solidFill>
                <a:latin typeface="+mj-lt"/>
                <a:ea typeface="楷体" panose="02010609060101010101" pitchFamily="49" charset="-122"/>
              </a:rPr>
              <a:t>硬件资源有限，运行速度要求高</a:t>
            </a:r>
          </a:p>
        </p:txBody>
      </p:sp>
      <p:sp>
        <p:nvSpPr>
          <p:cNvPr id="32" name="文本框 31">
            <a:extLst>
              <a:ext uri="{FF2B5EF4-FFF2-40B4-BE49-F238E27FC236}">
                <a16:creationId xmlns:a16="http://schemas.microsoft.com/office/drawing/2014/main" id="{395B85D8-D7FC-43B0-8E6A-8F7422C0DFBF}"/>
              </a:ext>
            </a:extLst>
          </p:cNvPr>
          <p:cNvSpPr txBox="1"/>
          <p:nvPr/>
        </p:nvSpPr>
        <p:spPr>
          <a:xfrm>
            <a:off x="4514216" y="3333334"/>
            <a:ext cx="4296451" cy="3416320"/>
          </a:xfrm>
          <a:prstGeom prst="rect">
            <a:avLst/>
          </a:prstGeom>
          <a:noFill/>
        </p:spPr>
        <p:txBody>
          <a:bodyPr wrap="square">
            <a:spAutoFit/>
          </a:bodyPr>
          <a:lstStyle/>
          <a:p>
            <a:pPr marL="285750" indent="-285750">
              <a:buFont typeface="Wingdings" panose="05000000000000000000" pitchFamily="2" charset="2"/>
              <a:buChar char="ü"/>
            </a:pPr>
            <a:r>
              <a:rPr lang="en-US" altLang="zh-CN" b="1" dirty="0">
                <a:solidFill>
                  <a:srgbClr val="C00000"/>
                </a:solidFill>
                <a:latin typeface="+mj-lt"/>
                <a:ea typeface="楷体" panose="02010609060101010101" pitchFamily="49" charset="-122"/>
              </a:rPr>
              <a:t>Swing</a:t>
            </a:r>
            <a:r>
              <a:rPr lang="zh-CN" altLang="en-US" b="1" dirty="0">
                <a:solidFill>
                  <a:srgbClr val="C00000"/>
                </a:solidFill>
                <a:latin typeface="+mj-lt"/>
                <a:ea typeface="楷体" panose="02010609060101010101" pitchFamily="49" charset="-122"/>
              </a:rPr>
              <a:t>提供了</a:t>
            </a:r>
            <a:r>
              <a:rPr lang="en-US" altLang="zh-CN" b="1" dirty="0">
                <a:solidFill>
                  <a:srgbClr val="C00000"/>
                </a:solidFill>
                <a:latin typeface="+mj-lt"/>
                <a:ea typeface="楷体" panose="02010609060101010101" pitchFamily="49" charset="-122"/>
              </a:rPr>
              <a:t>AWT </a:t>
            </a:r>
            <a:r>
              <a:rPr lang="zh-CN" altLang="en-US" b="1" dirty="0">
                <a:solidFill>
                  <a:srgbClr val="C00000"/>
                </a:solidFill>
                <a:latin typeface="+mj-lt"/>
                <a:ea typeface="楷体" panose="02010609060101010101" pitchFamily="49" charset="-122"/>
              </a:rPr>
              <a:t>的所有功能，还用纯</a:t>
            </a:r>
            <a:r>
              <a:rPr lang="en-US" altLang="zh-CN" b="1" dirty="0">
                <a:solidFill>
                  <a:srgbClr val="C00000"/>
                </a:solidFill>
                <a:latin typeface="+mj-lt"/>
                <a:ea typeface="楷体" panose="02010609060101010101" pitchFamily="49" charset="-122"/>
              </a:rPr>
              <a:t>Java</a:t>
            </a:r>
            <a:r>
              <a:rPr lang="zh-CN" altLang="en-US" b="1" dirty="0">
                <a:solidFill>
                  <a:srgbClr val="C00000"/>
                </a:solidFill>
                <a:latin typeface="+mj-lt"/>
                <a:ea typeface="楷体" panose="02010609060101010101" pitchFamily="49" charset="-122"/>
              </a:rPr>
              <a:t>代码对</a:t>
            </a:r>
            <a:r>
              <a:rPr lang="en-US" altLang="zh-CN" b="1" dirty="0">
                <a:solidFill>
                  <a:srgbClr val="C00000"/>
                </a:solidFill>
                <a:latin typeface="+mj-lt"/>
                <a:ea typeface="楷体" panose="02010609060101010101" pitchFamily="49" charset="-122"/>
              </a:rPr>
              <a:t>AWT</a:t>
            </a:r>
            <a:r>
              <a:rPr lang="zh-CN" altLang="en-US" b="1" dirty="0">
                <a:solidFill>
                  <a:srgbClr val="C00000"/>
                </a:solidFill>
                <a:latin typeface="+mj-lt"/>
                <a:ea typeface="楷体" panose="02010609060101010101" pitchFamily="49" charset="-122"/>
              </a:rPr>
              <a:t>的功能进行了扩充，各平台通用。</a:t>
            </a:r>
          </a:p>
          <a:p>
            <a:pPr marL="800100" lvl="1" indent="-342900">
              <a:buFont typeface="Wingdings" panose="05000000000000000000" pitchFamily="2" charset="2"/>
              <a:buChar char="u"/>
            </a:pPr>
            <a:r>
              <a:rPr lang="zh-CN" altLang="en-US" b="1" dirty="0">
                <a:solidFill>
                  <a:srgbClr val="C00000"/>
                </a:solidFill>
                <a:latin typeface="+mj-lt"/>
                <a:ea typeface="楷体" panose="02010609060101010101" pitchFamily="49" charset="-122"/>
              </a:rPr>
              <a:t>例如：并不是所有的操作系统都提供了对树形控件的支持， </a:t>
            </a:r>
            <a:r>
              <a:rPr lang="en-US" altLang="zh-CN" b="1" dirty="0">
                <a:solidFill>
                  <a:srgbClr val="C00000"/>
                </a:solidFill>
                <a:latin typeface="+mj-lt"/>
                <a:ea typeface="楷体" panose="02010609060101010101" pitchFamily="49" charset="-122"/>
              </a:rPr>
              <a:t>Swing</a:t>
            </a:r>
            <a:r>
              <a:rPr lang="zh-CN" altLang="en-US" b="1" dirty="0">
                <a:solidFill>
                  <a:srgbClr val="C00000"/>
                </a:solidFill>
                <a:latin typeface="+mj-lt"/>
                <a:ea typeface="楷体" panose="02010609060101010101" pitchFamily="49" charset="-122"/>
              </a:rPr>
              <a:t>则利用了</a:t>
            </a:r>
            <a:r>
              <a:rPr lang="en-US" altLang="zh-CN" b="1" dirty="0">
                <a:solidFill>
                  <a:srgbClr val="C00000"/>
                </a:solidFill>
                <a:latin typeface="+mj-lt"/>
                <a:ea typeface="楷体" panose="02010609060101010101" pitchFamily="49" charset="-122"/>
              </a:rPr>
              <a:t>AWT</a:t>
            </a:r>
            <a:r>
              <a:rPr lang="zh-CN" altLang="en-US" b="1" dirty="0">
                <a:solidFill>
                  <a:srgbClr val="C00000"/>
                </a:solidFill>
                <a:latin typeface="+mj-lt"/>
                <a:ea typeface="楷体" panose="02010609060101010101" pitchFamily="49" charset="-122"/>
              </a:rPr>
              <a:t>中所提供的基本作图方法模拟了一个树形控件。</a:t>
            </a:r>
          </a:p>
          <a:p>
            <a:pPr marL="285750" indent="-285750">
              <a:buFont typeface="Wingdings" panose="05000000000000000000" pitchFamily="2" charset="2"/>
              <a:buChar char="ü"/>
            </a:pPr>
            <a:r>
              <a:rPr lang="en-US" altLang="zh-CN" b="1" dirty="0">
                <a:solidFill>
                  <a:srgbClr val="C00000"/>
                </a:solidFill>
                <a:latin typeface="+mj-lt"/>
                <a:ea typeface="楷体" panose="02010609060101010101" pitchFamily="49" charset="-122"/>
              </a:rPr>
              <a:t>Swing</a:t>
            </a:r>
            <a:r>
              <a:rPr lang="zh-CN" altLang="en-US" b="1" dirty="0">
                <a:solidFill>
                  <a:srgbClr val="C00000"/>
                </a:solidFill>
                <a:latin typeface="+mj-lt"/>
                <a:ea typeface="楷体" panose="02010609060101010101" pitchFamily="49" charset="-122"/>
              </a:rPr>
              <a:t>不使用本地方法，运行速度比较慢，被称为“轻量级控件”。</a:t>
            </a:r>
          </a:p>
          <a:p>
            <a:pPr marL="285750" indent="-285750">
              <a:buFont typeface="Wingdings" panose="05000000000000000000" pitchFamily="2" charset="2"/>
              <a:buChar char="ü"/>
            </a:pPr>
            <a:r>
              <a:rPr lang="en-US" altLang="zh-CN" b="1" dirty="0">
                <a:solidFill>
                  <a:srgbClr val="C00000"/>
                </a:solidFill>
                <a:latin typeface="+mj-lt"/>
                <a:ea typeface="楷体" panose="02010609060101010101" pitchFamily="49" charset="-122"/>
              </a:rPr>
              <a:t>Swing</a:t>
            </a:r>
            <a:r>
              <a:rPr lang="zh-CN" altLang="en-US" b="1" dirty="0">
                <a:solidFill>
                  <a:srgbClr val="C00000"/>
                </a:solidFill>
                <a:latin typeface="+mj-lt"/>
                <a:ea typeface="楷体" panose="02010609060101010101" pitchFamily="49" charset="-122"/>
              </a:rPr>
              <a:t>适用于</a:t>
            </a:r>
            <a:r>
              <a:rPr lang="en-US" altLang="zh-CN" b="1" dirty="0">
                <a:solidFill>
                  <a:srgbClr val="C00000"/>
                </a:solidFill>
                <a:latin typeface="+mj-lt"/>
                <a:ea typeface="楷体" panose="02010609060101010101" pitchFamily="49" charset="-122"/>
              </a:rPr>
              <a:t>PC</a:t>
            </a:r>
            <a:r>
              <a:rPr lang="zh-CN" altLang="en-US" b="1" dirty="0">
                <a:solidFill>
                  <a:srgbClr val="C00000"/>
                </a:solidFill>
                <a:latin typeface="+mj-lt"/>
                <a:ea typeface="楷体" panose="02010609060101010101" pitchFamily="49" charset="-122"/>
              </a:rPr>
              <a:t>或者是工作站的标准</a:t>
            </a:r>
            <a:r>
              <a:rPr lang="en-US" altLang="zh-CN" b="1" dirty="0">
                <a:solidFill>
                  <a:srgbClr val="C00000"/>
                </a:solidFill>
                <a:latin typeface="+mj-lt"/>
                <a:ea typeface="楷体" panose="02010609060101010101" pitchFamily="49" charset="-122"/>
              </a:rPr>
              <a:t>Java</a:t>
            </a:r>
            <a:r>
              <a:rPr lang="zh-CN" altLang="en-US" b="1" dirty="0">
                <a:solidFill>
                  <a:srgbClr val="C00000"/>
                </a:solidFill>
                <a:latin typeface="+mj-lt"/>
                <a:ea typeface="楷体" panose="02010609060101010101" pitchFamily="49" charset="-122"/>
              </a:rPr>
              <a:t>应用中。</a:t>
            </a:r>
          </a:p>
        </p:txBody>
      </p:sp>
    </p:spTree>
    <p:extLst>
      <p:ext uri="{BB962C8B-B14F-4D97-AF65-F5344CB8AC3E}">
        <p14:creationId xmlns:p14="http://schemas.microsoft.com/office/powerpoint/2010/main" val="2780260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基本控制组件</a:t>
            </a:r>
          </a:p>
        </p:txBody>
      </p:sp>
      <p:graphicFrame>
        <p:nvGraphicFramePr>
          <p:cNvPr id="2" name="表格 2">
            <a:extLst>
              <a:ext uri="{FF2B5EF4-FFF2-40B4-BE49-F238E27FC236}">
                <a16:creationId xmlns:a16="http://schemas.microsoft.com/office/drawing/2014/main" id="{36E0961D-34B1-4A9D-A931-D2809B3362B1}"/>
              </a:ext>
            </a:extLst>
          </p:cNvPr>
          <p:cNvGraphicFramePr>
            <a:graphicFrameLocks noGrp="1"/>
          </p:cNvGraphicFramePr>
          <p:nvPr>
            <p:extLst>
              <p:ext uri="{D42A27DB-BD31-4B8C-83A1-F6EECF244321}">
                <p14:modId xmlns:p14="http://schemas.microsoft.com/office/powerpoint/2010/main" val="81216968"/>
              </p:ext>
            </p:extLst>
          </p:nvPr>
        </p:nvGraphicFramePr>
        <p:xfrm>
          <a:off x="550098" y="1579880"/>
          <a:ext cx="7782869" cy="4079240"/>
        </p:xfrm>
        <a:graphic>
          <a:graphicData uri="http://schemas.openxmlformats.org/drawingml/2006/table">
            <a:tbl>
              <a:tblPr firstRow="1" bandRow="1">
                <a:tableStyleId>{5C22544A-7EE6-4342-B048-85BDC9FD1C3A}</a:tableStyleId>
              </a:tblPr>
              <a:tblGrid>
                <a:gridCol w="3831965">
                  <a:extLst>
                    <a:ext uri="{9D8B030D-6E8A-4147-A177-3AD203B41FA5}">
                      <a16:colId xmlns:a16="http://schemas.microsoft.com/office/drawing/2014/main" val="4205281797"/>
                    </a:ext>
                  </a:extLst>
                </a:gridCol>
                <a:gridCol w="3950904">
                  <a:extLst>
                    <a:ext uri="{9D8B030D-6E8A-4147-A177-3AD203B41FA5}">
                      <a16:colId xmlns:a16="http://schemas.microsoft.com/office/drawing/2014/main" val="3542214592"/>
                    </a:ext>
                  </a:extLst>
                </a:gridCol>
              </a:tblGrid>
              <a:tr h="370840">
                <a:tc>
                  <a:txBody>
                    <a:bodyPr/>
                    <a:lstStyle/>
                    <a:p>
                      <a:pPr algn="ctr"/>
                      <a:r>
                        <a:rPr lang="zh-CN" altLang="en-US" dirty="0"/>
                        <a:t>组件</a:t>
                      </a:r>
                    </a:p>
                  </a:txBody>
                  <a:tcPr/>
                </a:tc>
                <a:tc>
                  <a:txBody>
                    <a:bodyPr/>
                    <a:lstStyle/>
                    <a:p>
                      <a:pPr algn="ctr"/>
                      <a:r>
                        <a:rPr lang="en-US" altLang="zh-CN" dirty="0"/>
                        <a:t>AWT</a:t>
                      </a:r>
                      <a:endParaRPr lang="zh-CN" altLang="en-US" dirty="0"/>
                    </a:p>
                  </a:txBody>
                  <a:tcPr/>
                </a:tc>
                <a:extLst>
                  <a:ext uri="{0D108BD9-81ED-4DB2-BD59-A6C34878D82A}">
                    <a16:rowId xmlns:a16="http://schemas.microsoft.com/office/drawing/2014/main" val="11288552"/>
                  </a:ext>
                </a:extLst>
              </a:tr>
              <a:tr h="370840">
                <a:tc>
                  <a:txBody>
                    <a:bodyPr/>
                    <a:lstStyle/>
                    <a:p>
                      <a:pPr algn="ctr"/>
                      <a:r>
                        <a:rPr lang="zh-CN" altLang="en-US" dirty="0"/>
                        <a:t>按钮</a:t>
                      </a:r>
                    </a:p>
                  </a:txBody>
                  <a:tcPr/>
                </a:tc>
                <a:tc>
                  <a:txBody>
                    <a:bodyPr/>
                    <a:lstStyle/>
                    <a:p>
                      <a:pPr algn="ctr"/>
                      <a:r>
                        <a:rPr lang="en-US" altLang="zh-CN" dirty="0"/>
                        <a:t>Button</a:t>
                      </a:r>
                      <a:endParaRPr lang="zh-CN" altLang="en-US" dirty="0"/>
                    </a:p>
                  </a:txBody>
                  <a:tcPr/>
                </a:tc>
                <a:extLst>
                  <a:ext uri="{0D108BD9-81ED-4DB2-BD59-A6C34878D82A}">
                    <a16:rowId xmlns:a16="http://schemas.microsoft.com/office/drawing/2014/main" val="664939948"/>
                  </a:ext>
                </a:extLst>
              </a:tr>
              <a:tr h="370840">
                <a:tc>
                  <a:txBody>
                    <a:bodyPr/>
                    <a:lstStyle/>
                    <a:p>
                      <a:pPr algn="ctr"/>
                      <a:r>
                        <a:rPr lang="zh-CN" altLang="en-US" dirty="0"/>
                        <a:t>标签</a:t>
                      </a:r>
                    </a:p>
                  </a:txBody>
                  <a:tcPr/>
                </a:tc>
                <a:tc>
                  <a:txBody>
                    <a:bodyPr/>
                    <a:lstStyle/>
                    <a:p>
                      <a:pPr algn="ctr"/>
                      <a:r>
                        <a:rPr lang="en-US" altLang="zh-CN" dirty="0"/>
                        <a:t>Label</a:t>
                      </a:r>
                      <a:endParaRPr lang="zh-CN" altLang="en-US" dirty="0"/>
                    </a:p>
                  </a:txBody>
                  <a:tcPr/>
                </a:tc>
                <a:extLst>
                  <a:ext uri="{0D108BD9-81ED-4DB2-BD59-A6C34878D82A}">
                    <a16:rowId xmlns:a16="http://schemas.microsoft.com/office/drawing/2014/main" val="2396496929"/>
                  </a:ext>
                </a:extLst>
              </a:tr>
              <a:tr h="370840">
                <a:tc>
                  <a:txBody>
                    <a:bodyPr/>
                    <a:lstStyle/>
                    <a:p>
                      <a:pPr algn="ctr"/>
                      <a:r>
                        <a:rPr lang="zh-CN" altLang="en-US" dirty="0">
                          <a:solidFill>
                            <a:srgbClr val="C00000"/>
                          </a:solidFill>
                        </a:rPr>
                        <a:t>文本框</a:t>
                      </a:r>
                    </a:p>
                  </a:txBody>
                  <a:tcPr/>
                </a:tc>
                <a:tc>
                  <a:txBody>
                    <a:bodyPr/>
                    <a:lstStyle/>
                    <a:p>
                      <a:pPr algn="ctr"/>
                      <a:r>
                        <a:rPr lang="en-US" altLang="zh-CN" dirty="0" err="1">
                          <a:solidFill>
                            <a:srgbClr val="C00000"/>
                          </a:solidFill>
                        </a:rPr>
                        <a:t>TextField</a:t>
                      </a:r>
                      <a:endParaRPr lang="zh-CN" altLang="en-US" dirty="0">
                        <a:solidFill>
                          <a:srgbClr val="C00000"/>
                        </a:solidFill>
                      </a:endParaRPr>
                    </a:p>
                  </a:txBody>
                  <a:tcPr/>
                </a:tc>
                <a:extLst>
                  <a:ext uri="{0D108BD9-81ED-4DB2-BD59-A6C34878D82A}">
                    <a16:rowId xmlns:a16="http://schemas.microsoft.com/office/drawing/2014/main" val="3470216123"/>
                  </a:ext>
                </a:extLst>
              </a:tr>
              <a:tr h="370840">
                <a:tc>
                  <a:txBody>
                    <a:bodyPr/>
                    <a:lstStyle/>
                    <a:p>
                      <a:pPr algn="ctr"/>
                      <a:r>
                        <a:rPr lang="zh-CN" altLang="en-US" dirty="0">
                          <a:solidFill>
                            <a:srgbClr val="C00000"/>
                          </a:solidFill>
                        </a:rPr>
                        <a:t>文本区</a:t>
                      </a:r>
                    </a:p>
                  </a:txBody>
                  <a:tcPr/>
                </a:tc>
                <a:tc>
                  <a:txBody>
                    <a:bodyPr/>
                    <a:lstStyle/>
                    <a:p>
                      <a:pPr algn="ctr"/>
                      <a:r>
                        <a:rPr lang="en-US" altLang="zh-CN" dirty="0" err="1">
                          <a:solidFill>
                            <a:srgbClr val="C00000"/>
                          </a:solidFill>
                        </a:rPr>
                        <a:t>TextArea</a:t>
                      </a:r>
                      <a:endParaRPr lang="zh-CN" altLang="en-US" dirty="0">
                        <a:solidFill>
                          <a:srgbClr val="C00000"/>
                        </a:solidFill>
                      </a:endParaRPr>
                    </a:p>
                  </a:txBody>
                  <a:tcPr/>
                </a:tc>
                <a:extLst>
                  <a:ext uri="{0D108BD9-81ED-4DB2-BD59-A6C34878D82A}">
                    <a16:rowId xmlns:a16="http://schemas.microsoft.com/office/drawing/2014/main" val="3422453371"/>
                  </a:ext>
                </a:extLst>
              </a:tr>
              <a:tr h="370840">
                <a:tc>
                  <a:txBody>
                    <a:bodyPr/>
                    <a:lstStyle/>
                    <a:p>
                      <a:pPr algn="ctr"/>
                      <a:r>
                        <a:rPr lang="zh-CN" altLang="en-US" dirty="0"/>
                        <a:t>复选框</a:t>
                      </a:r>
                    </a:p>
                  </a:txBody>
                  <a:tcPr/>
                </a:tc>
                <a:tc>
                  <a:txBody>
                    <a:bodyPr/>
                    <a:lstStyle/>
                    <a:p>
                      <a:pPr algn="ctr"/>
                      <a:r>
                        <a:rPr lang="en-US" altLang="zh-CN" dirty="0" err="1"/>
                        <a:t>CheckBox</a:t>
                      </a:r>
                      <a:endParaRPr lang="zh-CN" altLang="en-US" dirty="0"/>
                    </a:p>
                  </a:txBody>
                  <a:tcPr/>
                </a:tc>
                <a:extLst>
                  <a:ext uri="{0D108BD9-81ED-4DB2-BD59-A6C34878D82A}">
                    <a16:rowId xmlns:a16="http://schemas.microsoft.com/office/drawing/2014/main" val="3238553364"/>
                  </a:ext>
                </a:extLst>
              </a:tr>
              <a:tr h="370840">
                <a:tc>
                  <a:txBody>
                    <a:bodyPr/>
                    <a:lstStyle/>
                    <a:p>
                      <a:pPr algn="ctr"/>
                      <a:r>
                        <a:rPr lang="zh-CN" altLang="en-US" dirty="0"/>
                        <a:t>单选按钮组</a:t>
                      </a:r>
                    </a:p>
                  </a:txBody>
                  <a:tcPr/>
                </a:tc>
                <a:tc>
                  <a:txBody>
                    <a:bodyPr/>
                    <a:lstStyle/>
                    <a:p>
                      <a:pPr algn="ctr"/>
                      <a:r>
                        <a:rPr lang="en-US" altLang="zh-CN" dirty="0" err="1"/>
                        <a:t>CheckboxGroup</a:t>
                      </a:r>
                      <a:endParaRPr lang="zh-CN" altLang="en-US" dirty="0"/>
                    </a:p>
                  </a:txBody>
                  <a:tcPr/>
                </a:tc>
                <a:extLst>
                  <a:ext uri="{0D108BD9-81ED-4DB2-BD59-A6C34878D82A}">
                    <a16:rowId xmlns:a16="http://schemas.microsoft.com/office/drawing/2014/main" val="466774386"/>
                  </a:ext>
                </a:extLst>
              </a:tr>
              <a:tr h="370840">
                <a:tc>
                  <a:txBody>
                    <a:bodyPr/>
                    <a:lstStyle/>
                    <a:p>
                      <a:pPr algn="ctr"/>
                      <a:r>
                        <a:rPr lang="zh-CN" altLang="en-US" dirty="0"/>
                        <a:t>列表</a:t>
                      </a:r>
                    </a:p>
                  </a:txBody>
                  <a:tcPr/>
                </a:tc>
                <a:tc>
                  <a:txBody>
                    <a:bodyPr/>
                    <a:lstStyle/>
                    <a:p>
                      <a:pPr algn="ctr"/>
                      <a:r>
                        <a:rPr lang="en-US" altLang="zh-CN" dirty="0"/>
                        <a:t>List</a:t>
                      </a:r>
                      <a:endParaRPr lang="zh-CN" altLang="en-US" dirty="0"/>
                    </a:p>
                  </a:txBody>
                  <a:tcPr/>
                </a:tc>
                <a:extLst>
                  <a:ext uri="{0D108BD9-81ED-4DB2-BD59-A6C34878D82A}">
                    <a16:rowId xmlns:a16="http://schemas.microsoft.com/office/drawing/2014/main" val="2582322422"/>
                  </a:ext>
                </a:extLst>
              </a:tr>
              <a:tr h="370840">
                <a:tc>
                  <a:txBody>
                    <a:bodyPr/>
                    <a:lstStyle/>
                    <a:p>
                      <a:pPr algn="ctr"/>
                      <a:r>
                        <a:rPr lang="zh-CN" altLang="en-US" dirty="0"/>
                        <a:t>下拉列表</a:t>
                      </a:r>
                    </a:p>
                  </a:txBody>
                  <a:tcPr/>
                </a:tc>
                <a:tc>
                  <a:txBody>
                    <a:bodyPr/>
                    <a:lstStyle/>
                    <a:p>
                      <a:pPr algn="ctr"/>
                      <a:r>
                        <a:rPr lang="en-US" altLang="zh-CN" dirty="0"/>
                        <a:t>Choice</a:t>
                      </a:r>
                      <a:endParaRPr lang="zh-CN" altLang="en-US" dirty="0"/>
                    </a:p>
                  </a:txBody>
                  <a:tcPr/>
                </a:tc>
                <a:extLst>
                  <a:ext uri="{0D108BD9-81ED-4DB2-BD59-A6C34878D82A}">
                    <a16:rowId xmlns:a16="http://schemas.microsoft.com/office/drawing/2014/main" val="956637220"/>
                  </a:ext>
                </a:extLst>
              </a:tr>
              <a:tr h="370840">
                <a:tc>
                  <a:txBody>
                    <a:bodyPr/>
                    <a:lstStyle/>
                    <a:p>
                      <a:pPr algn="ctr"/>
                      <a:r>
                        <a:rPr lang="zh-CN" altLang="en-US" dirty="0"/>
                        <a:t>滚动条</a:t>
                      </a:r>
                    </a:p>
                  </a:txBody>
                  <a:tcPr/>
                </a:tc>
                <a:tc>
                  <a:txBody>
                    <a:bodyPr/>
                    <a:lstStyle/>
                    <a:p>
                      <a:pPr algn="ctr"/>
                      <a:r>
                        <a:rPr lang="en-US" altLang="zh-CN" dirty="0"/>
                        <a:t>Scrollbar</a:t>
                      </a:r>
                      <a:endParaRPr lang="zh-CN" altLang="en-US" dirty="0"/>
                    </a:p>
                  </a:txBody>
                  <a:tcPr/>
                </a:tc>
                <a:extLst>
                  <a:ext uri="{0D108BD9-81ED-4DB2-BD59-A6C34878D82A}">
                    <a16:rowId xmlns:a16="http://schemas.microsoft.com/office/drawing/2014/main" val="4276965669"/>
                  </a:ext>
                </a:extLst>
              </a:tr>
              <a:tr h="370840">
                <a:tc>
                  <a:txBody>
                    <a:bodyPr/>
                    <a:lstStyle/>
                    <a:p>
                      <a:pPr algn="ctr"/>
                      <a:r>
                        <a:rPr lang="zh-CN" altLang="en-US" dirty="0"/>
                        <a:t>画布</a:t>
                      </a:r>
                    </a:p>
                  </a:txBody>
                  <a:tcPr/>
                </a:tc>
                <a:tc>
                  <a:txBody>
                    <a:bodyPr/>
                    <a:lstStyle/>
                    <a:p>
                      <a:pPr algn="ctr"/>
                      <a:r>
                        <a:rPr lang="en-US" altLang="zh-CN" dirty="0"/>
                        <a:t>Canvas</a:t>
                      </a:r>
                      <a:endParaRPr lang="zh-CN" altLang="en-US" dirty="0"/>
                    </a:p>
                  </a:txBody>
                  <a:tcPr/>
                </a:tc>
                <a:extLst>
                  <a:ext uri="{0D108BD9-81ED-4DB2-BD59-A6C34878D82A}">
                    <a16:rowId xmlns:a16="http://schemas.microsoft.com/office/drawing/2014/main" val="2262521297"/>
                  </a:ext>
                </a:extLst>
              </a:tr>
            </a:tbl>
          </a:graphicData>
        </a:graphic>
      </p:graphicFrame>
    </p:spTree>
    <p:extLst>
      <p:ext uri="{BB962C8B-B14F-4D97-AF65-F5344CB8AC3E}">
        <p14:creationId xmlns:p14="http://schemas.microsoft.com/office/powerpoint/2010/main" val="5948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布局设计</a:t>
            </a:r>
          </a:p>
        </p:txBody>
      </p:sp>
      <p:sp>
        <p:nvSpPr>
          <p:cNvPr id="4" name="矩形 3">
            <a:extLst>
              <a:ext uri="{FF2B5EF4-FFF2-40B4-BE49-F238E27FC236}">
                <a16:creationId xmlns:a16="http://schemas.microsoft.com/office/drawing/2014/main" id="{C86EAE81-D157-47D1-9621-7F1CEA366B17}"/>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a:t>功能：决定组件在界面中所处的位置和大小 </a:t>
            </a:r>
            <a:endParaRPr lang="zh-CN" altLang="en-US" sz="2400" b="1" dirty="0"/>
          </a:p>
        </p:txBody>
      </p:sp>
      <p:sp>
        <p:nvSpPr>
          <p:cNvPr id="6" name="文本框 5">
            <a:extLst>
              <a:ext uri="{FF2B5EF4-FFF2-40B4-BE49-F238E27FC236}">
                <a16:creationId xmlns:a16="http://schemas.microsoft.com/office/drawing/2014/main" id="{2045F638-F72E-4FDF-93A9-58947101B257}"/>
              </a:ext>
            </a:extLst>
          </p:cNvPr>
          <p:cNvSpPr txBox="1"/>
          <p:nvPr/>
        </p:nvSpPr>
        <p:spPr>
          <a:xfrm>
            <a:off x="308686" y="1789310"/>
            <a:ext cx="8835314" cy="3416320"/>
          </a:xfrm>
          <a:prstGeom prst="rect">
            <a:avLst/>
          </a:prstGeom>
          <a:noFill/>
        </p:spPr>
        <p:txBody>
          <a:bodyPr wrap="square">
            <a:spAutoFit/>
          </a:bodyPr>
          <a:lstStyle/>
          <a:p>
            <a:pPr eaLnBrk="1" hangingPunct="1">
              <a:buSzPct val="90000"/>
              <a:buFont typeface="Wingdings" panose="05000000000000000000" pitchFamily="2" charset="2"/>
              <a:buChar char="Ø"/>
            </a:pPr>
            <a:r>
              <a:rPr lang="zh-CN" altLang="en-US" dirty="0"/>
              <a:t>六种布局管理器</a:t>
            </a:r>
            <a:r>
              <a:rPr lang="en-US" altLang="zh-CN" dirty="0"/>
              <a:t>(Layout Manager)</a:t>
            </a:r>
          </a:p>
          <a:p>
            <a:pPr lvl="1" eaLnBrk="1" hangingPunct="1">
              <a:buSzPct val="90000"/>
              <a:buFont typeface="Wingdings" panose="05000000000000000000" pitchFamily="2" charset="2"/>
              <a:buChar char="p"/>
            </a:pPr>
            <a:r>
              <a:rPr lang="zh-CN" altLang="en-US" dirty="0"/>
              <a:t>两种简单布局</a:t>
            </a:r>
          </a:p>
          <a:p>
            <a:pPr lvl="2" eaLnBrk="1" hangingPunct="1">
              <a:buSzPct val="90000"/>
              <a:buFont typeface="Wingdings" panose="05000000000000000000" pitchFamily="2" charset="2"/>
              <a:buChar char="ü"/>
            </a:pPr>
            <a:r>
              <a:rPr lang="en-US" altLang="zh-CN" sz="2400" dirty="0" err="1"/>
              <a:t>java.awt.FlowLayout</a:t>
            </a:r>
            <a:r>
              <a:rPr lang="en-US" altLang="zh-CN" sz="2400" dirty="0"/>
              <a:t>       </a:t>
            </a:r>
          </a:p>
          <a:p>
            <a:pPr lvl="2" eaLnBrk="1" hangingPunct="1">
              <a:buSzPct val="90000"/>
              <a:buFont typeface="Wingdings" panose="05000000000000000000" pitchFamily="2" charset="2"/>
              <a:buChar char="ü"/>
            </a:pPr>
            <a:r>
              <a:rPr lang="en-US" altLang="zh-CN" sz="2400" dirty="0" err="1"/>
              <a:t>java.awt.GridLayout</a:t>
            </a:r>
            <a:endParaRPr lang="en-US" altLang="zh-CN" sz="2400" dirty="0"/>
          </a:p>
          <a:p>
            <a:pPr lvl="1" eaLnBrk="1" hangingPunct="1">
              <a:buSzPct val="90000"/>
              <a:buFont typeface="Wingdings" panose="05000000000000000000" pitchFamily="2" charset="2"/>
              <a:buChar char="p"/>
            </a:pPr>
            <a:r>
              <a:rPr lang="zh-CN" altLang="en-US" dirty="0"/>
              <a:t>两种特定用途布局</a:t>
            </a:r>
          </a:p>
          <a:p>
            <a:pPr lvl="2" eaLnBrk="1" hangingPunct="1">
              <a:buSzPct val="90000"/>
              <a:buFont typeface="Wingdings" panose="05000000000000000000" pitchFamily="2" charset="2"/>
              <a:buChar char="ü"/>
            </a:pPr>
            <a:r>
              <a:rPr lang="en-US" altLang="zh-CN" sz="2400" dirty="0" err="1"/>
              <a:t>java.awt.BorderLayout</a:t>
            </a:r>
            <a:endParaRPr lang="en-US" altLang="zh-CN" sz="2400" dirty="0"/>
          </a:p>
          <a:p>
            <a:pPr lvl="2" eaLnBrk="1" hangingPunct="1">
              <a:buSzPct val="90000"/>
              <a:buFont typeface="Wingdings" panose="05000000000000000000" pitchFamily="2" charset="2"/>
              <a:buChar char="ü"/>
            </a:pPr>
            <a:r>
              <a:rPr lang="en-US" altLang="zh-CN" sz="2400" dirty="0" err="1"/>
              <a:t>java.awt.CardLayout</a:t>
            </a:r>
            <a:r>
              <a:rPr lang="en-US" altLang="zh-CN" sz="2400" dirty="0"/>
              <a:t>       </a:t>
            </a:r>
          </a:p>
          <a:p>
            <a:pPr lvl="1" eaLnBrk="1" hangingPunct="1">
              <a:buSzPct val="90000"/>
              <a:buFont typeface="Wingdings" panose="05000000000000000000" pitchFamily="2" charset="2"/>
              <a:buChar char="p"/>
            </a:pPr>
            <a:r>
              <a:rPr lang="zh-CN" altLang="en-US" dirty="0"/>
              <a:t>两种灵活布局</a:t>
            </a:r>
          </a:p>
          <a:p>
            <a:pPr lvl="2" eaLnBrk="1" hangingPunct="1">
              <a:buSzPct val="90000"/>
              <a:buFont typeface="Wingdings" panose="05000000000000000000" pitchFamily="2" charset="2"/>
              <a:buChar char="ü"/>
            </a:pPr>
            <a:r>
              <a:rPr lang="en-US" altLang="zh-CN" sz="2400" dirty="0" err="1"/>
              <a:t>java.awt.GridBagLayout</a:t>
            </a:r>
            <a:r>
              <a:rPr lang="en-US" altLang="zh-CN" sz="2400" dirty="0"/>
              <a:t> </a:t>
            </a:r>
          </a:p>
          <a:p>
            <a:pPr lvl="2" eaLnBrk="1" hangingPunct="1">
              <a:buSzPct val="90000"/>
              <a:buFont typeface="Wingdings" panose="05000000000000000000" pitchFamily="2" charset="2"/>
              <a:buChar char="ü"/>
            </a:pPr>
            <a:r>
              <a:rPr lang="en-US" altLang="zh-CN" sz="2400" dirty="0" err="1"/>
              <a:t>javax.swing.BoxLayout</a:t>
            </a:r>
            <a:endParaRPr lang="en-US" altLang="zh-CN" sz="2400" dirty="0"/>
          </a:p>
        </p:txBody>
      </p:sp>
    </p:spTree>
    <p:extLst>
      <p:ext uri="{BB962C8B-B14F-4D97-AF65-F5344CB8AC3E}">
        <p14:creationId xmlns:p14="http://schemas.microsoft.com/office/powerpoint/2010/main" val="2648731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lang="en-US" altLang="zh-CN" sz="3500" b="1" dirty="0">
                <a:solidFill>
                  <a:srgbClr val="1557AE"/>
                </a:solidFill>
                <a:latin typeface="微软雅黑" panose="020B0503020204020204" pitchFamily="34" charset="-122"/>
                <a:ea typeface="微软雅黑" panose="020B0503020204020204" pitchFamily="34" charset="-122"/>
              </a:rPr>
              <a:t>-</a:t>
            </a:r>
            <a:r>
              <a:rPr lang="zh-CN" altLang="en-US" sz="3500" b="1" dirty="0">
                <a:solidFill>
                  <a:srgbClr val="1557AE"/>
                </a:solidFill>
                <a:latin typeface="微软雅黑" panose="020B0503020204020204" pitchFamily="34" charset="-122"/>
                <a:ea typeface="微软雅黑" panose="020B0503020204020204" pitchFamily="34" charset="-122"/>
              </a:rPr>
              <a:t>布局设计</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9C0072F8-F832-42B1-9BF4-CC52274F82DE}"/>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latin typeface="Consolas" panose="020B0609020204030204" pitchFamily="49" charset="0"/>
              </a:rPr>
              <a:t>FlowLayout</a:t>
            </a:r>
            <a:r>
              <a:rPr lang="zh-CN" altLang="en-US" sz="2400" b="1" dirty="0">
                <a:latin typeface="Consolas" panose="020B0609020204030204" pitchFamily="49" charset="0"/>
              </a:rPr>
              <a:t>（流式布局）</a:t>
            </a:r>
          </a:p>
        </p:txBody>
      </p:sp>
      <p:sp>
        <p:nvSpPr>
          <p:cNvPr id="5" name="矩形: 圆角 4">
            <a:extLst>
              <a:ext uri="{FF2B5EF4-FFF2-40B4-BE49-F238E27FC236}">
                <a16:creationId xmlns:a16="http://schemas.microsoft.com/office/drawing/2014/main" id="{5509867A-A178-4B17-B5C8-FA9702488E98}"/>
              </a:ext>
            </a:extLst>
          </p:cNvPr>
          <p:cNvSpPr/>
          <p:nvPr/>
        </p:nvSpPr>
        <p:spPr>
          <a:xfrm>
            <a:off x="67274" y="1685670"/>
            <a:ext cx="8829983" cy="905130"/>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t>组件按照加入的先后顺序按照设置的对齐方式从左向右排列，一行排满到下一行开始继续排列</a:t>
            </a:r>
          </a:p>
        </p:txBody>
      </p:sp>
      <p:sp>
        <p:nvSpPr>
          <p:cNvPr id="6" name="矩形 5">
            <a:extLst>
              <a:ext uri="{FF2B5EF4-FFF2-40B4-BE49-F238E27FC236}">
                <a16:creationId xmlns:a16="http://schemas.microsoft.com/office/drawing/2014/main" id="{A14EE340-3172-4966-8ECC-99DBA20F8969}"/>
              </a:ext>
            </a:extLst>
          </p:cNvPr>
          <p:cNvSpPr/>
          <p:nvPr/>
        </p:nvSpPr>
        <p:spPr>
          <a:xfrm>
            <a:off x="0" y="2781777"/>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latin typeface="Consolas" panose="020B0609020204030204" pitchFamily="49" charset="0"/>
              </a:rPr>
              <a:t>GridLayout</a:t>
            </a:r>
            <a:r>
              <a:rPr lang="zh-CN" altLang="en-US" sz="2400" b="1" dirty="0">
                <a:latin typeface="Consolas" panose="020B0609020204030204" pitchFamily="49" charset="0"/>
              </a:rPr>
              <a:t>（网格布局）</a:t>
            </a:r>
          </a:p>
        </p:txBody>
      </p:sp>
      <p:sp>
        <p:nvSpPr>
          <p:cNvPr id="7" name="矩形: 圆角 6">
            <a:extLst>
              <a:ext uri="{FF2B5EF4-FFF2-40B4-BE49-F238E27FC236}">
                <a16:creationId xmlns:a16="http://schemas.microsoft.com/office/drawing/2014/main" id="{EB1BF12E-1FD1-4E05-B5B2-9CACA7D40180}"/>
              </a:ext>
            </a:extLst>
          </p:cNvPr>
          <p:cNvSpPr/>
          <p:nvPr/>
        </p:nvSpPr>
        <p:spPr>
          <a:xfrm>
            <a:off x="67274" y="3362071"/>
            <a:ext cx="8829983" cy="905130"/>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t>容器的空间划分成</a:t>
            </a:r>
            <a:r>
              <a:rPr lang="en-US" altLang="zh-CN" sz="2000" dirty="0"/>
              <a:t>M×N</a:t>
            </a:r>
            <a:r>
              <a:rPr lang="zh-CN" altLang="en-US" sz="2000" dirty="0"/>
              <a:t>列的网格区域</a:t>
            </a:r>
            <a:r>
              <a:rPr lang="en-US" altLang="zh-CN" sz="2000" dirty="0"/>
              <a:t>, </a:t>
            </a:r>
            <a:r>
              <a:rPr lang="zh-CN" altLang="en-US" sz="2000" dirty="0"/>
              <a:t>每个区域只能放置一个组件。</a:t>
            </a:r>
          </a:p>
        </p:txBody>
      </p:sp>
      <p:sp>
        <p:nvSpPr>
          <p:cNvPr id="8" name="矩形 7">
            <a:extLst>
              <a:ext uri="{FF2B5EF4-FFF2-40B4-BE49-F238E27FC236}">
                <a16:creationId xmlns:a16="http://schemas.microsoft.com/office/drawing/2014/main" id="{F49422AE-3000-4B3A-8BE1-C4D8B741E249}"/>
              </a:ext>
            </a:extLst>
          </p:cNvPr>
          <p:cNvSpPr/>
          <p:nvPr/>
        </p:nvSpPr>
        <p:spPr>
          <a:xfrm>
            <a:off x="0" y="4402869"/>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err="1">
                <a:latin typeface="Consolas" panose="020B0609020204030204" pitchFamily="49" charset="0"/>
              </a:rPr>
              <a:t>BorderLayout</a:t>
            </a:r>
            <a:r>
              <a:rPr lang="zh-CN" altLang="en-US" sz="2400" b="1" dirty="0">
                <a:latin typeface="Consolas" panose="020B0609020204030204" pitchFamily="49" charset="0"/>
              </a:rPr>
              <a:t>（边界布局）</a:t>
            </a:r>
          </a:p>
        </p:txBody>
      </p:sp>
      <p:sp>
        <p:nvSpPr>
          <p:cNvPr id="9" name="矩形: 圆角 8">
            <a:extLst>
              <a:ext uri="{FF2B5EF4-FFF2-40B4-BE49-F238E27FC236}">
                <a16:creationId xmlns:a16="http://schemas.microsoft.com/office/drawing/2014/main" id="{A1D1BFEB-8442-496B-B4A8-25A53E9E7B09}"/>
              </a:ext>
            </a:extLst>
          </p:cNvPr>
          <p:cNvSpPr/>
          <p:nvPr/>
        </p:nvSpPr>
        <p:spPr>
          <a:xfrm>
            <a:off x="67274" y="4983163"/>
            <a:ext cx="8829983" cy="550454"/>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t>容器划分为东、西、南、北、中五个区域，每个区域只能放置一个组件。</a:t>
            </a:r>
          </a:p>
        </p:txBody>
      </p:sp>
      <p:sp>
        <p:nvSpPr>
          <p:cNvPr id="11" name="矩形 10">
            <a:extLst>
              <a:ext uri="{FF2B5EF4-FFF2-40B4-BE49-F238E27FC236}">
                <a16:creationId xmlns:a16="http://schemas.microsoft.com/office/drawing/2014/main" id="{3A7DEE57-1822-4731-A3FE-AC644A10534E}"/>
              </a:ext>
            </a:extLst>
          </p:cNvPr>
          <p:cNvSpPr/>
          <p:nvPr/>
        </p:nvSpPr>
        <p:spPr>
          <a:xfrm>
            <a:off x="0" y="5752624"/>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latin typeface="Consolas" panose="020B0609020204030204" pitchFamily="49" charset="0"/>
              </a:rPr>
              <a:t>CardLayout</a:t>
            </a:r>
            <a:r>
              <a:rPr lang="zh-CN" altLang="en-US" sz="2400" b="1" dirty="0">
                <a:latin typeface="Consolas" panose="020B0609020204030204" pitchFamily="49" charset="0"/>
              </a:rPr>
              <a:t>（卡片布局）</a:t>
            </a:r>
          </a:p>
        </p:txBody>
      </p:sp>
      <p:sp>
        <p:nvSpPr>
          <p:cNvPr id="12" name="矩形: 圆角 11">
            <a:extLst>
              <a:ext uri="{FF2B5EF4-FFF2-40B4-BE49-F238E27FC236}">
                <a16:creationId xmlns:a16="http://schemas.microsoft.com/office/drawing/2014/main" id="{8F3C6CEA-EA27-4B7B-9349-84D974ABFD44}"/>
              </a:ext>
            </a:extLst>
          </p:cNvPr>
          <p:cNvSpPr/>
          <p:nvPr/>
        </p:nvSpPr>
        <p:spPr>
          <a:xfrm>
            <a:off x="67274" y="6289123"/>
            <a:ext cx="8829983" cy="525082"/>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marL="342900" indent="-342900">
              <a:buFont typeface="Wingdings" panose="05000000000000000000" pitchFamily="2" charset="2"/>
              <a:buChar char="u"/>
            </a:pPr>
            <a:r>
              <a:rPr lang="zh-CN" altLang="en-US" sz="2000" dirty="0"/>
              <a:t>两个或多个组件共享相同的显示空间，在不同的时间显示不同的组件</a:t>
            </a:r>
            <a:endParaRPr lang="en-US" altLang="zh-CN" sz="2000" dirty="0"/>
          </a:p>
        </p:txBody>
      </p:sp>
    </p:spTree>
    <p:extLst>
      <p:ext uri="{BB962C8B-B14F-4D97-AF65-F5344CB8AC3E}">
        <p14:creationId xmlns:p14="http://schemas.microsoft.com/office/powerpoint/2010/main" val="3131359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数据类型</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B157B2BD-91D6-4299-97C0-D277C7FFFFBD}"/>
              </a:ext>
            </a:extLst>
          </p:cNvPr>
          <p:cNvSpPr txBox="1"/>
          <p:nvPr/>
        </p:nvSpPr>
        <p:spPr>
          <a:xfrm>
            <a:off x="0" y="1143635"/>
            <a:ext cx="9144000" cy="1013932"/>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rPr>
              <a:t>类型转换</a:t>
            </a:r>
            <a:endParaRPr lang="en-US" altLang="zh-CN" sz="2800" b="1" dirty="0">
              <a:solidFill>
                <a:srgbClr val="1557AE"/>
              </a:solidFill>
            </a:endParaRPr>
          </a:p>
          <a:p>
            <a:pPr marL="800100" lvl="1" indent="-342900">
              <a:lnSpc>
                <a:spcPct val="120000"/>
              </a:lnSpc>
              <a:buFont typeface="Wingdings" panose="05000000000000000000" pitchFamily="2" charset="2"/>
              <a:buChar char="Ø"/>
            </a:pPr>
            <a:endParaRPr lang="en-US" altLang="zh-CN" sz="2400" b="1" dirty="0">
              <a:solidFill>
                <a:srgbClr val="1557AE"/>
              </a:solidFill>
              <a:latin typeface="+mj-lt"/>
              <a:ea typeface="楷体" panose="02010609060101010101" pitchFamily="49" charset="-122"/>
              <a:cs typeface="黑体" panose="02010609060101010101" pitchFamily="49" charset="-122"/>
            </a:endParaRPr>
          </a:p>
        </p:txBody>
      </p:sp>
      <p:graphicFrame>
        <p:nvGraphicFramePr>
          <p:cNvPr id="6" name="表格 5">
            <a:extLst>
              <a:ext uri="{FF2B5EF4-FFF2-40B4-BE49-F238E27FC236}">
                <a16:creationId xmlns:a16="http://schemas.microsoft.com/office/drawing/2014/main" id="{3D42181C-50BC-4B8F-A390-15EC8625AA4B}"/>
              </a:ext>
            </a:extLst>
          </p:cNvPr>
          <p:cNvGraphicFramePr>
            <a:graphicFrameLocks noGrp="1"/>
          </p:cNvGraphicFramePr>
          <p:nvPr>
            <p:extLst>
              <p:ext uri="{D42A27DB-BD31-4B8C-83A1-F6EECF244321}">
                <p14:modId xmlns:p14="http://schemas.microsoft.com/office/powerpoint/2010/main" val="486017871"/>
              </p:ext>
            </p:extLst>
          </p:nvPr>
        </p:nvGraphicFramePr>
        <p:xfrm>
          <a:off x="156028" y="1798827"/>
          <a:ext cx="8831943" cy="2984489"/>
        </p:xfrm>
        <a:graphic>
          <a:graphicData uri="http://schemas.openxmlformats.org/drawingml/2006/table">
            <a:tbl>
              <a:tblPr firstRow="1" bandRow="1">
                <a:tableStyleId>{5C22544A-7EE6-4342-B048-85BDC9FD1C3A}</a:tableStyleId>
              </a:tblPr>
              <a:tblGrid>
                <a:gridCol w="2139789">
                  <a:extLst>
                    <a:ext uri="{9D8B030D-6E8A-4147-A177-3AD203B41FA5}">
                      <a16:colId xmlns:a16="http://schemas.microsoft.com/office/drawing/2014/main" val="3489118798"/>
                    </a:ext>
                  </a:extLst>
                </a:gridCol>
                <a:gridCol w="6692154">
                  <a:extLst>
                    <a:ext uri="{9D8B030D-6E8A-4147-A177-3AD203B41FA5}">
                      <a16:colId xmlns:a16="http://schemas.microsoft.com/office/drawing/2014/main" val="1666036646"/>
                    </a:ext>
                  </a:extLst>
                </a:gridCol>
              </a:tblGrid>
              <a:tr h="508307">
                <a:tc>
                  <a:txBody>
                    <a:bodyPr/>
                    <a:lstStyle/>
                    <a:p>
                      <a:r>
                        <a:rPr lang="zh-CN" altLang="en-US" sz="2400" b="1" kern="1200" dirty="0">
                          <a:solidFill>
                            <a:prstClr val="black"/>
                          </a:solidFill>
                          <a:latin typeface="+mj-lt"/>
                          <a:ea typeface="楷体" panose="02010609060101010101" pitchFamily="49" charset="-122"/>
                          <a:cs typeface="+mn-cs"/>
                        </a:rPr>
                        <a:t>源类型</a:t>
                      </a:r>
                      <a:endParaRPr lang="zh-CN" altLang="en-US" sz="2400" b="1" dirty="0">
                        <a:latin typeface="+mj-lt"/>
                      </a:endParaRPr>
                    </a:p>
                  </a:txBody>
                  <a:tcPr/>
                </a:tc>
                <a:tc>
                  <a:txBody>
                    <a:bodyPr/>
                    <a:lstStyle/>
                    <a:p>
                      <a:r>
                        <a:rPr lang="zh-CN" altLang="en-US" sz="2400" b="1" kern="1200" dirty="0">
                          <a:solidFill>
                            <a:prstClr val="black"/>
                          </a:solidFill>
                          <a:latin typeface="+mj-lt"/>
                          <a:ea typeface="楷体" panose="02010609060101010101" pitchFamily="49" charset="-122"/>
                          <a:cs typeface="+mn-cs"/>
                        </a:rPr>
                        <a:t>转换后不会丢失数据的目的类型</a:t>
                      </a:r>
                      <a:endParaRPr lang="zh-CN" altLang="en-US" sz="2400" b="1" dirty="0">
                        <a:latin typeface="+mj-lt"/>
                      </a:endParaRPr>
                    </a:p>
                  </a:txBody>
                  <a:tcPr/>
                </a:tc>
                <a:extLst>
                  <a:ext uri="{0D108BD9-81ED-4DB2-BD59-A6C34878D82A}">
                    <a16:rowId xmlns:a16="http://schemas.microsoft.com/office/drawing/2014/main" val="2669728552"/>
                  </a:ext>
                </a:extLst>
              </a:tr>
              <a:tr h="412697">
                <a:tc>
                  <a:txBody>
                    <a:bodyPr/>
                    <a:lstStyle/>
                    <a:p>
                      <a:pPr marL="720000" algn="l" fontAlgn="ctr"/>
                      <a:r>
                        <a:rPr lang="en-US" sz="2400" b="0" i="0" u="none" strike="noStrike" dirty="0">
                          <a:solidFill>
                            <a:srgbClr val="000000"/>
                          </a:solidFill>
                          <a:effectLst/>
                          <a:latin typeface="+mj-lt"/>
                          <a:ea typeface="等线" panose="02010600030101010101" pitchFamily="2" charset="-122"/>
                        </a:rPr>
                        <a:t>byte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dirty="0" err="1">
                          <a:solidFill>
                            <a:srgbClr val="000000"/>
                          </a:solidFill>
                          <a:effectLst/>
                          <a:latin typeface="+mj-lt"/>
                          <a:ea typeface="等线" panose="02010600030101010101" pitchFamily="2" charset="-122"/>
                        </a:rPr>
                        <a:t>short,char,int,long,float,double</a:t>
                      </a:r>
                      <a:endParaRPr lang="en-US"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977659514"/>
                  </a:ext>
                </a:extLst>
              </a:tr>
              <a:tr h="412697">
                <a:tc>
                  <a:txBody>
                    <a:bodyPr/>
                    <a:lstStyle/>
                    <a:p>
                      <a:pPr marL="720000" algn="l" fontAlgn="ctr"/>
                      <a:r>
                        <a:rPr lang="en-US" sz="2400" b="0" i="0" u="none" strike="noStrike">
                          <a:solidFill>
                            <a:srgbClr val="000000"/>
                          </a:solidFill>
                          <a:effectLst/>
                          <a:latin typeface="+mj-lt"/>
                          <a:ea typeface="等线" panose="02010600030101010101" pitchFamily="2" charset="-122"/>
                        </a:rPr>
                        <a:t>short</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a:solidFill>
                            <a:srgbClr val="000000"/>
                          </a:solidFill>
                          <a:effectLst/>
                          <a:latin typeface="+mj-lt"/>
                          <a:ea typeface="等线" panose="02010600030101010101" pitchFamily="2" charset="-122"/>
                        </a:rPr>
                        <a:t>char,int,long,float,double</a:t>
                      </a:r>
                    </a:p>
                  </a:txBody>
                  <a:tcPr marL="5443" marR="5443" marT="5443" marB="0" anchor="ctr"/>
                </a:tc>
                <a:extLst>
                  <a:ext uri="{0D108BD9-81ED-4DB2-BD59-A6C34878D82A}">
                    <a16:rowId xmlns:a16="http://schemas.microsoft.com/office/drawing/2014/main" val="1502197673"/>
                  </a:ext>
                </a:extLst>
              </a:tr>
              <a:tr h="412697">
                <a:tc>
                  <a:txBody>
                    <a:bodyPr/>
                    <a:lstStyle/>
                    <a:p>
                      <a:pPr marL="720000" algn="l" fontAlgn="ctr"/>
                      <a:r>
                        <a:rPr lang="en-US" sz="2400" b="0" i="0" u="none" strike="noStrike">
                          <a:solidFill>
                            <a:srgbClr val="000000"/>
                          </a:solidFill>
                          <a:effectLst/>
                          <a:latin typeface="+mj-lt"/>
                          <a:ea typeface="等线" panose="02010600030101010101" pitchFamily="2" charset="-122"/>
                        </a:rPr>
                        <a:t>char</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a:solidFill>
                            <a:srgbClr val="000000"/>
                          </a:solidFill>
                          <a:effectLst/>
                          <a:latin typeface="+mj-lt"/>
                          <a:ea typeface="等线" panose="02010600030101010101" pitchFamily="2" charset="-122"/>
                        </a:rPr>
                        <a:t>int,long,float,double</a:t>
                      </a:r>
                    </a:p>
                  </a:txBody>
                  <a:tcPr marL="5443" marR="5443" marT="5443" marB="0" anchor="ctr"/>
                </a:tc>
                <a:extLst>
                  <a:ext uri="{0D108BD9-81ED-4DB2-BD59-A6C34878D82A}">
                    <a16:rowId xmlns:a16="http://schemas.microsoft.com/office/drawing/2014/main" val="3205442524"/>
                  </a:ext>
                </a:extLst>
              </a:tr>
              <a:tr h="412697">
                <a:tc>
                  <a:txBody>
                    <a:bodyPr/>
                    <a:lstStyle/>
                    <a:p>
                      <a:pPr marL="720000" algn="l" fontAlgn="ctr"/>
                      <a:r>
                        <a:rPr lang="en-US" sz="2400" b="0" i="0" u="none" strike="noStrike">
                          <a:solidFill>
                            <a:srgbClr val="000000"/>
                          </a:solidFill>
                          <a:effectLst/>
                          <a:latin typeface="+mj-lt"/>
                          <a:ea typeface="等线" panose="02010600030101010101" pitchFamily="2" charset="-122"/>
                        </a:rPr>
                        <a:t>int</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a:solidFill>
                            <a:srgbClr val="000000"/>
                          </a:solidFill>
                          <a:effectLst/>
                          <a:latin typeface="+mj-lt"/>
                          <a:ea typeface="等线" panose="02010600030101010101" pitchFamily="2" charset="-122"/>
                        </a:rPr>
                        <a:t>long,float,double</a:t>
                      </a:r>
                    </a:p>
                  </a:txBody>
                  <a:tcPr marL="5443" marR="5443" marT="5443" marB="0" anchor="ctr"/>
                </a:tc>
                <a:extLst>
                  <a:ext uri="{0D108BD9-81ED-4DB2-BD59-A6C34878D82A}">
                    <a16:rowId xmlns:a16="http://schemas.microsoft.com/office/drawing/2014/main" val="1973226654"/>
                  </a:ext>
                </a:extLst>
              </a:tr>
              <a:tr h="412697">
                <a:tc>
                  <a:txBody>
                    <a:bodyPr/>
                    <a:lstStyle/>
                    <a:p>
                      <a:pPr marL="720000" algn="l" fontAlgn="ctr"/>
                      <a:r>
                        <a:rPr lang="en-US" sz="2400" b="0" i="0" u="none" strike="noStrike">
                          <a:solidFill>
                            <a:srgbClr val="000000"/>
                          </a:solidFill>
                          <a:effectLst/>
                          <a:latin typeface="+mj-lt"/>
                          <a:ea typeface="等线" panose="02010600030101010101" pitchFamily="2" charset="-122"/>
                        </a:rPr>
                        <a:t>long</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a:solidFill>
                            <a:srgbClr val="000000"/>
                          </a:solidFill>
                          <a:effectLst/>
                          <a:latin typeface="+mj-lt"/>
                          <a:ea typeface="等线" panose="02010600030101010101" pitchFamily="2" charset="-122"/>
                        </a:rPr>
                        <a:t>float,double</a:t>
                      </a:r>
                    </a:p>
                  </a:txBody>
                  <a:tcPr marL="5443" marR="5443" marT="5443" marB="0" anchor="ctr"/>
                </a:tc>
                <a:extLst>
                  <a:ext uri="{0D108BD9-81ED-4DB2-BD59-A6C34878D82A}">
                    <a16:rowId xmlns:a16="http://schemas.microsoft.com/office/drawing/2014/main" val="2233915645"/>
                  </a:ext>
                </a:extLst>
              </a:tr>
              <a:tr h="412697">
                <a:tc>
                  <a:txBody>
                    <a:bodyPr/>
                    <a:lstStyle/>
                    <a:p>
                      <a:pPr marL="720000" algn="l" fontAlgn="ctr"/>
                      <a:r>
                        <a:rPr lang="en-US" sz="2400" b="0" i="0" u="none" strike="noStrike" dirty="0">
                          <a:solidFill>
                            <a:srgbClr val="000000"/>
                          </a:solidFill>
                          <a:effectLst/>
                          <a:latin typeface="+mj-lt"/>
                          <a:ea typeface="等线" panose="02010600030101010101" pitchFamily="2" charset="-122"/>
                        </a:rPr>
                        <a:t>float</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marL="720000" algn="l" fontAlgn="ctr"/>
                      <a:r>
                        <a:rPr lang="en-US" sz="2400" b="0" i="0" u="none" strike="noStrike" dirty="0">
                          <a:solidFill>
                            <a:srgbClr val="000000"/>
                          </a:solidFill>
                          <a:effectLst/>
                          <a:latin typeface="+mj-lt"/>
                          <a:ea typeface="等线" panose="02010600030101010101" pitchFamily="2" charset="-122"/>
                        </a:rPr>
                        <a:t>double</a:t>
                      </a:r>
                    </a:p>
                  </a:txBody>
                  <a:tcPr marL="5443" marR="5443" marT="5443" marB="0" anchor="ctr"/>
                </a:tc>
                <a:extLst>
                  <a:ext uri="{0D108BD9-81ED-4DB2-BD59-A6C34878D82A}">
                    <a16:rowId xmlns:a16="http://schemas.microsoft.com/office/drawing/2014/main" val="2668749010"/>
                  </a:ext>
                </a:extLst>
              </a:tr>
            </a:tbl>
          </a:graphicData>
        </a:graphic>
      </p:graphicFrame>
    </p:spTree>
    <p:extLst>
      <p:ext uri="{BB962C8B-B14F-4D97-AF65-F5344CB8AC3E}">
        <p14:creationId xmlns:p14="http://schemas.microsoft.com/office/powerpoint/2010/main" val="2654452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布局设计</a:t>
            </a:r>
          </a:p>
        </p:txBody>
      </p:sp>
      <p:sp>
        <p:nvSpPr>
          <p:cNvPr id="4" name="矩形 3">
            <a:extLst>
              <a:ext uri="{FF2B5EF4-FFF2-40B4-BE49-F238E27FC236}">
                <a16:creationId xmlns:a16="http://schemas.microsoft.com/office/drawing/2014/main" id="{09A23D89-EF83-4A36-91EF-6CC3D19F5F0E}"/>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latin typeface="Consolas" panose="020B0609020204030204" pitchFamily="49" charset="0"/>
              </a:rPr>
              <a:t>GridBagLayout</a:t>
            </a:r>
            <a:r>
              <a:rPr lang="zh-CN" altLang="en-US" sz="2400" b="1" dirty="0">
                <a:latin typeface="Consolas" panose="020B0609020204030204" pitchFamily="49" charset="0"/>
              </a:rPr>
              <a:t>（网格包布局）</a:t>
            </a:r>
          </a:p>
        </p:txBody>
      </p:sp>
      <p:sp>
        <p:nvSpPr>
          <p:cNvPr id="5" name="矩形: 圆角 4">
            <a:extLst>
              <a:ext uri="{FF2B5EF4-FFF2-40B4-BE49-F238E27FC236}">
                <a16:creationId xmlns:a16="http://schemas.microsoft.com/office/drawing/2014/main" id="{EF379ABD-976C-40B8-B57F-B13A7EBD215D}"/>
              </a:ext>
            </a:extLst>
          </p:cNvPr>
          <p:cNvSpPr/>
          <p:nvPr/>
        </p:nvSpPr>
        <p:spPr>
          <a:xfrm>
            <a:off x="67274" y="1685670"/>
            <a:ext cx="9076726" cy="1032592"/>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marL="342900" indent="-342900">
              <a:buFont typeface="Wingdings" panose="05000000000000000000" pitchFamily="2" charset="2"/>
              <a:buChar char="u"/>
            </a:pPr>
            <a:r>
              <a:rPr lang="zh-CN" altLang="en-US" sz="2000" dirty="0"/>
              <a:t>最精细、最灵活的布局管理</a:t>
            </a:r>
          </a:p>
          <a:p>
            <a:pPr marL="342900" indent="-342900">
              <a:buFont typeface="Wingdings" panose="05000000000000000000" pitchFamily="2" charset="2"/>
              <a:buChar char="u"/>
            </a:pPr>
            <a:r>
              <a:rPr lang="zh-CN" altLang="en-US" sz="2000" dirty="0"/>
              <a:t>将空间划分为由行和列组成的网格单元，每个单元放一个组件，网格单元大小可以不同</a:t>
            </a:r>
            <a:r>
              <a:rPr lang="en-US" altLang="zh-CN" sz="2000" dirty="0"/>
              <a:t>(</a:t>
            </a:r>
            <a:r>
              <a:rPr lang="zh-CN" altLang="en-US" sz="2000" dirty="0"/>
              <a:t>宽度和高度</a:t>
            </a:r>
            <a:r>
              <a:rPr lang="en-US" altLang="zh-CN" sz="2000" dirty="0"/>
              <a:t>)</a:t>
            </a:r>
          </a:p>
        </p:txBody>
      </p:sp>
      <p:sp>
        <p:nvSpPr>
          <p:cNvPr id="6" name="矩形 5">
            <a:extLst>
              <a:ext uri="{FF2B5EF4-FFF2-40B4-BE49-F238E27FC236}">
                <a16:creationId xmlns:a16="http://schemas.microsoft.com/office/drawing/2014/main" id="{3DCB3D7D-0F86-4F8A-81EC-6DB141CA7B38}"/>
              </a:ext>
            </a:extLst>
          </p:cNvPr>
          <p:cNvSpPr/>
          <p:nvPr/>
        </p:nvSpPr>
        <p:spPr>
          <a:xfrm>
            <a:off x="0" y="3042241"/>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err="1">
                <a:latin typeface="Consolas" panose="020B0609020204030204" pitchFamily="49" charset="0"/>
              </a:rPr>
              <a:t>Swing:BoxLayout</a:t>
            </a:r>
            <a:endParaRPr lang="zh-CN" altLang="en-US" sz="2400" b="1" dirty="0">
              <a:latin typeface="Consolas" panose="020B0609020204030204" pitchFamily="49" charset="0"/>
            </a:endParaRPr>
          </a:p>
        </p:txBody>
      </p:sp>
      <p:sp>
        <p:nvSpPr>
          <p:cNvPr id="7" name="矩形: 圆角 6">
            <a:extLst>
              <a:ext uri="{FF2B5EF4-FFF2-40B4-BE49-F238E27FC236}">
                <a16:creationId xmlns:a16="http://schemas.microsoft.com/office/drawing/2014/main" id="{49AAA56E-EE9C-42A6-87A5-917426A1835D}"/>
              </a:ext>
            </a:extLst>
          </p:cNvPr>
          <p:cNvSpPr/>
          <p:nvPr/>
        </p:nvSpPr>
        <p:spPr>
          <a:xfrm>
            <a:off x="67274" y="3622536"/>
            <a:ext cx="9076726" cy="749958"/>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marL="342900" indent="-342900">
              <a:buFont typeface="Wingdings" panose="05000000000000000000" pitchFamily="2" charset="2"/>
              <a:buChar char="u"/>
            </a:pPr>
            <a:r>
              <a:rPr lang="zh-CN" altLang="en-US" sz="2000" b="1" dirty="0"/>
              <a:t>允许在容器中纵向或者横向放置多个组件；</a:t>
            </a:r>
            <a:endParaRPr lang="en-US" altLang="zh-CN" sz="2000" b="1" dirty="0"/>
          </a:p>
          <a:p>
            <a:pPr marL="342900" indent="-342900">
              <a:buFont typeface="Wingdings" panose="05000000000000000000" pitchFamily="2" charset="2"/>
              <a:buChar char="u"/>
            </a:pPr>
            <a:r>
              <a:rPr lang="zh-CN" altLang="en-US" sz="2000" b="1" dirty="0"/>
              <a:t>注意与流式布局区别：不自动换行</a:t>
            </a:r>
          </a:p>
        </p:txBody>
      </p:sp>
    </p:spTree>
    <p:extLst>
      <p:ext uri="{BB962C8B-B14F-4D97-AF65-F5344CB8AC3E}">
        <p14:creationId xmlns:p14="http://schemas.microsoft.com/office/powerpoint/2010/main" val="101631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容器组件</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006DF95D-DC71-4F28-A6C0-663D3CDB5EBF}"/>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t>容器：</a:t>
            </a:r>
            <a:r>
              <a:rPr lang="zh-CN" altLang="en-US" sz="2400" b="1" dirty="0">
                <a:latin typeface="楷体" panose="02010609060101010101" pitchFamily="49" charset="-122"/>
                <a:ea typeface="楷体" panose="02010609060101010101" pitchFamily="49" charset="-122"/>
              </a:rPr>
              <a:t>可包含其他组件和容器</a:t>
            </a:r>
          </a:p>
        </p:txBody>
      </p:sp>
      <p:sp>
        <p:nvSpPr>
          <p:cNvPr id="7" name="矩形: 圆角 6">
            <a:extLst>
              <a:ext uri="{FF2B5EF4-FFF2-40B4-BE49-F238E27FC236}">
                <a16:creationId xmlns:a16="http://schemas.microsoft.com/office/drawing/2014/main" id="{B565C66C-1001-4A1E-914C-AB7546F0E76E}"/>
              </a:ext>
            </a:extLst>
          </p:cNvPr>
          <p:cNvSpPr/>
          <p:nvPr/>
        </p:nvSpPr>
        <p:spPr>
          <a:xfrm>
            <a:off x="67274" y="1685670"/>
            <a:ext cx="8829983" cy="1330092"/>
          </a:xfrm>
          <a:prstGeom prst="roundRect">
            <a:avLst>
              <a:gd name="adj" fmla="val 9757"/>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Wingdings" panose="05000000000000000000" pitchFamily="2" charset="2"/>
              <a:buChar char="p"/>
            </a:pPr>
            <a:r>
              <a:rPr lang="en-US" altLang="zh-CN" sz="2000" b="1" dirty="0">
                <a:solidFill>
                  <a:schemeClr val="tx1"/>
                </a:solidFill>
                <a:latin typeface="Consolas" panose="020B0609020204030204" pitchFamily="49" charset="0"/>
                <a:ea typeface="楷体" panose="02010609060101010101" pitchFamily="49" charset="-122"/>
              </a:rPr>
              <a:t>Container</a:t>
            </a:r>
            <a:r>
              <a:rPr lang="zh-CN" altLang="en-US" sz="2000" b="1" dirty="0">
                <a:solidFill>
                  <a:schemeClr val="tx1"/>
                </a:solidFill>
                <a:latin typeface="Consolas" panose="020B0609020204030204" pitchFamily="49" charset="0"/>
                <a:ea typeface="楷体" panose="02010609060101010101" pitchFamily="49" charset="-122"/>
              </a:rPr>
              <a:t>类的子类</a:t>
            </a:r>
          </a:p>
          <a:p>
            <a:pPr marL="800100" lvl="1" indent="-342900">
              <a:buFont typeface="Wingdings" panose="05000000000000000000" pitchFamily="2" charset="2"/>
              <a:buChar char="u"/>
            </a:pPr>
            <a:r>
              <a:rPr lang="zh-CN" altLang="en-US" sz="2000" b="1" dirty="0">
                <a:solidFill>
                  <a:schemeClr val="tx1"/>
                </a:solidFill>
                <a:latin typeface="Consolas" panose="020B0609020204030204" pitchFamily="49" charset="0"/>
                <a:ea typeface="楷体" panose="02010609060101010101" pitchFamily="49" charset="-122"/>
              </a:rPr>
              <a:t>无边框容器</a:t>
            </a:r>
            <a:r>
              <a:rPr lang="en-US" altLang="zh-CN" sz="2000" b="1" dirty="0">
                <a:solidFill>
                  <a:schemeClr val="tx1"/>
                </a:solidFill>
                <a:latin typeface="Consolas" panose="020B0609020204030204" pitchFamily="49" charset="0"/>
                <a:ea typeface="楷体" panose="02010609060101010101" pitchFamily="49" charset="-122"/>
              </a:rPr>
              <a:t>:  Panel, Applet</a:t>
            </a:r>
          </a:p>
          <a:p>
            <a:pPr marL="800100" lvl="1" indent="-342900">
              <a:buFont typeface="Wingdings" panose="05000000000000000000" pitchFamily="2" charset="2"/>
              <a:buChar char="u"/>
            </a:pPr>
            <a:r>
              <a:rPr lang="zh-CN" altLang="en-US" sz="2000" b="1" dirty="0">
                <a:solidFill>
                  <a:schemeClr val="tx1"/>
                </a:solidFill>
                <a:latin typeface="Consolas" panose="020B0609020204030204" pitchFamily="49" charset="0"/>
                <a:ea typeface="楷体" panose="02010609060101010101" pitchFamily="49" charset="-122"/>
              </a:rPr>
              <a:t>有边框容器</a:t>
            </a:r>
            <a:r>
              <a:rPr lang="en-US" altLang="zh-CN" sz="2000" b="1" dirty="0">
                <a:solidFill>
                  <a:schemeClr val="tx1"/>
                </a:solidFill>
                <a:latin typeface="Consolas" panose="020B0609020204030204" pitchFamily="49" charset="0"/>
                <a:ea typeface="楷体" panose="02010609060101010101" pitchFamily="49" charset="-122"/>
              </a:rPr>
              <a:t>:  Window, Frame, Dialog, </a:t>
            </a:r>
            <a:r>
              <a:rPr lang="en-US" altLang="zh-CN" sz="2000" b="1" dirty="0" err="1">
                <a:solidFill>
                  <a:schemeClr val="tx1"/>
                </a:solidFill>
                <a:latin typeface="Consolas" panose="020B0609020204030204" pitchFamily="49" charset="0"/>
                <a:ea typeface="楷体" panose="02010609060101010101" pitchFamily="49" charset="-122"/>
              </a:rPr>
              <a:t>FieldDialog</a:t>
            </a:r>
            <a:endParaRPr lang="en-US" altLang="zh-CN" sz="2000" b="1" dirty="0">
              <a:solidFill>
                <a:schemeClr val="tx1"/>
              </a:solidFill>
              <a:latin typeface="Consolas" panose="020B0609020204030204" pitchFamily="49" charset="0"/>
              <a:ea typeface="楷体" panose="02010609060101010101" pitchFamily="49" charset="-122"/>
            </a:endParaRPr>
          </a:p>
          <a:p>
            <a:pPr marL="800100" lvl="1" indent="-342900">
              <a:buFont typeface="Wingdings" panose="05000000000000000000" pitchFamily="2" charset="2"/>
              <a:buChar char="u"/>
            </a:pPr>
            <a:r>
              <a:rPr lang="zh-CN" altLang="en-US" sz="2000" b="1" dirty="0">
                <a:solidFill>
                  <a:schemeClr val="tx1"/>
                </a:solidFill>
                <a:latin typeface="Consolas" panose="020B0609020204030204" pitchFamily="49" charset="0"/>
                <a:ea typeface="楷体" panose="02010609060101010101" pitchFamily="49" charset="-122"/>
              </a:rPr>
              <a:t>可自动处理滚动操作的容器</a:t>
            </a:r>
            <a:r>
              <a:rPr lang="en-US" altLang="zh-CN" sz="2000" b="1" dirty="0">
                <a:solidFill>
                  <a:schemeClr val="tx1"/>
                </a:solidFill>
                <a:latin typeface="Consolas" panose="020B0609020204030204" pitchFamily="49" charset="0"/>
                <a:ea typeface="楷体" panose="02010609060101010101" pitchFamily="49" charset="-122"/>
              </a:rPr>
              <a:t>: </a:t>
            </a:r>
            <a:r>
              <a:rPr lang="en-US" altLang="zh-CN" sz="2000" b="1" dirty="0" err="1">
                <a:solidFill>
                  <a:schemeClr val="tx1"/>
                </a:solidFill>
                <a:latin typeface="Consolas" panose="020B0609020204030204" pitchFamily="49" charset="0"/>
                <a:ea typeface="楷体" panose="02010609060101010101" pitchFamily="49" charset="-122"/>
              </a:rPr>
              <a:t>Scrollpane</a:t>
            </a:r>
            <a:endParaRPr lang="en-US" altLang="zh-CN" sz="2000" b="1" dirty="0">
              <a:solidFill>
                <a:schemeClr val="tx1"/>
              </a:solidFill>
              <a:latin typeface="Consolas" panose="020B0609020204030204" pitchFamily="49" charset="0"/>
              <a:ea typeface="楷体" panose="02010609060101010101" pitchFamily="49" charset="-122"/>
            </a:endParaRPr>
          </a:p>
        </p:txBody>
      </p:sp>
      <p:sp>
        <p:nvSpPr>
          <p:cNvPr id="8" name="AutoShape 4">
            <a:extLst>
              <a:ext uri="{FF2B5EF4-FFF2-40B4-BE49-F238E27FC236}">
                <a16:creationId xmlns:a16="http://schemas.microsoft.com/office/drawing/2014/main" id="{89292458-4207-40A0-B889-50872C8EF637}"/>
              </a:ext>
            </a:extLst>
          </p:cNvPr>
          <p:cNvSpPr>
            <a:spLocks noChangeArrowheads="1"/>
          </p:cNvSpPr>
          <p:nvPr/>
        </p:nvSpPr>
        <p:spPr bwMode="auto">
          <a:xfrm>
            <a:off x="2550869" y="3402502"/>
            <a:ext cx="2378075"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lIns="0" rIns="0" anchor="ctr">
            <a:spAutoFit/>
          </a:bodyPr>
          <a:lstStyle/>
          <a:p>
            <a:pPr marL="990600" indent="-533400">
              <a:spcBef>
                <a:spcPct val="20000"/>
              </a:spcBef>
              <a:buClr>
                <a:schemeClr val="hlink"/>
              </a:buClr>
              <a:buSzPct val="90000"/>
              <a:buFont typeface="Wingdings" pitchFamily="2" charset="2"/>
              <a:buNone/>
            </a:pPr>
            <a:r>
              <a:rPr kumimoji="1" lang="en-US" altLang="zh-CN" sz="2000" b="1">
                <a:latin typeface="Consolas" panose="020B0609020204030204" pitchFamily="49" charset="0"/>
                <a:ea typeface="华文行楷" pitchFamily="2" charset="-122"/>
              </a:rPr>
              <a:t>  Container</a:t>
            </a:r>
          </a:p>
        </p:txBody>
      </p:sp>
      <p:sp>
        <p:nvSpPr>
          <p:cNvPr id="9" name="AutoShape 5">
            <a:extLst>
              <a:ext uri="{FF2B5EF4-FFF2-40B4-BE49-F238E27FC236}">
                <a16:creationId xmlns:a16="http://schemas.microsoft.com/office/drawing/2014/main" id="{9AE7642D-C148-482E-AE55-700A38140BB2}"/>
              </a:ext>
            </a:extLst>
          </p:cNvPr>
          <p:cNvSpPr>
            <a:spLocks noChangeArrowheads="1"/>
          </p:cNvSpPr>
          <p:nvPr/>
        </p:nvSpPr>
        <p:spPr bwMode="auto">
          <a:xfrm>
            <a:off x="2693744" y="4255956"/>
            <a:ext cx="2122487" cy="442674"/>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wrap="square" lIns="0" rIns="0" anchor="ctr">
            <a:spAutoFit/>
          </a:bodyPr>
          <a:lstStyle/>
          <a:p>
            <a:pPr marL="990600" indent="-533400">
              <a:spcBef>
                <a:spcPct val="20000"/>
              </a:spcBef>
              <a:buClr>
                <a:schemeClr val="hlink"/>
              </a:buClr>
              <a:buSzPct val="90000"/>
              <a:buFont typeface="Wingdings" pitchFamily="2" charset="2"/>
              <a:buNone/>
            </a:pPr>
            <a:r>
              <a:rPr kumimoji="1" lang="en-US" altLang="zh-CN" sz="2000" b="1" dirty="0" err="1">
                <a:latin typeface="Consolas" panose="020B0609020204030204" pitchFamily="49" charset="0"/>
                <a:ea typeface="华文行楷" pitchFamily="2" charset="-122"/>
              </a:rPr>
              <a:t>ScrollPane</a:t>
            </a:r>
            <a:endParaRPr kumimoji="1" lang="en-US" altLang="zh-CN" sz="2000" b="1" dirty="0">
              <a:latin typeface="Consolas" panose="020B0609020204030204" pitchFamily="49" charset="0"/>
              <a:ea typeface="华文行楷" pitchFamily="2" charset="-122"/>
            </a:endParaRPr>
          </a:p>
        </p:txBody>
      </p:sp>
      <p:sp>
        <p:nvSpPr>
          <p:cNvPr id="11" name="AutoShape 6">
            <a:extLst>
              <a:ext uri="{FF2B5EF4-FFF2-40B4-BE49-F238E27FC236}">
                <a16:creationId xmlns:a16="http://schemas.microsoft.com/office/drawing/2014/main" id="{D4A0D0BB-B02E-439C-9917-B5E122AA6107}"/>
              </a:ext>
            </a:extLst>
          </p:cNvPr>
          <p:cNvSpPr>
            <a:spLocks noChangeArrowheads="1"/>
          </p:cNvSpPr>
          <p:nvPr/>
        </p:nvSpPr>
        <p:spPr bwMode="auto">
          <a:xfrm>
            <a:off x="4062169" y="5129702"/>
            <a:ext cx="1728787"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lIns="0" rIns="0" anchor="ctr">
            <a:spAutoFit/>
          </a:bodyPr>
          <a:lstStyle/>
          <a:p>
            <a:pPr marL="990600" indent="-533400">
              <a:spcBef>
                <a:spcPct val="20000"/>
              </a:spcBef>
              <a:buClr>
                <a:schemeClr val="hlink"/>
              </a:buClr>
              <a:buSzPct val="90000"/>
              <a:buFont typeface="Wingdings" pitchFamily="2" charset="2"/>
              <a:buNone/>
            </a:pPr>
            <a:r>
              <a:rPr kumimoji="1" lang="en-US" altLang="zh-CN" sz="2000" b="1">
                <a:latin typeface="Consolas" panose="020B0609020204030204" pitchFamily="49" charset="0"/>
                <a:ea typeface="华文行楷" pitchFamily="2" charset="-122"/>
              </a:rPr>
              <a:t>Frame</a:t>
            </a:r>
          </a:p>
        </p:txBody>
      </p:sp>
      <p:sp>
        <p:nvSpPr>
          <p:cNvPr id="12" name="AutoShape 7">
            <a:extLst>
              <a:ext uri="{FF2B5EF4-FFF2-40B4-BE49-F238E27FC236}">
                <a16:creationId xmlns:a16="http://schemas.microsoft.com/office/drawing/2014/main" id="{2F2A9BF3-61CB-44D1-A9F1-0D01F790C019}"/>
              </a:ext>
            </a:extLst>
          </p:cNvPr>
          <p:cNvSpPr>
            <a:spLocks noChangeArrowheads="1"/>
          </p:cNvSpPr>
          <p:nvPr/>
        </p:nvSpPr>
        <p:spPr bwMode="auto">
          <a:xfrm>
            <a:off x="6727581" y="5914046"/>
            <a:ext cx="2169676" cy="442674"/>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wrap="square" lIns="0" rIns="0" anchor="ctr">
            <a:spAutoFit/>
          </a:bodyPr>
          <a:lstStyle/>
          <a:p>
            <a:pPr marL="990600" indent="-533400">
              <a:spcBef>
                <a:spcPct val="20000"/>
              </a:spcBef>
              <a:buClr>
                <a:schemeClr val="hlink"/>
              </a:buClr>
              <a:buSzPct val="90000"/>
              <a:buFont typeface="Wingdings" pitchFamily="2" charset="2"/>
              <a:buNone/>
            </a:pPr>
            <a:r>
              <a:rPr kumimoji="1" lang="en-US" altLang="zh-CN" sz="2000" b="1" dirty="0" err="1">
                <a:latin typeface="Consolas" panose="020B0609020204030204" pitchFamily="49" charset="0"/>
                <a:ea typeface="华文行楷" pitchFamily="2" charset="-122"/>
              </a:rPr>
              <a:t>FileDialog</a:t>
            </a:r>
            <a:endParaRPr kumimoji="1" lang="en-US" altLang="zh-CN" sz="2000" b="1" dirty="0">
              <a:latin typeface="Consolas" panose="020B0609020204030204" pitchFamily="49" charset="0"/>
              <a:ea typeface="华文行楷" pitchFamily="2" charset="-122"/>
            </a:endParaRPr>
          </a:p>
        </p:txBody>
      </p:sp>
      <p:sp>
        <p:nvSpPr>
          <p:cNvPr id="13" name="AutoShape 8">
            <a:extLst>
              <a:ext uri="{FF2B5EF4-FFF2-40B4-BE49-F238E27FC236}">
                <a16:creationId xmlns:a16="http://schemas.microsoft.com/office/drawing/2014/main" id="{333B52DA-A7CF-4C32-8FF2-BB971C0B53C7}"/>
              </a:ext>
            </a:extLst>
          </p:cNvPr>
          <p:cNvSpPr>
            <a:spLocks noChangeArrowheads="1"/>
          </p:cNvSpPr>
          <p:nvPr/>
        </p:nvSpPr>
        <p:spPr bwMode="auto">
          <a:xfrm>
            <a:off x="390281" y="4266102"/>
            <a:ext cx="1728788"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lIns="0" rIns="0" anchor="ctr">
            <a:spAutoFit/>
          </a:bodyPr>
          <a:lstStyle/>
          <a:p>
            <a:pPr marL="990600" indent="-533400">
              <a:spcBef>
                <a:spcPct val="20000"/>
              </a:spcBef>
              <a:buClr>
                <a:schemeClr val="hlink"/>
              </a:buClr>
              <a:buSzPct val="90000"/>
              <a:buFont typeface="Wingdings" pitchFamily="2" charset="2"/>
              <a:buNone/>
            </a:pPr>
            <a:r>
              <a:rPr kumimoji="1" lang="en-US" altLang="zh-CN" sz="2000" b="1" dirty="0">
                <a:latin typeface="Consolas" panose="020B0609020204030204" pitchFamily="49" charset="0"/>
                <a:ea typeface="华文行楷" pitchFamily="2" charset="-122"/>
              </a:rPr>
              <a:t>Panel</a:t>
            </a:r>
          </a:p>
        </p:txBody>
      </p:sp>
      <p:sp>
        <p:nvSpPr>
          <p:cNvPr id="14" name="AutoShape 9">
            <a:extLst>
              <a:ext uri="{FF2B5EF4-FFF2-40B4-BE49-F238E27FC236}">
                <a16:creationId xmlns:a16="http://schemas.microsoft.com/office/drawing/2014/main" id="{C4542B3E-2AD9-42BF-9271-A24B71C0102D}"/>
              </a:ext>
            </a:extLst>
          </p:cNvPr>
          <p:cNvSpPr>
            <a:spLocks noChangeArrowheads="1"/>
          </p:cNvSpPr>
          <p:nvPr/>
        </p:nvSpPr>
        <p:spPr bwMode="auto">
          <a:xfrm>
            <a:off x="5502031" y="4266102"/>
            <a:ext cx="1728788"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lIns="0" rIns="0" anchor="ctr">
            <a:spAutoFit/>
          </a:bodyPr>
          <a:lstStyle/>
          <a:p>
            <a:pPr marL="990600" indent="-533400">
              <a:spcBef>
                <a:spcPct val="20000"/>
              </a:spcBef>
              <a:buClr>
                <a:schemeClr val="hlink"/>
              </a:buClr>
              <a:buSzPct val="90000"/>
              <a:buFont typeface="Wingdings" pitchFamily="2" charset="2"/>
              <a:buNone/>
            </a:pPr>
            <a:r>
              <a:rPr kumimoji="1" lang="en-US" altLang="zh-CN" sz="2000" b="1">
                <a:latin typeface="Consolas" panose="020B0609020204030204" pitchFamily="49" charset="0"/>
                <a:ea typeface="华文行楷" pitchFamily="2" charset="-122"/>
              </a:rPr>
              <a:t>Window</a:t>
            </a:r>
          </a:p>
        </p:txBody>
      </p:sp>
      <p:sp>
        <p:nvSpPr>
          <p:cNvPr id="15" name="AutoShape 10">
            <a:extLst>
              <a:ext uri="{FF2B5EF4-FFF2-40B4-BE49-F238E27FC236}">
                <a16:creationId xmlns:a16="http://schemas.microsoft.com/office/drawing/2014/main" id="{80896851-2766-4949-B485-F9CEE41EB9CA}"/>
              </a:ext>
            </a:extLst>
          </p:cNvPr>
          <p:cNvSpPr>
            <a:spLocks noChangeArrowheads="1"/>
          </p:cNvSpPr>
          <p:nvPr/>
        </p:nvSpPr>
        <p:spPr bwMode="auto">
          <a:xfrm>
            <a:off x="6725994" y="5129702"/>
            <a:ext cx="2169676"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wrap="square" lIns="0" rIns="0" anchor="ctr">
            <a:spAutoFit/>
          </a:bodyPr>
          <a:lstStyle/>
          <a:p>
            <a:pPr marL="990600" indent="-533400">
              <a:spcBef>
                <a:spcPct val="20000"/>
              </a:spcBef>
              <a:buClr>
                <a:schemeClr val="hlink"/>
              </a:buClr>
              <a:buSzPct val="90000"/>
              <a:buFont typeface="Wingdings" pitchFamily="2" charset="2"/>
              <a:buNone/>
            </a:pPr>
            <a:r>
              <a:rPr kumimoji="1" lang="en-US" altLang="zh-CN" sz="2000" b="1">
                <a:latin typeface="Consolas" panose="020B0609020204030204" pitchFamily="49" charset="0"/>
                <a:ea typeface="华文行楷" pitchFamily="2" charset="-122"/>
              </a:rPr>
              <a:t>Dialog</a:t>
            </a:r>
          </a:p>
        </p:txBody>
      </p:sp>
      <p:sp>
        <p:nvSpPr>
          <p:cNvPr id="16" name="AutoShape 11">
            <a:extLst>
              <a:ext uri="{FF2B5EF4-FFF2-40B4-BE49-F238E27FC236}">
                <a16:creationId xmlns:a16="http://schemas.microsoft.com/office/drawing/2014/main" id="{C1D05560-878D-47F5-B68B-72D5C474D870}"/>
              </a:ext>
            </a:extLst>
          </p:cNvPr>
          <p:cNvSpPr>
            <a:spLocks noChangeArrowheads="1"/>
          </p:cNvSpPr>
          <p:nvPr/>
        </p:nvSpPr>
        <p:spPr bwMode="auto">
          <a:xfrm>
            <a:off x="390281" y="5418627"/>
            <a:ext cx="1728788" cy="439737"/>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lIns="0" rIns="0" anchor="ctr">
            <a:spAutoFit/>
          </a:bodyPr>
          <a:lstStyle/>
          <a:p>
            <a:pPr marL="990600" indent="-533400">
              <a:spcBef>
                <a:spcPct val="20000"/>
              </a:spcBef>
              <a:buClr>
                <a:schemeClr val="hlink"/>
              </a:buClr>
              <a:buSzPct val="90000"/>
              <a:buFont typeface="Wingdings" pitchFamily="2" charset="2"/>
              <a:buNone/>
            </a:pPr>
            <a:r>
              <a:rPr kumimoji="1" lang="en-US" altLang="zh-CN" sz="2000" b="1" dirty="0">
                <a:latin typeface="Consolas" panose="020B0609020204030204" pitchFamily="49" charset="0"/>
                <a:ea typeface="华文行楷" pitchFamily="2" charset="-122"/>
              </a:rPr>
              <a:t>Applet</a:t>
            </a:r>
          </a:p>
        </p:txBody>
      </p:sp>
      <p:cxnSp>
        <p:nvCxnSpPr>
          <p:cNvPr id="17" name="AutoShape 12">
            <a:extLst>
              <a:ext uri="{FF2B5EF4-FFF2-40B4-BE49-F238E27FC236}">
                <a16:creationId xmlns:a16="http://schemas.microsoft.com/office/drawing/2014/main" id="{A3FCE7F2-B7D8-4676-93AE-716758FC9097}"/>
              </a:ext>
            </a:extLst>
          </p:cNvPr>
          <p:cNvCxnSpPr>
            <a:cxnSpLocks noChangeShapeType="1"/>
            <a:stCxn id="8" idx="2"/>
            <a:endCxn id="9" idx="0"/>
          </p:cNvCxnSpPr>
          <p:nvPr/>
        </p:nvCxnSpPr>
        <p:spPr bwMode="auto">
          <a:xfrm>
            <a:off x="3739907" y="3842239"/>
            <a:ext cx="15081" cy="413717"/>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18" name="AutoShape 13">
            <a:extLst>
              <a:ext uri="{FF2B5EF4-FFF2-40B4-BE49-F238E27FC236}">
                <a16:creationId xmlns:a16="http://schemas.microsoft.com/office/drawing/2014/main" id="{BE166394-CE3E-40FC-BB3E-1553E58E1C5B}"/>
              </a:ext>
            </a:extLst>
          </p:cNvPr>
          <p:cNvCxnSpPr>
            <a:cxnSpLocks noChangeShapeType="1"/>
            <a:stCxn id="8" idx="2"/>
            <a:endCxn id="13" idx="0"/>
          </p:cNvCxnSpPr>
          <p:nvPr/>
        </p:nvCxnSpPr>
        <p:spPr bwMode="auto">
          <a:xfrm flipH="1">
            <a:off x="1255469" y="3842239"/>
            <a:ext cx="2484437" cy="423863"/>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20" name="AutoShape 14">
            <a:extLst>
              <a:ext uri="{FF2B5EF4-FFF2-40B4-BE49-F238E27FC236}">
                <a16:creationId xmlns:a16="http://schemas.microsoft.com/office/drawing/2014/main" id="{350D41A9-4D2B-4119-8891-CE737C3826E4}"/>
              </a:ext>
            </a:extLst>
          </p:cNvPr>
          <p:cNvCxnSpPr>
            <a:cxnSpLocks noChangeShapeType="1"/>
            <a:stCxn id="13" idx="2"/>
            <a:endCxn id="16" idx="0"/>
          </p:cNvCxnSpPr>
          <p:nvPr/>
        </p:nvCxnSpPr>
        <p:spPr bwMode="auto">
          <a:xfrm>
            <a:off x="1255469" y="4705839"/>
            <a:ext cx="0" cy="712788"/>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21" name="AutoShape 15">
            <a:extLst>
              <a:ext uri="{FF2B5EF4-FFF2-40B4-BE49-F238E27FC236}">
                <a16:creationId xmlns:a16="http://schemas.microsoft.com/office/drawing/2014/main" id="{77EAA543-2389-4378-A00A-315F9A118B3B}"/>
              </a:ext>
            </a:extLst>
          </p:cNvPr>
          <p:cNvCxnSpPr>
            <a:cxnSpLocks noChangeShapeType="1"/>
            <a:stCxn id="14" idx="0"/>
            <a:endCxn id="8" idx="2"/>
          </p:cNvCxnSpPr>
          <p:nvPr/>
        </p:nvCxnSpPr>
        <p:spPr bwMode="auto">
          <a:xfrm flipH="1" flipV="1">
            <a:off x="3739906" y="3842239"/>
            <a:ext cx="2627313" cy="423863"/>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22" name="AutoShape 16">
            <a:extLst>
              <a:ext uri="{FF2B5EF4-FFF2-40B4-BE49-F238E27FC236}">
                <a16:creationId xmlns:a16="http://schemas.microsoft.com/office/drawing/2014/main" id="{9414557D-AC29-4F68-B0F6-636B659FEC63}"/>
              </a:ext>
            </a:extLst>
          </p:cNvPr>
          <p:cNvCxnSpPr>
            <a:cxnSpLocks noChangeShapeType="1"/>
            <a:stCxn id="14" idx="2"/>
            <a:endCxn id="11" idx="0"/>
          </p:cNvCxnSpPr>
          <p:nvPr/>
        </p:nvCxnSpPr>
        <p:spPr bwMode="auto">
          <a:xfrm flipH="1">
            <a:off x="4927356" y="4705839"/>
            <a:ext cx="1439863" cy="423863"/>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23" name="AutoShape 17">
            <a:extLst>
              <a:ext uri="{FF2B5EF4-FFF2-40B4-BE49-F238E27FC236}">
                <a16:creationId xmlns:a16="http://schemas.microsoft.com/office/drawing/2014/main" id="{C3EB3A1B-B620-49CD-ABFE-17B571EC1A08}"/>
              </a:ext>
            </a:extLst>
          </p:cNvPr>
          <p:cNvCxnSpPr>
            <a:cxnSpLocks noChangeShapeType="1"/>
            <a:stCxn id="14" idx="2"/>
            <a:endCxn id="15" idx="0"/>
          </p:cNvCxnSpPr>
          <p:nvPr/>
        </p:nvCxnSpPr>
        <p:spPr bwMode="auto">
          <a:xfrm>
            <a:off x="6366425" y="4705839"/>
            <a:ext cx="1444407" cy="423863"/>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cxnSp>
        <p:nvCxnSpPr>
          <p:cNvPr id="24" name="AutoShape 18">
            <a:extLst>
              <a:ext uri="{FF2B5EF4-FFF2-40B4-BE49-F238E27FC236}">
                <a16:creationId xmlns:a16="http://schemas.microsoft.com/office/drawing/2014/main" id="{CD6185F3-EBEA-48E9-AB52-C3930EA512BC}"/>
              </a:ext>
            </a:extLst>
          </p:cNvPr>
          <p:cNvCxnSpPr>
            <a:cxnSpLocks noChangeShapeType="1"/>
            <a:stCxn id="15" idx="2"/>
            <a:endCxn id="12" idx="0"/>
          </p:cNvCxnSpPr>
          <p:nvPr/>
        </p:nvCxnSpPr>
        <p:spPr bwMode="auto">
          <a:xfrm>
            <a:off x="7810832" y="5569439"/>
            <a:ext cx="1587" cy="344607"/>
          </a:xfrm>
          <a:prstGeom prst="straightConnector1">
            <a:avLst/>
          </a:prstGeom>
          <a:ln>
            <a:headEnd/>
            <a:tailEnd/>
          </a:ln>
        </p:spPr>
        <p:style>
          <a:lnRef idx="1">
            <a:schemeClr val="accent4"/>
          </a:lnRef>
          <a:fillRef idx="2">
            <a:schemeClr val="accent4"/>
          </a:fillRef>
          <a:effectRef idx="1">
            <a:schemeClr val="accent4"/>
          </a:effectRef>
          <a:fontRef idx="minor">
            <a:schemeClr val="dk1"/>
          </a:fontRef>
        </p:style>
      </p:cxnSp>
    </p:spTree>
    <p:extLst>
      <p:ext uri="{BB962C8B-B14F-4D97-AF65-F5344CB8AC3E}">
        <p14:creationId xmlns:p14="http://schemas.microsoft.com/office/powerpoint/2010/main" val="955741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组件</a:t>
            </a:r>
          </a:p>
        </p:txBody>
      </p:sp>
      <p:sp>
        <p:nvSpPr>
          <p:cNvPr id="4" name="矩形: 圆角 3">
            <a:extLst>
              <a:ext uri="{FF2B5EF4-FFF2-40B4-BE49-F238E27FC236}">
                <a16:creationId xmlns:a16="http://schemas.microsoft.com/office/drawing/2014/main" id="{5188E898-BF09-49C4-8F0E-C1C8A3EDC423}"/>
              </a:ext>
            </a:extLst>
          </p:cNvPr>
          <p:cNvSpPr/>
          <p:nvPr/>
        </p:nvSpPr>
        <p:spPr>
          <a:xfrm>
            <a:off x="85571" y="1602331"/>
            <a:ext cx="8979298" cy="1239714"/>
          </a:xfrm>
          <a:prstGeom prst="roundRect">
            <a:avLst>
              <a:gd name="adj" fmla="val 3335"/>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Wingdings" panose="05000000000000000000" pitchFamily="2" charset="2"/>
              <a:buChar char="n"/>
            </a:pPr>
            <a:r>
              <a:rPr lang="zh-CN" altLang="en-US" sz="2000" b="1" dirty="0">
                <a:solidFill>
                  <a:schemeClr val="tx1"/>
                </a:solidFill>
                <a:latin typeface="Consolas" panose="020B0609020204030204" pitchFamily="49" charset="0"/>
                <a:ea typeface="楷体" panose="02010609060101010101" pitchFamily="49" charset="-122"/>
              </a:rPr>
              <a:t>无边框容器</a:t>
            </a:r>
          </a:p>
          <a:p>
            <a:pPr marL="342900" indent="-342900">
              <a:buFont typeface="Wingdings" panose="05000000000000000000" pitchFamily="2" charset="2"/>
              <a:buChar char="n"/>
            </a:pPr>
            <a:r>
              <a:rPr lang="zh-CN" altLang="en-US" sz="2000" b="1" dirty="0">
                <a:solidFill>
                  <a:schemeClr val="tx1"/>
                </a:solidFill>
                <a:latin typeface="Consolas" panose="020B0609020204030204" pitchFamily="49" charset="0"/>
                <a:ea typeface="楷体" panose="02010609060101010101" pitchFamily="49" charset="-122"/>
              </a:rPr>
              <a:t>顺序布局</a:t>
            </a:r>
            <a:r>
              <a:rPr lang="en-US" altLang="zh-CN" sz="2000" b="1" dirty="0">
                <a:solidFill>
                  <a:schemeClr val="tx1"/>
                </a:solidFill>
                <a:latin typeface="Consolas" panose="020B0609020204030204" pitchFamily="49" charset="0"/>
                <a:ea typeface="楷体" panose="02010609060101010101" pitchFamily="49" charset="-122"/>
              </a:rPr>
              <a:t>(</a:t>
            </a:r>
            <a:r>
              <a:rPr lang="en-US" altLang="zh-CN" sz="2000" b="1" dirty="0" err="1">
                <a:solidFill>
                  <a:schemeClr val="tx1"/>
                </a:solidFill>
                <a:latin typeface="Consolas" panose="020B0609020204030204" pitchFamily="49" charset="0"/>
                <a:ea typeface="楷体" panose="02010609060101010101" pitchFamily="49" charset="-122"/>
              </a:rPr>
              <a:t>FlowLayout</a:t>
            </a:r>
            <a:r>
              <a:rPr lang="en-US" altLang="zh-CN" sz="2000" b="1" dirty="0">
                <a:solidFill>
                  <a:schemeClr val="tx1"/>
                </a:solidFill>
                <a:latin typeface="Consolas" panose="020B0609020204030204" pitchFamily="49" charset="0"/>
                <a:ea typeface="楷体" panose="02010609060101010101" pitchFamily="49" charset="-122"/>
              </a:rPr>
              <a:t>)</a:t>
            </a:r>
          </a:p>
          <a:p>
            <a:pPr marL="342900" indent="-342900">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Applet</a:t>
            </a:r>
            <a:r>
              <a:rPr lang="zh-CN" altLang="en-US" sz="2000" b="1" dirty="0">
                <a:solidFill>
                  <a:schemeClr val="tx1"/>
                </a:solidFill>
                <a:latin typeface="Consolas" panose="020B0609020204030204" pitchFamily="49" charset="0"/>
                <a:ea typeface="楷体" panose="02010609060101010101" pitchFamily="49" charset="-122"/>
              </a:rPr>
              <a:t>子类</a:t>
            </a:r>
          </a:p>
        </p:txBody>
      </p:sp>
      <p:sp>
        <p:nvSpPr>
          <p:cNvPr id="5" name="矩形: 圆角 4">
            <a:extLst>
              <a:ext uri="{FF2B5EF4-FFF2-40B4-BE49-F238E27FC236}">
                <a16:creationId xmlns:a16="http://schemas.microsoft.com/office/drawing/2014/main" id="{ED102D27-6549-48DB-B205-9CF1F80DC469}"/>
              </a:ext>
            </a:extLst>
          </p:cNvPr>
          <p:cNvSpPr/>
          <p:nvPr/>
        </p:nvSpPr>
        <p:spPr>
          <a:xfrm>
            <a:off x="67274" y="1087153"/>
            <a:ext cx="8979298" cy="424484"/>
          </a:xfrm>
          <a:prstGeom prst="roundRect">
            <a:avLst>
              <a:gd name="adj" fmla="val 9757"/>
            </a:avLst>
          </a:prstGeom>
        </p:spPr>
        <p:style>
          <a:lnRef idx="0">
            <a:schemeClr val="accent6"/>
          </a:lnRef>
          <a:fillRef idx="3">
            <a:schemeClr val="accent6"/>
          </a:fillRef>
          <a:effectRef idx="3">
            <a:schemeClr val="accent6"/>
          </a:effectRef>
          <a:fontRef idx="minor">
            <a:schemeClr val="lt1"/>
          </a:fontRef>
        </p:style>
        <p:txBody>
          <a:bodyPr rtlCol="0" anchor="ctr"/>
          <a:lstStyle/>
          <a:p>
            <a:pPr marL="342900" indent="-342900">
              <a:buFont typeface="Wingdings" panose="05000000000000000000" pitchFamily="2" charset="2"/>
              <a:buChar char="u"/>
            </a:pPr>
            <a:r>
              <a:rPr lang="zh-CN" altLang="en-US" sz="2000" b="1" dirty="0"/>
              <a:t>面板</a:t>
            </a:r>
            <a:r>
              <a:rPr lang="en-US" altLang="zh-CN" sz="2000" b="1" dirty="0"/>
              <a:t>(Panel)</a:t>
            </a:r>
          </a:p>
        </p:txBody>
      </p:sp>
      <p:sp>
        <p:nvSpPr>
          <p:cNvPr id="6" name="矩形 5">
            <a:extLst>
              <a:ext uri="{FF2B5EF4-FFF2-40B4-BE49-F238E27FC236}">
                <a16:creationId xmlns:a16="http://schemas.microsoft.com/office/drawing/2014/main" id="{0BD21C26-24E3-42A6-A815-CDB13A68AE93}"/>
              </a:ext>
            </a:extLst>
          </p:cNvPr>
          <p:cNvSpPr/>
          <p:nvPr/>
        </p:nvSpPr>
        <p:spPr>
          <a:xfrm>
            <a:off x="0" y="3021138"/>
            <a:ext cx="9144000" cy="4896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342900" indent="-342900">
              <a:buFont typeface="Wingdings" panose="05000000000000000000" pitchFamily="2" charset="2"/>
              <a:buChar char="u"/>
            </a:pPr>
            <a:r>
              <a:rPr lang="zh-CN" altLang="en-US" sz="2000" b="1" dirty="0"/>
              <a:t>窗口和菜单</a:t>
            </a:r>
          </a:p>
        </p:txBody>
      </p:sp>
      <p:sp>
        <p:nvSpPr>
          <p:cNvPr id="7" name="矩形: 圆角 6">
            <a:extLst>
              <a:ext uri="{FF2B5EF4-FFF2-40B4-BE49-F238E27FC236}">
                <a16:creationId xmlns:a16="http://schemas.microsoft.com/office/drawing/2014/main" id="{58221E4C-7F93-4048-8849-6D58E99DD096}"/>
              </a:ext>
            </a:extLst>
          </p:cNvPr>
          <p:cNvSpPr/>
          <p:nvPr/>
        </p:nvSpPr>
        <p:spPr>
          <a:xfrm>
            <a:off x="-1" y="3741328"/>
            <a:ext cx="9144001" cy="3083789"/>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java.awt.Window</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最顶层容器</a:t>
            </a:r>
          </a:p>
          <a:p>
            <a:pPr marL="800100" lvl="1" indent="-342900">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Window(Frame f)</a:t>
            </a:r>
          </a:p>
          <a:p>
            <a:pPr marL="800100" lvl="1" indent="-342900">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show()</a:t>
            </a:r>
          </a:p>
          <a:p>
            <a:pPr marL="800100" lvl="1" indent="-342900">
              <a:buFont typeface="Wingdings" panose="05000000000000000000" pitchFamily="2" charset="2"/>
              <a:buChar char="n"/>
            </a:pPr>
            <a:r>
              <a:rPr lang="en-US" altLang="zh-CN" sz="2000" b="1" dirty="0" err="1">
                <a:solidFill>
                  <a:schemeClr val="tx1"/>
                </a:solidFill>
                <a:latin typeface="Consolas" panose="020B0609020204030204" pitchFamily="49" charset="0"/>
                <a:ea typeface="楷体" panose="02010609060101010101" pitchFamily="49" charset="-122"/>
              </a:rPr>
              <a:t>BorderLayout</a:t>
            </a:r>
            <a:r>
              <a:rPr lang="zh-CN" altLang="en-US" sz="2000" b="1" dirty="0">
                <a:solidFill>
                  <a:schemeClr val="tx1"/>
                </a:solidFill>
                <a:latin typeface="Consolas" panose="020B0609020204030204" pitchFamily="49" charset="0"/>
                <a:ea typeface="楷体" panose="02010609060101010101" pitchFamily="49" charset="-122"/>
              </a:rPr>
              <a:t>布局</a:t>
            </a:r>
          </a:p>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java.awt.Frame</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有边框容器</a:t>
            </a:r>
          </a:p>
          <a:p>
            <a:pPr marL="800100" lvl="1" indent="-342900">
              <a:buFont typeface="Wingdings" panose="05000000000000000000" pitchFamily="2" charset="2"/>
              <a:buChar char="n"/>
            </a:pPr>
            <a:r>
              <a:rPr lang="zh-CN" altLang="en-US" sz="2000" b="1" dirty="0">
                <a:solidFill>
                  <a:schemeClr val="tx1"/>
                </a:solidFill>
                <a:latin typeface="Consolas" panose="020B0609020204030204" pitchFamily="49" charset="0"/>
                <a:ea typeface="楷体" panose="02010609060101010101" pitchFamily="49" charset="-122"/>
              </a:rPr>
              <a:t>构造方法</a:t>
            </a:r>
          </a:p>
          <a:p>
            <a:pPr marL="1257300" lvl="2" indent="-342900">
              <a:buFont typeface="Wingdings" panose="05000000000000000000" pitchFamily="2" charset="2"/>
              <a:buChar char="ü"/>
            </a:pPr>
            <a:r>
              <a:rPr lang="en-US" altLang="zh-CN" sz="2000" b="1" dirty="0">
                <a:solidFill>
                  <a:schemeClr val="tx1"/>
                </a:solidFill>
                <a:latin typeface="Consolas" panose="020B0609020204030204" pitchFamily="49" charset="0"/>
                <a:ea typeface="楷体" panose="02010609060101010101" pitchFamily="49" charset="-122"/>
              </a:rPr>
              <a:t>Frame()</a:t>
            </a:r>
          </a:p>
          <a:p>
            <a:pPr marL="1257300" lvl="2" indent="-342900">
              <a:buFont typeface="Wingdings" panose="05000000000000000000" pitchFamily="2" charset="2"/>
              <a:buChar char="ü"/>
            </a:pPr>
            <a:r>
              <a:rPr lang="en-US" altLang="zh-CN" sz="2000" b="1" dirty="0">
                <a:solidFill>
                  <a:schemeClr val="tx1"/>
                </a:solidFill>
                <a:latin typeface="Consolas" panose="020B0609020204030204" pitchFamily="49" charset="0"/>
                <a:ea typeface="楷体" panose="02010609060101010101" pitchFamily="49" charset="-122"/>
              </a:rPr>
              <a:t>Frame(String title)</a:t>
            </a:r>
          </a:p>
          <a:p>
            <a:pPr marL="1257300" lvl="2" indent="-342900">
              <a:buFont typeface="Wingdings" panose="05000000000000000000" pitchFamily="2" charset="2"/>
              <a:buChar char="ü"/>
            </a:pPr>
            <a:r>
              <a:rPr lang="en-US" altLang="zh-CN" sz="2000" b="1" dirty="0" err="1">
                <a:solidFill>
                  <a:schemeClr val="tx1"/>
                </a:solidFill>
                <a:latin typeface="Consolas" panose="020B0609020204030204" pitchFamily="49" charset="0"/>
                <a:ea typeface="楷体" panose="02010609060101010101" pitchFamily="49" charset="-122"/>
              </a:rPr>
              <a:t>BorderLayout</a:t>
            </a:r>
            <a:r>
              <a:rPr lang="zh-CN" altLang="en-US" sz="2000" b="1" dirty="0">
                <a:solidFill>
                  <a:schemeClr val="tx1"/>
                </a:solidFill>
                <a:latin typeface="Consolas" panose="020B0609020204030204" pitchFamily="49" charset="0"/>
                <a:ea typeface="楷体" panose="02010609060101010101" pitchFamily="49" charset="-122"/>
              </a:rPr>
              <a:t>布局</a:t>
            </a:r>
            <a:endParaRPr lang="en-US" altLang="zh-CN" sz="2000" b="1" dirty="0">
              <a:solidFill>
                <a:schemeClr val="tx1"/>
              </a:solidFill>
              <a:latin typeface="Consolas" panose="020B0609020204030204" pitchFamily="49" charset="0"/>
              <a:ea typeface="楷体" panose="02010609060101010101" pitchFamily="49" charset="-122"/>
            </a:endParaRPr>
          </a:p>
          <a:p>
            <a:pPr marL="1257300" lvl="2" indent="-342900">
              <a:buFont typeface="Wingdings" panose="05000000000000000000" pitchFamily="2" charset="2"/>
              <a:buChar char="ü"/>
            </a:pPr>
            <a:r>
              <a:rPr lang="zh-CN" altLang="en-US" sz="2000" b="1" dirty="0">
                <a:solidFill>
                  <a:schemeClr val="tx1"/>
                </a:solidFill>
                <a:latin typeface="Consolas" panose="020B0609020204030204" pitchFamily="49" charset="0"/>
                <a:ea typeface="楷体" panose="02010609060101010101" pitchFamily="49" charset="-122"/>
              </a:rPr>
              <a:t>需要调用</a:t>
            </a:r>
            <a:r>
              <a:rPr lang="en-US" altLang="zh-CN" sz="2000" b="1" dirty="0" err="1">
                <a:solidFill>
                  <a:schemeClr val="tx1"/>
                </a:solidFill>
                <a:latin typeface="Consolas" panose="020B0609020204030204" pitchFamily="49" charset="0"/>
                <a:ea typeface="楷体" panose="02010609060101010101" pitchFamily="49" charset="-122"/>
              </a:rPr>
              <a:t>setVisible</a:t>
            </a:r>
            <a:r>
              <a:rPr lang="en-US" altLang="zh-CN" sz="2000" b="1" dirty="0">
                <a:solidFill>
                  <a:schemeClr val="tx1"/>
                </a:solidFill>
                <a:latin typeface="Consolas" panose="020B0609020204030204" pitchFamily="49" charset="0"/>
                <a:ea typeface="楷体" panose="02010609060101010101" pitchFamily="49" charset="-122"/>
              </a:rPr>
              <a:t>(true)</a:t>
            </a:r>
            <a:r>
              <a:rPr lang="zh-CN" altLang="en-US" sz="2000" b="1" dirty="0">
                <a:solidFill>
                  <a:schemeClr val="tx1"/>
                </a:solidFill>
                <a:latin typeface="Consolas" panose="020B0609020204030204" pitchFamily="49" charset="0"/>
                <a:ea typeface="楷体" panose="02010609060101010101" pitchFamily="49" charset="-122"/>
              </a:rPr>
              <a:t>来显示。</a:t>
            </a:r>
          </a:p>
        </p:txBody>
      </p:sp>
    </p:spTree>
    <p:extLst>
      <p:ext uri="{BB962C8B-B14F-4D97-AF65-F5344CB8AC3E}">
        <p14:creationId xmlns:p14="http://schemas.microsoft.com/office/powerpoint/2010/main" val="3538717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容器组件</a:t>
            </a:r>
          </a:p>
        </p:txBody>
      </p:sp>
      <p:sp>
        <p:nvSpPr>
          <p:cNvPr id="4" name="矩形 3">
            <a:extLst>
              <a:ext uri="{FF2B5EF4-FFF2-40B4-BE49-F238E27FC236}">
                <a16:creationId xmlns:a16="http://schemas.microsoft.com/office/drawing/2014/main" id="{9DA2F2CB-E856-4F90-8CFC-1ACA6EBFE522}"/>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t>菜单组件</a:t>
            </a:r>
            <a:endParaRPr lang="zh-CN" altLang="en-US" sz="2400" b="1" dirty="0">
              <a:latin typeface="楷体" panose="02010609060101010101" pitchFamily="49" charset="-122"/>
              <a:ea typeface="楷体" panose="02010609060101010101" pitchFamily="49" charset="-122"/>
            </a:endParaRPr>
          </a:p>
        </p:txBody>
      </p:sp>
      <p:sp>
        <p:nvSpPr>
          <p:cNvPr id="5" name="矩形: 圆角 4">
            <a:extLst>
              <a:ext uri="{FF2B5EF4-FFF2-40B4-BE49-F238E27FC236}">
                <a16:creationId xmlns:a16="http://schemas.microsoft.com/office/drawing/2014/main" id="{7D7304C4-6372-4571-A9C5-66E5C2B398EF}"/>
              </a:ext>
            </a:extLst>
          </p:cNvPr>
          <p:cNvSpPr/>
          <p:nvPr/>
        </p:nvSpPr>
        <p:spPr>
          <a:xfrm>
            <a:off x="82351" y="1655046"/>
            <a:ext cx="8979298" cy="2105465"/>
          </a:xfrm>
          <a:prstGeom prst="roundRect">
            <a:avLst>
              <a:gd name="adj" fmla="val 3335"/>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java.awt.MenuBar</a:t>
            </a:r>
            <a:r>
              <a:rPr lang="zh-CN" altLang="en-US" sz="2000" b="1" dirty="0">
                <a:solidFill>
                  <a:schemeClr val="tx1"/>
                </a:solidFill>
                <a:latin typeface="Consolas" panose="020B0609020204030204" pitchFamily="49" charset="0"/>
                <a:ea typeface="楷体" panose="02010609060101010101" pitchFamily="49" charset="-122"/>
              </a:rPr>
              <a:t>类</a:t>
            </a:r>
          </a:p>
          <a:p>
            <a:pPr marL="800100" lvl="1" indent="-342900">
              <a:buFont typeface="Wingdings" panose="05000000000000000000" pitchFamily="2" charset="2"/>
              <a:buChar char="n"/>
            </a:pPr>
            <a:r>
              <a:rPr lang="en-US" altLang="zh-CN" sz="2000" b="1" dirty="0" err="1">
                <a:solidFill>
                  <a:schemeClr val="tx1"/>
                </a:solidFill>
                <a:latin typeface="Consolas" panose="020B0609020204030204" pitchFamily="49" charset="0"/>
                <a:ea typeface="楷体" panose="02010609060101010101" pitchFamily="49" charset="-122"/>
              </a:rPr>
              <a:t>MenuBar</a:t>
            </a:r>
            <a:r>
              <a:rPr lang="en-US" altLang="zh-CN" sz="2000" b="1" dirty="0">
                <a:solidFill>
                  <a:schemeClr val="tx1"/>
                </a:solidFill>
                <a:latin typeface="Consolas" panose="020B0609020204030204" pitchFamily="49" charset="0"/>
                <a:ea typeface="楷体" panose="02010609060101010101" pitchFamily="49" charset="-122"/>
              </a:rPr>
              <a:t>()</a:t>
            </a:r>
          </a:p>
          <a:p>
            <a:pPr marL="800100" lvl="1" indent="-342900">
              <a:buFont typeface="Wingdings" panose="05000000000000000000" pitchFamily="2" charset="2"/>
              <a:buChar char="n"/>
            </a:pPr>
            <a:r>
              <a:rPr lang="en-US" altLang="zh-CN" sz="2000" b="1" dirty="0" err="1">
                <a:solidFill>
                  <a:schemeClr val="tx1"/>
                </a:solidFill>
                <a:latin typeface="Consolas" panose="020B0609020204030204" pitchFamily="49" charset="0"/>
                <a:ea typeface="楷体" panose="02010609060101010101" pitchFamily="49" charset="-122"/>
              </a:rPr>
              <a:t>setMenuBar</a:t>
            </a:r>
            <a:r>
              <a:rPr lang="en-US" altLang="zh-CN" sz="2000" b="1" dirty="0">
                <a:solidFill>
                  <a:schemeClr val="tx1"/>
                </a:solidFill>
                <a:latin typeface="Consolas" panose="020B0609020204030204" pitchFamily="49" charset="0"/>
                <a:ea typeface="楷体" panose="02010609060101010101" pitchFamily="49" charset="-122"/>
              </a:rPr>
              <a:t>(</a:t>
            </a:r>
            <a:r>
              <a:rPr lang="zh-CN" altLang="en-US" sz="2000" b="1" dirty="0">
                <a:solidFill>
                  <a:schemeClr val="tx1"/>
                </a:solidFill>
                <a:latin typeface="Consolas" panose="020B0609020204030204" pitchFamily="49" charset="0"/>
                <a:ea typeface="楷体" panose="02010609060101010101" pitchFamily="49" charset="-122"/>
              </a:rPr>
              <a:t>菜单对象</a:t>
            </a:r>
            <a:r>
              <a:rPr lang="en-US" altLang="zh-CN" sz="2000" b="1" dirty="0">
                <a:solidFill>
                  <a:schemeClr val="tx1"/>
                </a:solidFill>
                <a:latin typeface="Consolas" panose="020B0609020204030204" pitchFamily="49" charset="0"/>
                <a:ea typeface="楷体" panose="02010609060101010101" pitchFamily="49" charset="-122"/>
              </a:rPr>
              <a:t>):</a:t>
            </a:r>
            <a:r>
              <a:rPr lang="zh-CN" altLang="en-US" sz="2000" b="1" dirty="0">
                <a:solidFill>
                  <a:schemeClr val="tx1"/>
                </a:solidFill>
                <a:latin typeface="Consolas" panose="020B0609020204030204" pitchFamily="49" charset="0"/>
                <a:ea typeface="楷体" panose="02010609060101010101" pitchFamily="49" charset="-122"/>
              </a:rPr>
              <a:t>将此窗体的菜单栏设置为指定的菜单栏</a:t>
            </a:r>
            <a:endParaRPr lang="en-US" altLang="zh-CN" sz="2000" b="1" dirty="0">
              <a:solidFill>
                <a:schemeClr val="tx1"/>
              </a:solidFill>
              <a:latin typeface="Consolas" panose="020B0609020204030204" pitchFamily="49" charset="0"/>
              <a:ea typeface="楷体" panose="02010609060101010101" pitchFamily="49" charset="-122"/>
            </a:endParaRPr>
          </a:p>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java.awt.Menu</a:t>
            </a:r>
            <a:r>
              <a:rPr lang="zh-CN" altLang="en-US" sz="2000" b="1" dirty="0">
                <a:solidFill>
                  <a:schemeClr val="tx1"/>
                </a:solidFill>
                <a:latin typeface="Consolas" panose="020B0609020204030204" pitchFamily="49" charset="0"/>
                <a:ea typeface="楷体" panose="02010609060101010101" pitchFamily="49" charset="-122"/>
              </a:rPr>
              <a:t>类</a:t>
            </a:r>
          </a:p>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java.awt.MenuItem</a:t>
            </a:r>
            <a:r>
              <a:rPr lang="zh-CN" altLang="en-US" sz="2000" b="1" dirty="0">
                <a:solidFill>
                  <a:schemeClr val="tx1"/>
                </a:solidFill>
                <a:latin typeface="Consolas" panose="020B0609020204030204" pitchFamily="49" charset="0"/>
                <a:ea typeface="楷体" panose="02010609060101010101" pitchFamily="49" charset="-122"/>
              </a:rPr>
              <a:t>类</a:t>
            </a:r>
          </a:p>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java.awt.CheckboxMenuItem</a:t>
            </a:r>
            <a:r>
              <a:rPr lang="zh-CN" altLang="en-US" sz="2000" b="1" dirty="0">
                <a:solidFill>
                  <a:schemeClr val="tx1"/>
                </a:solidFill>
                <a:latin typeface="Consolas" panose="020B0609020204030204" pitchFamily="49" charset="0"/>
                <a:ea typeface="楷体" panose="02010609060101010101" pitchFamily="49" charset="-122"/>
              </a:rPr>
              <a:t>类</a:t>
            </a:r>
          </a:p>
          <a:p>
            <a:pPr marL="342900" indent="-342900">
              <a:buFont typeface="Wingdings" panose="05000000000000000000" pitchFamily="2" charset="2"/>
              <a:buChar char="p"/>
            </a:pPr>
            <a:r>
              <a:rPr lang="en-US" altLang="zh-CN" sz="2000" b="1" dirty="0" err="1">
                <a:solidFill>
                  <a:schemeClr val="tx1"/>
                </a:solidFill>
                <a:latin typeface="Consolas" panose="020B0609020204030204" pitchFamily="49" charset="0"/>
                <a:ea typeface="楷体" panose="02010609060101010101" pitchFamily="49" charset="-122"/>
              </a:rPr>
              <a:t>java.awt.PopupMenu</a:t>
            </a:r>
            <a:r>
              <a:rPr lang="zh-CN" altLang="en-US" sz="2000" b="1" dirty="0">
                <a:solidFill>
                  <a:schemeClr val="tx1"/>
                </a:solidFill>
                <a:latin typeface="Consolas" panose="020B0609020204030204" pitchFamily="49" charset="0"/>
                <a:ea typeface="楷体" panose="02010609060101010101" pitchFamily="49" charset="-122"/>
              </a:rPr>
              <a:t>类</a:t>
            </a:r>
          </a:p>
        </p:txBody>
      </p:sp>
      <p:pic>
        <p:nvPicPr>
          <p:cNvPr id="6" name="Picture 2">
            <a:extLst>
              <a:ext uri="{FF2B5EF4-FFF2-40B4-BE49-F238E27FC236}">
                <a16:creationId xmlns:a16="http://schemas.microsoft.com/office/drawing/2014/main" id="{A8B0A937-BCC5-417E-A0F0-6383213FD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029" y="3743072"/>
            <a:ext cx="4977971" cy="305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153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容器组件</a:t>
            </a:r>
          </a:p>
        </p:txBody>
      </p:sp>
      <p:sp>
        <p:nvSpPr>
          <p:cNvPr id="4" name="矩形 3">
            <a:extLst>
              <a:ext uri="{FF2B5EF4-FFF2-40B4-BE49-F238E27FC236}">
                <a16:creationId xmlns:a16="http://schemas.microsoft.com/office/drawing/2014/main" id="{822358A9-97AC-4B00-88E8-72E1C3EA7C3D}"/>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latin typeface="+mn-ea"/>
              </a:rPr>
              <a:t>对话框</a:t>
            </a:r>
          </a:p>
        </p:txBody>
      </p:sp>
      <p:sp>
        <p:nvSpPr>
          <p:cNvPr id="5" name="矩形: 圆角 4">
            <a:extLst>
              <a:ext uri="{FF2B5EF4-FFF2-40B4-BE49-F238E27FC236}">
                <a16:creationId xmlns:a16="http://schemas.microsoft.com/office/drawing/2014/main" id="{FFA3DD26-19AF-4C4D-B6CA-223C8D4D8353}"/>
              </a:ext>
            </a:extLst>
          </p:cNvPr>
          <p:cNvSpPr/>
          <p:nvPr/>
        </p:nvSpPr>
        <p:spPr>
          <a:xfrm>
            <a:off x="0" y="1594976"/>
            <a:ext cx="9144000" cy="5322697"/>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marL="609600" marR="0" lvl="0" indent="-609600" algn="l" defTabSz="914400" rtl="0" eaLnBrk="1" fontAlgn="auto" latinLnBrk="0" hangingPunct="1">
              <a:lnSpc>
                <a:spcPct val="90000"/>
              </a:lnSpc>
              <a:spcBef>
                <a:spcPct val="20000"/>
              </a:spcBef>
              <a:spcAft>
                <a:spcPts val="0"/>
              </a:spcAft>
              <a:buClrTx/>
              <a:buSzTx/>
              <a:buFont typeface="Wingdings" panose="05000000000000000000" pitchFamily="2" charset="2"/>
              <a:buChar char="p"/>
              <a:tabLst/>
              <a:defRPr/>
            </a:pPr>
            <a:r>
              <a:rPr kumimoji="0" lang="en-US" altLang="zh-CN" sz="2400" b="1" i="0" u="none" strike="noStrike" kern="1200" cap="none" spc="0" normalizeH="0" baseline="0" noProof="0" dirty="0" err="1">
                <a:ln>
                  <a:noFill/>
                </a:ln>
                <a:solidFill>
                  <a:prstClr val="black"/>
                </a:solidFill>
                <a:effectLst/>
                <a:uLnTx/>
                <a:uFillTx/>
                <a:latin typeface="Consolas" panose="020B0609020204030204" pitchFamily="49" charset="0"/>
                <a:ea typeface="+mj-ea"/>
              </a:rPr>
              <a:t>java.awt.Dialog</a:t>
            </a:r>
            <a:r>
              <a:rPr kumimoji="0" lang="zh-CN" altLang="en-US" sz="2400" b="1" i="0" u="none" strike="noStrike" kern="1200" cap="none" spc="0" normalizeH="0" baseline="0" noProof="0" dirty="0">
                <a:ln>
                  <a:noFill/>
                </a:ln>
                <a:solidFill>
                  <a:prstClr val="black"/>
                </a:solidFill>
                <a:effectLst/>
                <a:uLnTx/>
                <a:uFillTx/>
                <a:latin typeface="Consolas" panose="020B0609020204030204" pitchFamily="49" charset="0"/>
                <a:ea typeface="+mj-ea"/>
              </a:rPr>
              <a:t>类</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Consolas" panose="020B0609020204030204" pitchFamily="49" charset="0"/>
                <a:ea typeface="+mj-ea"/>
              </a:rPr>
              <a:t>有边框和标题，可对立使用的容器</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Dialog(Frame f)</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Dialog(Frame f, </a:t>
            </a: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boolean</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 b)</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Dialog(Frame f, String s)</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Dialog(Frame f, String s, </a:t>
            </a: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boolean</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 b)</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setTitle</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a:t>
            </a: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getTitle</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a:t>
            </a:r>
          </a:p>
          <a:p>
            <a:pPr marL="990600" marR="0" lvl="1" indent="-533400" algn="l" defTabSz="914400" rtl="0" eaLnBrk="1" fontAlgn="auto" latinLnBrk="0" hangingPunct="1">
              <a:lnSpc>
                <a:spcPct val="90000"/>
              </a:lnSpc>
              <a:spcBef>
                <a:spcPct val="20000"/>
              </a:spcBef>
              <a:spcAft>
                <a:spcPts val="0"/>
              </a:spcAft>
              <a:buClrTx/>
              <a:buSzTx/>
              <a:buFont typeface="Wingdings" panose="05000000000000000000" pitchFamily="2" charset="2"/>
              <a:buChar char="ü"/>
              <a:tabLst/>
              <a:defRPr/>
            </a:pP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setModal</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a:t>
            </a: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setSize</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a:t>
            </a:r>
            <a:r>
              <a:rPr kumimoji="0" lang="en-US" altLang="zh-CN" sz="2000" b="1" i="0" u="none" strike="noStrike" kern="1200" cap="none" spc="0" normalizeH="0" baseline="0" noProof="0" dirty="0" err="1">
                <a:ln>
                  <a:noFill/>
                </a:ln>
                <a:solidFill>
                  <a:prstClr val="black"/>
                </a:solidFill>
                <a:effectLst/>
                <a:uLnTx/>
                <a:uFillTx/>
                <a:latin typeface="Consolas" panose="020B0609020204030204" pitchFamily="49" charset="0"/>
                <a:ea typeface="+mj-ea"/>
              </a:rPr>
              <a:t>setVisible</a:t>
            </a:r>
            <a:r>
              <a:rPr kumimoji="0" lang="en-US" altLang="zh-CN" sz="2000" b="1" i="0" u="none" strike="noStrike" kern="1200" cap="none" spc="0" normalizeH="0" baseline="0" noProof="0" dirty="0">
                <a:ln>
                  <a:noFill/>
                </a:ln>
                <a:solidFill>
                  <a:prstClr val="black"/>
                </a:solidFill>
                <a:effectLst/>
                <a:uLnTx/>
                <a:uFillTx/>
                <a:latin typeface="Consolas" panose="020B0609020204030204" pitchFamily="49" charset="0"/>
                <a:ea typeface="+mj-ea"/>
              </a:rPr>
              <a:t>()</a:t>
            </a:r>
          </a:p>
          <a:p>
            <a:pPr marL="609600" indent="-609600" eaLnBrk="1" fontAlgn="auto" hangingPunct="1">
              <a:lnSpc>
                <a:spcPct val="90000"/>
              </a:lnSpc>
              <a:spcBef>
                <a:spcPct val="20000"/>
              </a:spcBef>
              <a:spcAft>
                <a:spcPts val="0"/>
              </a:spcAft>
              <a:buFont typeface="Wingdings" panose="05000000000000000000" pitchFamily="2" charset="2"/>
              <a:buChar char="p"/>
              <a:defRPr/>
            </a:pPr>
            <a:r>
              <a:rPr lang="zh-CN" altLang="en-US" sz="2400" b="1" dirty="0">
                <a:solidFill>
                  <a:prstClr val="black"/>
                </a:solidFill>
                <a:latin typeface="Consolas" panose="020B0609020204030204" pitchFamily="49" charset="0"/>
                <a:ea typeface="+mj-ea"/>
              </a:rPr>
              <a:t>操作步骤</a:t>
            </a:r>
          </a:p>
          <a:p>
            <a:pPr marL="990600" lvl="1" indent="-533400" eaLnBrk="1" fontAlgn="auto" hangingPunct="1">
              <a:lnSpc>
                <a:spcPct val="90000"/>
              </a:lnSpc>
              <a:spcBef>
                <a:spcPct val="20000"/>
              </a:spcBef>
              <a:spcAft>
                <a:spcPts val="0"/>
              </a:spcAft>
              <a:buFont typeface="Wingdings" panose="05000000000000000000" pitchFamily="2" charset="2"/>
              <a:buChar char="ü"/>
              <a:defRPr/>
            </a:pPr>
            <a:r>
              <a:rPr lang="zh-CN" altLang="en-US" sz="2000" b="1" dirty="0">
                <a:solidFill>
                  <a:prstClr val="black"/>
                </a:solidFill>
                <a:latin typeface="Consolas" panose="020B0609020204030204" pitchFamily="49" charset="0"/>
                <a:ea typeface="+mj-ea"/>
              </a:rPr>
              <a:t>创建一个窗口类</a:t>
            </a:r>
          </a:p>
          <a:p>
            <a:pPr marL="990600" lvl="1" indent="-533400" eaLnBrk="1" fontAlgn="auto" hangingPunct="1">
              <a:lnSpc>
                <a:spcPct val="90000"/>
              </a:lnSpc>
              <a:spcBef>
                <a:spcPct val="20000"/>
              </a:spcBef>
              <a:spcAft>
                <a:spcPts val="0"/>
              </a:spcAft>
              <a:buFont typeface="Wingdings" panose="05000000000000000000" pitchFamily="2" charset="2"/>
              <a:buChar char="ü"/>
              <a:defRPr/>
            </a:pPr>
            <a:r>
              <a:rPr lang="zh-CN" altLang="en-US" sz="2000" b="1" dirty="0">
                <a:solidFill>
                  <a:prstClr val="black"/>
                </a:solidFill>
                <a:latin typeface="Consolas" panose="020B0609020204030204" pitchFamily="49" charset="0"/>
                <a:ea typeface="+mj-ea"/>
              </a:rPr>
              <a:t>创建一个对话框类</a:t>
            </a:r>
          </a:p>
          <a:p>
            <a:pPr marL="990600" lvl="1" indent="-533400" eaLnBrk="1" fontAlgn="auto" hangingPunct="1">
              <a:lnSpc>
                <a:spcPct val="90000"/>
              </a:lnSpc>
              <a:spcBef>
                <a:spcPct val="20000"/>
              </a:spcBef>
              <a:spcAft>
                <a:spcPts val="0"/>
              </a:spcAft>
              <a:buFont typeface="Wingdings" panose="05000000000000000000" pitchFamily="2" charset="2"/>
              <a:buChar char="ü"/>
              <a:defRPr/>
            </a:pPr>
            <a:r>
              <a:rPr lang="zh-CN" altLang="en-US" sz="2000" b="1" dirty="0">
                <a:solidFill>
                  <a:prstClr val="black"/>
                </a:solidFill>
                <a:latin typeface="Consolas" panose="020B0609020204030204" pitchFamily="49" charset="0"/>
                <a:ea typeface="+mj-ea"/>
              </a:rPr>
              <a:t>设置对话框大小</a:t>
            </a:r>
          </a:p>
          <a:p>
            <a:pPr marL="990600" lvl="1" indent="-533400" eaLnBrk="1" fontAlgn="auto" hangingPunct="1">
              <a:lnSpc>
                <a:spcPct val="90000"/>
              </a:lnSpc>
              <a:spcBef>
                <a:spcPct val="20000"/>
              </a:spcBef>
              <a:spcAft>
                <a:spcPts val="0"/>
              </a:spcAft>
              <a:buFont typeface="Wingdings" panose="05000000000000000000" pitchFamily="2" charset="2"/>
              <a:buChar char="ü"/>
              <a:defRPr/>
            </a:pPr>
            <a:r>
              <a:rPr lang="zh-CN" altLang="en-US" sz="2000" b="1" dirty="0">
                <a:solidFill>
                  <a:prstClr val="black"/>
                </a:solidFill>
                <a:latin typeface="Consolas" panose="020B0609020204030204" pitchFamily="49" charset="0"/>
                <a:ea typeface="+mj-ea"/>
              </a:rPr>
              <a:t>创建主类，启动和初始化窗口和对话框类</a:t>
            </a:r>
          </a:p>
        </p:txBody>
      </p:sp>
    </p:spTree>
    <p:extLst>
      <p:ext uri="{BB962C8B-B14F-4D97-AF65-F5344CB8AC3E}">
        <p14:creationId xmlns:p14="http://schemas.microsoft.com/office/powerpoint/2010/main" val="2161313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容器组件</a:t>
            </a:r>
          </a:p>
        </p:txBody>
      </p:sp>
      <p:sp>
        <p:nvSpPr>
          <p:cNvPr id="4" name="矩形 3">
            <a:extLst>
              <a:ext uri="{FF2B5EF4-FFF2-40B4-BE49-F238E27FC236}">
                <a16:creationId xmlns:a16="http://schemas.microsoft.com/office/drawing/2014/main" id="{8E51FB19-1641-4F7D-BAB9-EA5CBC2ADC79}"/>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latin typeface="+mn-ea"/>
              </a:rPr>
              <a:t>文件对话框</a:t>
            </a:r>
          </a:p>
        </p:txBody>
      </p:sp>
      <p:sp>
        <p:nvSpPr>
          <p:cNvPr id="5" name="矩形: 圆角 4">
            <a:extLst>
              <a:ext uri="{FF2B5EF4-FFF2-40B4-BE49-F238E27FC236}">
                <a16:creationId xmlns:a16="http://schemas.microsoft.com/office/drawing/2014/main" id="{5C5D02B7-3C4C-4E8D-9439-79177F9E3D1F}"/>
              </a:ext>
            </a:extLst>
          </p:cNvPr>
          <p:cNvSpPr/>
          <p:nvPr/>
        </p:nvSpPr>
        <p:spPr>
          <a:xfrm>
            <a:off x="0" y="1594976"/>
            <a:ext cx="9144000" cy="5322697"/>
          </a:xfrm>
          <a:prstGeom prst="roundRect">
            <a:avLst>
              <a:gd name="adj" fmla="val 0"/>
            </a:avLst>
          </a:prstGeom>
        </p:spPr>
        <p:style>
          <a:lnRef idx="1">
            <a:schemeClr val="accent6"/>
          </a:lnRef>
          <a:fillRef idx="2">
            <a:schemeClr val="accent6"/>
          </a:fillRef>
          <a:effectRef idx="1">
            <a:schemeClr val="accent6"/>
          </a:effectRef>
          <a:fontRef idx="minor">
            <a:schemeClr val="dk1"/>
          </a:fontRef>
        </p:style>
        <p:txBody>
          <a:bodyPr rtlCol="0" anchor="ctr"/>
          <a:lstStyle/>
          <a:p>
            <a:pPr marL="609600" marR="0" lvl="0" indent="-609600" defTabSz="914400" eaLnBrk="1" fontAlgn="auto" latinLnBrk="0" hangingPunct="1">
              <a:lnSpc>
                <a:spcPct val="90000"/>
              </a:lnSpc>
              <a:spcBef>
                <a:spcPct val="20000"/>
              </a:spcBef>
              <a:spcAft>
                <a:spcPts val="0"/>
              </a:spcAft>
              <a:buClrTx/>
              <a:buSzTx/>
              <a:buFont typeface="Wingdings" panose="05000000000000000000" pitchFamily="2" charset="2"/>
              <a:buChar char="p"/>
              <a:tabLst/>
              <a:defRPr/>
            </a:pPr>
            <a:r>
              <a:rPr lang="en-US" altLang="zh-CN" sz="2400" b="1" dirty="0" err="1">
                <a:solidFill>
                  <a:prstClr val="black"/>
                </a:solidFill>
                <a:latin typeface="Consolas" panose="020B0609020204030204" pitchFamily="49" charset="0"/>
                <a:ea typeface="+mj-ea"/>
              </a:rPr>
              <a:t>java.awt.FileDialog</a:t>
            </a:r>
            <a:r>
              <a:rPr lang="zh-CN" altLang="en-US" sz="2400" b="1" dirty="0">
                <a:solidFill>
                  <a:prstClr val="black"/>
                </a:solidFill>
                <a:latin typeface="Consolas" panose="020B0609020204030204" pitchFamily="49" charset="0"/>
                <a:ea typeface="+mj-ea"/>
              </a:rPr>
              <a:t>类</a:t>
            </a:r>
          </a:p>
          <a:p>
            <a:pPr marL="990600" marR="0" lvl="1" indent="-533400" defTabSz="914400" eaLnBrk="1" fontAlgn="auto" latinLnBrk="0" hangingPunct="1">
              <a:lnSpc>
                <a:spcPct val="90000"/>
              </a:lnSpc>
              <a:spcBef>
                <a:spcPct val="20000"/>
              </a:spcBef>
              <a:spcAft>
                <a:spcPts val="0"/>
              </a:spcAft>
              <a:buClrTx/>
              <a:buSzTx/>
              <a:buFont typeface="Wingdings" panose="05000000000000000000" pitchFamily="2" charset="2"/>
              <a:buChar char="n"/>
              <a:tabLst/>
              <a:defRPr/>
            </a:pPr>
            <a:r>
              <a:rPr lang="en-US" altLang="zh-CN" sz="2400" b="1" dirty="0">
                <a:solidFill>
                  <a:prstClr val="black"/>
                </a:solidFill>
                <a:latin typeface="Consolas" panose="020B0609020204030204" pitchFamily="49" charset="0"/>
                <a:ea typeface="+mj-ea"/>
              </a:rPr>
              <a:t>Dialog</a:t>
            </a:r>
            <a:r>
              <a:rPr lang="zh-CN" altLang="en-US" sz="2400" b="1" dirty="0">
                <a:solidFill>
                  <a:prstClr val="black"/>
                </a:solidFill>
                <a:latin typeface="Consolas" panose="020B0609020204030204" pitchFamily="49" charset="0"/>
                <a:ea typeface="+mj-ea"/>
              </a:rPr>
              <a:t>类的子类</a:t>
            </a:r>
          </a:p>
          <a:p>
            <a:pPr marL="990600" marR="0" lvl="1" indent="-533400" defTabSz="914400" eaLnBrk="1" fontAlgn="auto" latinLnBrk="0" hangingPunct="1">
              <a:lnSpc>
                <a:spcPct val="90000"/>
              </a:lnSpc>
              <a:spcBef>
                <a:spcPct val="20000"/>
              </a:spcBef>
              <a:spcAft>
                <a:spcPts val="0"/>
              </a:spcAft>
              <a:buClrTx/>
              <a:buSzTx/>
              <a:buFont typeface="Wingdings" panose="05000000000000000000" pitchFamily="2" charset="2"/>
              <a:buChar char="n"/>
              <a:tabLst/>
              <a:defRPr/>
            </a:pPr>
            <a:r>
              <a:rPr lang="zh-CN" altLang="en-US" sz="2400" b="1" dirty="0">
                <a:solidFill>
                  <a:prstClr val="black"/>
                </a:solidFill>
                <a:latin typeface="Consolas" panose="020B0609020204030204" pitchFamily="49" charset="0"/>
                <a:ea typeface="+mj-ea"/>
              </a:rPr>
              <a:t>构造方法</a:t>
            </a:r>
          </a:p>
          <a:p>
            <a:pPr marL="1371600" marR="0" lvl="2" indent="-457200" defTabSz="914400" eaLnBrk="1" fontAlgn="auto" latinLnBrk="0" hangingPunct="1">
              <a:lnSpc>
                <a:spcPct val="90000"/>
              </a:lnSpc>
              <a:spcBef>
                <a:spcPct val="20000"/>
              </a:spcBef>
              <a:spcAft>
                <a:spcPts val="0"/>
              </a:spcAft>
              <a:buClrTx/>
              <a:buSzTx/>
              <a:buFont typeface="Wingdings" panose="05000000000000000000" pitchFamily="2" charset="2"/>
              <a:buChar char="ü"/>
              <a:tabLst/>
              <a:defRPr/>
            </a:pPr>
            <a:r>
              <a:rPr lang="en-US" altLang="zh-CN" sz="2400" b="1" dirty="0" err="1">
                <a:solidFill>
                  <a:prstClr val="black"/>
                </a:solidFill>
                <a:latin typeface="Consolas" panose="020B0609020204030204" pitchFamily="49" charset="0"/>
                <a:ea typeface="+mj-ea"/>
              </a:rPr>
              <a:t>FileDialog</a:t>
            </a:r>
            <a:r>
              <a:rPr lang="en-US" altLang="zh-CN" sz="2400" b="1" dirty="0">
                <a:solidFill>
                  <a:prstClr val="black"/>
                </a:solidFill>
                <a:latin typeface="Consolas" panose="020B0609020204030204" pitchFamily="49" charset="0"/>
                <a:ea typeface="+mj-ea"/>
              </a:rPr>
              <a:t>(Frame f)</a:t>
            </a:r>
          </a:p>
          <a:p>
            <a:pPr marL="1371600" marR="0" lvl="2" indent="-457200" defTabSz="914400" eaLnBrk="1" fontAlgn="auto" latinLnBrk="0" hangingPunct="1">
              <a:lnSpc>
                <a:spcPct val="90000"/>
              </a:lnSpc>
              <a:spcBef>
                <a:spcPct val="20000"/>
              </a:spcBef>
              <a:spcAft>
                <a:spcPts val="0"/>
              </a:spcAft>
              <a:buClrTx/>
              <a:buSzTx/>
              <a:buFont typeface="Wingdings" panose="05000000000000000000" pitchFamily="2" charset="2"/>
              <a:buChar char="ü"/>
              <a:tabLst/>
              <a:defRPr/>
            </a:pPr>
            <a:r>
              <a:rPr lang="en-US" altLang="zh-CN" sz="2400" b="1" dirty="0" err="1">
                <a:solidFill>
                  <a:prstClr val="black"/>
                </a:solidFill>
                <a:latin typeface="Consolas" panose="020B0609020204030204" pitchFamily="49" charset="0"/>
                <a:ea typeface="+mj-ea"/>
              </a:rPr>
              <a:t>FileDialog</a:t>
            </a:r>
            <a:r>
              <a:rPr lang="en-US" altLang="zh-CN" sz="2400" b="1" dirty="0">
                <a:solidFill>
                  <a:prstClr val="black"/>
                </a:solidFill>
                <a:latin typeface="Consolas" panose="020B0609020204030204" pitchFamily="49" charset="0"/>
                <a:ea typeface="+mj-ea"/>
              </a:rPr>
              <a:t>(Frame f, String s)</a:t>
            </a:r>
          </a:p>
          <a:p>
            <a:pPr marL="1371600" marR="0" lvl="2" indent="-457200" defTabSz="914400" eaLnBrk="1" fontAlgn="auto" latinLnBrk="0" hangingPunct="1">
              <a:lnSpc>
                <a:spcPct val="90000"/>
              </a:lnSpc>
              <a:spcBef>
                <a:spcPct val="20000"/>
              </a:spcBef>
              <a:spcAft>
                <a:spcPts val="0"/>
              </a:spcAft>
              <a:buClrTx/>
              <a:buSzTx/>
              <a:buFont typeface="Wingdings" panose="05000000000000000000" pitchFamily="2" charset="2"/>
              <a:buChar char="ü"/>
              <a:tabLst/>
              <a:defRPr/>
            </a:pPr>
            <a:r>
              <a:rPr lang="en-US" altLang="zh-CN" sz="2400" b="1" dirty="0" err="1">
                <a:solidFill>
                  <a:prstClr val="black"/>
                </a:solidFill>
                <a:latin typeface="Consolas" panose="020B0609020204030204" pitchFamily="49" charset="0"/>
                <a:ea typeface="+mj-ea"/>
              </a:rPr>
              <a:t>FileDialog</a:t>
            </a:r>
            <a:r>
              <a:rPr lang="en-US" altLang="zh-CN" sz="2400" b="1" dirty="0">
                <a:solidFill>
                  <a:prstClr val="black"/>
                </a:solidFill>
                <a:latin typeface="Consolas" panose="020B0609020204030204" pitchFamily="49" charset="0"/>
                <a:ea typeface="+mj-ea"/>
              </a:rPr>
              <a:t>(Frame f, String s, int m)</a:t>
            </a:r>
          </a:p>
          <a:p>
            <a:pPr marL="1371600" marR="0" lvl="2" indent="-457200" defTabSz="914400" eaLnBrk="1" fontAlgn="auto" latinLnBrk="0" hangingPunct="1">
              <a:lnSpc>
                <a:spcPct val="90000"/>
              </a:lnSpc>
              <a:spcBef>
                <a:spcPct val="20000"/>
              </a:spcBef>
              <a:spcAft>
                <a:spcPts val="0"/>
              </a:spcAft>
              <a:buClrTx/>
              <a:buSzTx/>
              <a:buFont typeface="Wingdings" panose="05000000000000000000" pitchFamily="2" charset="2"/>
              <a:buChar char="ü"/>
              <a:tabLst/>
              <a:defRPr/>
            </a:pPr>
            <a:r>
              <a:rPr lang="en-US" altLang="zh-CN" sz="2400" b="1" dirty="0">
                <a:solidFill>
                  <a:prstClr val="black"/>
                </a:solidFill>
                <a:latin typeface="Consolas" panose="020B0609020204030204" pitchFamily="49" charset="0"/>
                <a:ea typeface="+mj-ea"/>
              </a:rPr>
              <a:t>int m:  </a:t>
            </a:r>
            <a:r>
              <a:rPr lang="en-US" altLang="zh-CN" sz="2400" b="1" dirty="0" err="1">
                <a:solidFill>
                  <a:srgbClr val="C00000"/>
                </a:solidFill>
                <a:latin typeface="Consolas" panose="020B0609020204030204" pitchFamily="49" charset="0"/>
                <a:ea typeface="+mj-ea"/>
              </a:rPr>
              <a:t>FileDialog.LOAD</a:t>
            </a:r>
            <a:r>
              <a:rPr lang="en-US" altLang="zh-CN" sz="2400" b="1" dirty="0">
                <a:solidFill>
                  <a:srgbClr val="C00000"/>
                </a:solidFill>
                <a:latin typeface="Consolas" panose="020B0609020204030204" pitchFamily="49" charset="0"/>
                <a:ea typeface="+mj-ea"/>
              </a:rPr>
              <a:t> </a:t>
            </a:r>
            <a:r>
              <a:rPr lang="zh-CN" altLang="en-US" sz="2400" b="1" dirty="0">
                <a:solidFill>
                  <a:srgbClr val="C00000"/>
                </a:solidFill>
                <a:latin typeface="Consolas" panose="020B0609020204030204" pitchFamily="49" charset="0"/>
                <a:ea typeface="+mj-ea"/>
              </a:rPr>
              <a:t>打开文件 </a:t>
            </a:r>
            <a:r>
              <a:rPr lang="en-US" altLang="zh-CN" sz="2400" b="1" dirty="0">
                <a:solidFill>
                  <a:srgbClr val="C00000"/>
                </a:solidFill>
                <a:latin typeface="Consolas" panose="020B0609020204030204" pitchFamily="49" charset="0"/>
                <a:ea typeface="+mj-ea"/>
              </a:rPr>
              <a:t>, </a:t>
            </a:r>
            <a:r>
              <a:rPr lang="en-US" altLang="zh-CN" sz="2400" b="1" dirty="0" err="1">
                <a:solidFill>
                  <a:srgbClr val="C00000"/>
                </a:solidFill>
                <a:latin typeface="Consolas" panose="020B0609020204030204" pitchFamily="49" charset="0"/>
                <a:ea typeface="+mj-ea"/>
              </a:rPr>
              <a:t>FileDialog.SAVE</a:t>
            </a:r>
            <a:r>
              <a:rPr lang="en-US" altLang="zh-CN" sz="2400" b="1" dirty="0">
                <a:solidFill>
                  <a:srgbClr val="C00000"/>
                </a:solidFill>
                <a:latin typeface="Consolas" panose="020B0609020204030204" pitchFamily="49" charset="0"/>
                <a:ea typeface="+mj-ea"/>
              </a:rPr>
              <a:t> </a:t>
            </a:r>
            <a:r>
              <a:rPr lang="zh-CN" altLang="en-US" sz="2400" b="1" dirty="0">
                <a:solidFill>
                  <a:srgbClr val="C00000"/>
                </a:solidFill>
                <a:latin typeface="Consolas" panose="020B0609020204030204" pitchFamily="49" charset="0"/>
                <a:ea typeface="+mj-ea"/>
              </a:rPr>
              <a:t>保存文件 </a:t>
            </a:r>
            <a:r>
              <a:rPr lang="en-US" altLang="zh-CN" sz="2400" b="1" dirty="0">
                <a:solidFill>
                  <a:srgbClr val="C00000"/>
                </a:solidFill>
                <a:latin typeface="Consolas" panose="020B0609020204030204" pitchFamily="49" charset="0"/>
                <a:ea typeface="+mj-ea"/>
              </a:rPr>
              <a:t>;</a:t>
            </a:r>
          </a:p>
          <a:p>
            <a:pPr marL="990600" lvl="1" indent="-533400" eaLnBrk="1" fontAlgn="auto" hangingPunct="1">
              <a:lnSpc>
                <a:spcPct val="90000"/>
              </a:lnSpc>
              <a:spcBef>
                <a:spcPct val="20000"/>
              </a:spcBef>
              <a:spcAft>
                <a:spcPts val="0"/>
              </a:spcAft>
              <a:buFont typeface="Wingdings" panose="05000000000000000000" pitchFamily="2" charset="2"/>
              <a:buChar char="n"/>
              <a:defRPr/>
            </a:pPr>
            <a:r>
              <a:rPr lang="zh-CN" altLang="en-US" sz="2400" b="1" dirty="0">
                <a:solidFill>
                  <a:prstClr val="black"/>
                </a:solidFill>
                <a:latin typeface="Consolas" panose="020B0609020204030204" pitchFamily="49" charset="0"/>
                <a:ea typeface="+mj-ea"/>
              </a:rPr>
              <a:t>常用方法</a:t>
            </a:r>
          </a:p>
          <a:p>
            <a:pPr marL="1371600" lvl="2" indent="-457200" eaLnBrk="1" fontAlgn="auto" hangingPunct="1">
              <a:lnSpc>
                <a:spcPct val="90000"/>
              </a:lnSpc>
              <a:spcBef>
                <a:spcPct val="20000"/>
              </a:spcBef>
              <a:spcAft>
                <a:spcPts val="0"/>
              </a:spcAft>
              <a:buFont typeface="Wingdings" panose="05000000000000000000" pitchFamily="2" charset="2"/>
              <a:buChar char="ü"/>
              <a:defRPr/>
            </a:pPr>
            <a:r>
              <a:rPr lang="en-US" altLang="zh-CN" sz="2400" b="1" dirty="0" err="1">
                <a:solidFill>
                  <a:prstClr val="black"/>
                </a:solidFill>
                <a:latin typeface="Consolas" panose="020B0609020204030204" pitchFamily="49" charset="0"/>
                <a:ea typeface="+mj-ea"/>
              </a:rPr>
              <a:t>getDirectory</a:t>
            </a:r>
            <a:r>
              <a:rPr lang="en-US" altLang="zh-CN" sz="2400" b="1" dirty="0">
                <a:solidFill>
                  <a:prstClr val="black"/>
                </a:solidFill>
                <a:latin typeface="Consolas" panose="020B0609020204030204" pitchFamily="49" charset="0"/>
                <a:ea typeface="+mj-ea"/>
              </a:rPr>
              <a:t>()</a:t>
            </a:r>
          </a:p>
          <a:p>
            <a:pPr marL="1371600" lvl="2" indent="-457200" eaLnBrk="1" fontAlgn="auto" hangingPunct="1">
              <a:lnSpc>
                <a:spcPct val="90000"/>
              </a:lnSpc>
              <a:spcBef>
                <a:spcPct val="20000"/>
              </a:spcBef>
              <a:spcAft>
                <a:spcPts val="0"/>
              </a:spcAft>
              <a:buFont typeface="Wingdings" panose="05000000000000000000" pitchFamily="2" charset="2"/>
              <a:buChar char="ü"/>
              <a:defRPr/>
            </a:pPr>
            <a:r>
              <a:rPr lang="en-US" altLang="zh-CN" sz="2400" b="1" dirty="0" err="1">
                <a:solidFill>
                  <a:prstClr val="black"/>
                </a:solidFill>
                <a:latin typeface="Consolas" panose="020B0609020204030204" pitchFamily="49" charset="0"/>
                <a:ea typeface="+mj-ea"/>
              </a:rPr>
              <a:t>getFile</a:t>
            </a:r>
            <a:r>
              <a:rPr lang="en-US" altLang="zh-CN" sz="2400" b="1" dirty="0">
                <a:solidFill>
                  <a:prstClr val="black"/>
                </a:solidFill>
                <a:latin typeface="Consolas" panose="020B0609020204030204" pitchFamily="49" charset="0"/>
                <a:ea typeface="+mj-ea"/>
              </a:rPr>
              <a:t>()</a:t>
            </a:r>
          </a:p>
          <a:p>
            <a:pPr marL="1371600" lvl="2" indent="-457200" eaLnBrk="1" fontAlgn="auto" hangingPunct="1">
              <a:lnSpc>
                <a:spcPct val="90000"/>
              </a:lnSpc>
              <a:spcBef>
                <a:spcPct val="20000"/>
              </a:spcBef>
              <a:spcAft>
                <a:spcPts val="0"/>
              </a:spcAft>
              <a:buFont typeface="Wingdings" panose="05000000000000000000" pitchFamily="2" charset="2"/>
              <a:buChar char="ü"/>
              <a:defRPr/>
            </a:pPr>
            <a:r>
              <a:rPr lang="en-US" altLang="zh-CN" sz="2400" b="1" dirty="0" err="1">
                <a:solidFill>
                  <a:prstClr val="black"/>
                </a:solidFill>
                <a:latin typeface="Consolas" panose="020B0609020204030204" pitchFamily="49" charset="0"/>
                <a:ea typeface="+mj-ea"/>
              </a:rPr>
              <a:t>setDirectory</a:t>
            </a:r>
            <a:r>
              <a:rPr lang="en-US" altLang="zh-CN" sz="2400" b="1" dirty="0">
                <a:solidFill>
                  <a:prstClr val="black"/>
                </a:solidFill>
                <a:latin typeface="Consolas" panose="020B0609020204030204" pitchFamily="49" charset="0"/>
                <a:ea typeface="+mj-ea"/>
              </a:rPr>
              <a:t>()</a:t>
            </a:r>
          </a:p>
          <a:p>
            <a:pPr marL="1371600" lvl="2" indent="-457200" eaLnBrk="1" fontAlgn="auto" hangingPunct="1">
              <a:lnSpc>
                <a:spcPct val="90000"/>
              </a:lnSpc>
              <a:spcBef>
                <a:spcPct val="20000"/>
              </a:spcBef>
              <a:spcAft>
                <a:spcPts val="0"/>
              </a:spcAft>
              <a:buFont typeface="Wingdings" panose="05000000000000000000" pitchFamily="2" charset="2"/>
              <a:buChar char="ü"/>
              <a:defRPr/>
            </a:pPr>
            <a:r>
              <a:rPr lang="en-US" altLang="zh-CN" sz="2400" b="1" dirty="0" err="1">
                <a:solidFill>
                  <a:prstClr val="black"/>
                </a:solidFill>
                <a:latin typeface="Consolas" panose="020B0609020204030204" pitchFamily="49" charset="0"/>
                <a:ea typeface="+mj-ea"/>
              </a:rPr>
              <a:t>setFile</a:t>
            </a:r>
            <a:r>
              <a:rPr lang="en-US" altLang="zh-CN" sz="2400" b="1" dirty="0">
                <a:solidFill>
                  <a:prstClr val="black"/>
                </a:solidFill>
                <a:latin typeface="Consolas" panose="020B0609020204030204" pitchFamily="49" charset="0"/>
                <a:ea typeface="+mj-ea"/>
              </a:rPr>
              <a:t>()</a:t>
            </a:r>
          </a:p>
        </p:txBody>
      </p:sp>
    </p:spTree>
    <p:extLst>
      <p:ext uri="{BB962C8B-B14F-4D97-AF65-F5344CB8AC3E}">
        <p14:creationId xmlns:p14="http://schemas.microsoft.com/office/powerpoint/2010/main" val="369928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7</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用户界面</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容器组件</a:t>
            </a:r>
          </a:p>
        </p:txBody>
      </p:sp>
      <p:sp>
        <p:nvSpPr>
          <p:cNvPr id="4" name="矩形 3">
            <a:extLst>
              <a:ext uri="{FF2B5EF4-FFF2-40B4-BE49-F238E27FC236}">
                <a16:creationId xmlns:a16="http://schemas.microsoft.com/office/drawing/2014/main" id="{E9ABBF37-F15A-45EE-93B3-482FE2111E0C}"/>
              </a:ext>
            </a:extLst>
          </p:cNvPr>
          <p:cNvSpPr/>
          <p:nvPr/>
        </p:nvSpPr>
        <p:spPr>
          <a:xfrm>
            <a:off x="0" y="1105376"/>
            <a:ext cx="9144000" cy="48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latin typeface="+mn-ea"/>
              </a:rPr>
              <a:t>界面设计</a:t>
            </a:r>
          </a:p>
        </p:txBody>
      </p:sp>
      <p:sp>
        <p:nvSpPr>
          <p:cNvPr id="5" name="Rectangle 3">
            <a:extLst>
              <a:ext uri="{FF2B5EF4-FFF2-40B4-BE49-F238E27FC236}">
                <a16:creationId xmlns:a16="http://schemas.microsoft.com/office/drawing/2014/main" id="{71D1A1C5-268D-48B6-B24A-409494CCFBA6}"/>
              </a:ext>
            </a:extLst>
          </p:cNvPr>
          <p:cNvSpPr>
            <a:spLocks noChangeArrowheads="1"/>
          </p:cNvSpPr>
          <p:nvPr/>
        </p:nvSpPr>
        <p:spPr bwMode="auto">
          <a:xfrm>
            <a:off x="685800" y="1865313"/>
            <a:ext cx="76200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en-US" altLang="zh-CN" sz="3200" b="1">
                <a:latin typeface="Consolas" panose="020B0609020204030204" pitchFamily="49" charset="0"/>
                <a:ea typeface="+mj-ea"/>
              </a:rPr>
              <a:t>Frame</a:t>
            </a: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3200" b="1">
              <a:latin typeface="Consolas" panose="020B0609020204030204" pitchFamily="49" charset="0"/>
              <a:ea typeface="+mj-ea"/>
            </a:endParaRPr>
          </a:p>
        </p:txBody>
      </p:sp>
      <p:sp>
        <p:nvSpPr>
          <p:cNvPr id="6" name="Rectangle 4">
            <a:extLst>
              <a:ext uri="{FF2B5EF4-FFF2-40B4-BE49-F238E27FC236}">
                <a16:creationId xmlns:a16="http://schemas.microsoft.com/office/drawing/2014/main" id="{04A83B58-FB8C-40A7-AEC7-2C578C302934}"/>
              </a:ext>
            </a:extLst>
          </p:cNvPr>
          <p:cNvSpPr>
            <a:spLocks noChangeArrowheads="1"/>
          </p:cNvSpPr>
          <p:nvPr/>
        </p:nvSpPr>
        <p:spPr bwMode="auto">
          <a:xfrm>
            <a:off x="762000" y="2432050"/>
            <a:ext cx="7467600" cy="35814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800" b="1">
                <a:latin typeface="Consolas" panose="020B0609020204030204" pitchFamily="49" charset="0"/>
                <a:ea typeface="+mj-ea"/>
              </a:rPr>
              <a:t>内容面板</a:t>
            </a:r>
          </a:p>
          <a:p>
            <a:pPr>
              <a:lnSpc>
                <a:spcPct val="90000"/>
              </a:lnSpc>
              <a:spcBef>
                <a:spcPct val="20000"/>
              </a:spcBef>
              <a:buClr>
                <a:schemeClr val="folHlink"/>
              </a:buClr>
              <a:buSzPct val="60000"/>
              <a:buFont typeface="Wingdings" pitchFamily="2" charset="2"/>
              <a:buNone/>
            </a:pPr>
            <a:endParaRPr kumimoji="1" lang="zh-CN" altLang="en-US" sz="28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zh-CN" altLang="en-US" sz="28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zh-CN" altLang="en-US" sz="28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zh-CN" altLang="en-US" sz="28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zh-CN" altLang="en-US" sz="2800" b="1">
              <a:latin typeface="Consolas" panose="020B0609020204030204" pitchFamily="49" charset="0"/>
              <a:ea typeface="+mj-ea"/>
            </a:endParaRPr>
          </a:p>
          <a:p>
            <a:pPr>
              <a:lnSpc>
                <a:spcPct val="90000"/>
              </a:lnSpc>
              <a:spcBef>
                <a:spcPct val="20000"/>
              </a:spcBef>
              <a:buClr>
                <a:schemeClr val="folHlink"/>
              </a:buClr>
              <a:buSzPct val="60000"/>
              <a:buFont typeface="Wingdings" pitchFamily="2" charset="2"/>
              <a:buNone/>
            </a:pPr>
            <a:endParaRPr kumimoji="1" lang="en-US" altLang="zh-CN" sz="2800" b="1">
              <a:latin typeface="Consolas" panose="020B0609020204030204" pitchFamily="49" charset="0"/>
              <a:ea typeface="+mj-ea"/>
            </a:endParaRPr>
          </a:p>
        </p:txBody>
      </p:sp>
      <p:sp>
        <p:nvSpPr>
          <p:cNvPr id="7" name="Rectangle 5">
            <a:extLst>
              <a:ext uri="{FF2B5EF4-FFF2-40B4-BE49-F238E27FC236}">
                <a16:creationId xmlns:a16="http://schemas.microsoft.com/office/drawing/2014/main" id="{28EF91F5-2919-44CF-AD33-5396A5E43685}"/>
              </a:ext>
            </a:extLst>
          </p:cNvPr>
          <p:cNvSpPr>
            <a:spLocks noChangeArrowheads="1"/>
          </p:cNvSpPr>
          <p:nvPr/>
        </p:nvSpPr>
        <p:spPr bwMode="auto">
          <a:xfrm>
            <a:off x="838200" y="3117850"/>
            <a:ext cx="7315200" cy="12192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800" b="1">
                <a:latin typeface="Consolas" panose="020B0609020204030204" pitchFamily="49" charset="0"/>
                <a:ea typeface="+mj-ea"/>
              </a:rPr>
              <a:t>内容面板</a:t>
            </a:r>
          </a:p>
          <a:p>
            <a:pPr>
              <a:lnSpc>
                <a:spcPct val="90000"/>
              </a:lnSpc>
              <a:spcBef>
                <a:spcPct val="20000"/>
              </a:spcBef>
              <a:buClr>
                <a:schemeClr val="folHlink"/>
              </a:buClr>
              <a:buSzPct val="60000"/>
              <a:buFont typeface="Wingdings" pitchFamily="2" charset="2"/>
              <a:buNone/>
            </a:pPr>
            <a:endParaRPr kumimoji="1" lang="en-US" altLang="zh-CN" sz="2800" b="1">
              <a:latin typeface="Consolas" panose="020B0609020204030204" pitchFamily="49" charset="0"/>
              <a:ea typeface="+mj-ea"/>
            </a:endParaRPr>
          </a:p>
        </p:txBody>
      </p:sp>
      <p:sp>
        <p:nvSpPr>
          <p:cNvPr id="8" name="Rectangle 6">
            <a:extLst>
              <a:ext uri="{FF2B5EF4-FFF2-40B4-BE49-F238E27FC236}">
                <a16:creationId xmlns:a16="http://schemas.microsoft.com/office/drawing/2014/main" id="{5EAB6C9E-362D-4F3C-968B-5472423ABD5E}"/>
              </a:ext>
            </a:extLst>
          </p:cNvPr>
          <p:cNvSpPr>
            <a:spLocks noChangeArrowheads="1"/>
          </p:cNvSpPr>
          <p:nvPr/>
        </p:nvSpPr>
        <p:spPr bwMode="auto">
          <a:xfrm>
            <a:off x="838200" y="4565650"/>
            <a:ext cx="7315200" cy="12192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800" b="1">
                <a:latin typeface="Consolas" panose="020B0609020204030204" pitchFamily="49" charset="0"/>
                <a:ea typeface="+mj-ea"/>
              </a:rPr>
              <a:t>内容面板</a:t>
            </a:r>
          </a:p>
          <a:p>
            <a:pPr>
              <a:lnSpc>
                <a:spcPct val="90000"/>
              </a:lnSpc>
              <a:spcBef>
                <a:spcPct val="20000"/>
              </a:spcBef>
              <a:buClr>
                <a:schemeClr val="folHlink"/>
              </a:buClr>
              <a:buSzPct val="60000"/>
              <a:buFont typeface="Wingdings" pitchFamily="2" charset="2"/>
              <a:buNone/>
            </a:pPr>
            <a:endParaRPr kumimoji="1" lang="en-US" altLang="zh-CN" sz="2800" b="1">
              <a:latin typeface="Consolas" panose="020B0609020204030204" pitchFamily="49" charset="0"/>
              <a:ea typeface="+mj-ea"/>
            </a:endParaRPr>
          </a:p>
        </p:txBody>
      </p:sp>
      <p:sp>
        <p:nvSpPr>
          <p:cNvPr id="9" name="Rectangle 7">
            <a:extLst>
              <a:ext uri="{FF2B5EF4-FFF2-40B4-BE49-F238E27FC236}">
                <a16:creationId xmlns:a16="http://schemas.microsoft.com/office/drawing/2014/main" id="{1FE15AC0-2E9F-44E7-B7C3-4127E47D63B9}"/>
              </a:ext>
            </a:extLst>
          </p:cNvPr>
          <p:cNvSpPr>
            <a:spLocks noChangeArrowheads="1"/>
          </p:cNvSpPr>
          <p:nvPr/>
        </p:nvSpPr>
        <p:spPr bwMode="auto">
          <a:xfrm>
            <a:off x="2590800" y="32702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TextField</a:t>
            </a:r>
          </a:p>
        </p:txBody>
      </p:sp>
      <p:sp>
        <p:nvSpPr>
          <p:cNvPr id="11" name="Rectangle 8">
            <a:extLst>
              <a:ext uri="{FF2B5EF4-FFF2-40B4-BE49-F238E27FC236}">
                <a16:creationId xmlns:a16="http://schemas.microsoft.com/office/drawing/2014/main" id="{B60B8977-6457-49F5-8981-458725ED2520}"/>
              </a:ext>
            </a:extLst>
          </p:cNvPr>
          <p:cNvSpPr>
            <a:spLocks noChangeArrowheads="1"/>
          </p:cNvSpPr>
          <p:nvPr/>
        </p:nvSpPr>
        <p:spPr bwMode="auto">
          <a:xfrm>
            <a:off x="2590800" y="38036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Slider</a:t>
            </a:r>
          </a:p>
        </p:txBody>
      </p:sp>
      <p:sp>
        <p:nvSpPr>
          <p:cNvPr id="12" name="Rectangle 9">
            <a:extLst>
              <a:ext uri="{FF2B5EF4-FFF2-40B4-BE49-F238E27FC236}">
                <a16:creationId xmlns:a16="http://schemas.microsoft.com/office/drawing/2014/main" id="{88F9F749-4D01-4BF7-952A-21C876FAC1E2}"/>
              </a:ext>
            </a:extLst>
          </p:cNvPr>
          <p:cNvSpPr>
            <a:spLocks noChangeArrowheads="1"/>
          </p:cNvSpPr>
          <p:nvPr/>
        </p:nvSpPr>
        <p:spPr bwMode="auto">
          <a:xfrm>
            <a:off x="4724400" y="32702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Combox</a:t>
            </a:r>
          </a:p>
        </p:txBody>
      </p:sp>
      <p:sp>
        <p:nvSpPr>
          <p:cNvPr id="13" name="Rectangle 10">
            <a:extLst>
              <a:ext uri="{FF2B5EF4-FFF2-40B4-BE49-F238E27FC236}">
                <a16:creationId xmlns:a16="http://schemas.microsoft.com/office/drawing/2014/main" id="{333A5BDE-E923-448A-A384-893A1E878851}"/>
              </a:ext>
            </a:extLst>
          </p:cNvPr>
          <p:cNvSpPr>
            <a:spLocks noChangeArrowheads="1"/>
          </p:cNvSpPr>
          <p:nvPr/>
        </p:nvSpPr>
        <p:spPr bwMode="auto">
          <a:xfrm>
            <a:off x="2590800" y="47180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TextField</a:t>
            </a:r>
          </a:p>
        </p:txBody>
      </p:sp>
      <p:sp>
        <p:nvSpPr>
          <p:cNvPr id="14" name="Rectangle 11">
            <a:extLst>
              <a:ext uri="{FF2B5EF4-FFF2-40B4-BE49-F238E27FC236}">
                <a16:creationId xmlns:a16="http://schemas.microsoft.com/office/drawing/2014/main" id="{44D949A5-60AF-4290-B110-A7EE36742A11}"/>
              </a:ext>
            </a:extLst>
          </p:cNvPr>
          <p:cNvSpPr>
            <a:spLocks noChangeArrowheads="1"/>
          </p:cNvSpPr>
          <p:nvPr/>
        </p:nvSpPr>
        <p:spPr bwMode="auto">
          <a:xfrm>
            <a:off x="2590800" y="52514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Slider</a:t>
            </a:r>
          </a:p>
        </p:txBody>
      </p:sp>
      <p:sp>
        <p:nvSpPr>
          <p:cNvPr id="15" name="Rectangle 12">
            <a:extLst>
              <a:ext uri="{FF2B5EF4-FFF2-40B4-BE49-F238E27FC236}">
                <a16:creationId xmlns:a16="http://schemas.microsoft.com/office/drawing/2014/main" id="{77D697CA-0159-4194-95E5-41D2774C5409}"/>
              </a:ext>
            </a:extLst>
          </p:cNvPr>
          <p:cNvSpPr>
            <a:spLocks noChangeArrowheads="1"/>
          </p:cNvSpPr>
          <p:nvPr/>
        </p:nvSpPr>
        <p:spPr bwMode="auto">
          <a:xfrm>
            <a:off x="4724400" y="4718050"/>
            <a:ext cx="16002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folHlink"/>
              </a:buClr>
              <a:buSzPct val="60000"/>
              <a:buFont typeface="Wingdings" pitchFamily="2" charset="2"/>
              <a:buNone/>
            </a:pPr>
            <a:r>
              <a:rPr kumimoji="1" lang="en-US" altLang="zh-CN" sz="2000" b="1">
                <a:latin typeface="Consolas" panose="020B0609020204030204" pitchFamily="49" charset="0"/>
                <a:ea typeface="+mj-ea"/>
              </a:rPr>
              <a:t>Combox</a:t>
            </a:r>
          </a:p>
        </p:txBody>
      </p:sp>
    </p:spTree>
    <p:extLst>
      <p:ext uri="{BB962C8B-B14F-4D97-AF65-F5344CB8AC3E}">
        <p14:creationId xmlns:p14="http://schemas.microsoft.com/office/powerpoint/2010/main" val="665664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1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autoUpdateAnimBg="0"/>
      <p:bldP spid="7" grpId="0" animBg="1" autoUpdateAnimBg="0"/>
      <p:bldP spid="8" grpId="0" animBg="1" autoUpdateAnimBg="0"/>
      <p:bldP spid="9" grpId="0" animBg="1" autoUpdateAnimBg="0"/>
      <p:bldP spid="11" grpId="0" animBg="1" autoUpdateAnimBg="0"/>
      <p:bldP spid="12" grpId="0" animBg="1" autoUpdateAnimBg="0"/>
      <p:bldP spid="13" grpId="0" animBg="1" autoUpdateAnimBg="0"/>
      <p:bldP spid="14" grpId="0" animBg="1" autoUpdateAnimBg="0"/>
      <p:bldP spid="15"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Applet</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380BDCE9-5C8E-4B73-A520-95B0256CEB1E}"/>
              </a:ext>
            </a:extLst>
          </p:cNvPr>
          <p:cNvSpPr/>
          <p:nvPr/>
        </p:nvSpPr>
        <p:spPr>
          <a:xfrm>
            <a:off x="0" y="1106321"/>
            <a:ext cx="9144000" cy="46242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t>Java</a:t>
            </a:r>
            <a:r>
              <a:rPr lang="zh-CN" altLang="en-US" sz="2400" b="1" dirty="0"/>
              <a:t>程序的两种基本形式</a:t>
            </a:r>
          </a:p>
        </p:txBody>
      </p:sp>
      <p:sp>
        <p:nvSpPr>
          <p:cNvPr id="5" name="文本框 4">
            <a:extLst>
              <a:ext uri="{FF2B5EF4-FFF2-40B4-BE49-F238E27FC236}">
                <a16:creationId xmlns:a16="http://schemas.microsoft.com/office/drawing/2014/main" id="{AE1252C6-E167-4B37-AD4E-D6989A320118}"/>
              </a:ext>
            </a:extLst>
          </p:cNvPr>
          <p:cNvSpPr txBox="1"/>
          <p:nvPr/>
        </p:nvSpPr>
        <p:spPr>
          <a:xfrm>
            <a:off x="43130" y="1664863"/>
            <a:ext cx="8799888" cy="830997"/>
          </a:xfrm>
          <a:prstGeom prst="rect">
            <a:avLst/>
          </a:prstGeom>
          <a:noFill/>
        </p:spPr>
        <p:txBody>
          <a:bodyPr wrap="square">
            <a:spAutoFit/>
          </a:bodyPr>
          <a:lstStyle/>
          <a:p>
            <a:pPr marL="742950" lvl="1" indent="-285750" eaLnBrk="1" hangingPunct="1">
              <a:buFont typeface="Wingdings" panose="05000000000000000000" pitchFamily="2" charset="2"/>
              <a:buChar char="n"/>
            </a:pPr>
            <a:r>
              <a:rPr lang="en-US" altLang="zh-CN" sz="2400" b="1" dirty="0">
                <a:latin typeface="Consolas" panose="020B0609020204030204" pitchFamily="49" charset="0"/>
                <a:ea typeface="楷体" panose="02010609060101010101" pitchFamily="49" charset="-122"/>
              </a:rPr>
              <a:t>Java Application(</a:t>
            </a:r>
            <a:r>
              <a:rPr lang="zh-CN" altLang="en-US" sz="2400" b="1" dirty="0">
                <a:latin typeface="Consolas" panose="020B0609020204030204" pitchFamily="49" charset="0"/>
                <a:ea typeface="楷体" panose="02010609060101010101" pitchFamily="49" charset="-122"/>
              </a:rPr>
              <a:t>应用程序</a:t>
            </a:r>
            <a:r>
              <a:rPr lang="en-US" altLang="zh-CN" sz="2400" b="1" dirty="0">
                <a:latin typeface="Consolas" panose="020B0609020204030204" pitchFamily="49" charset="0"/>
                <a:ea typeface="楷体" panose="02010609060101010101" pitchFamily="49" charset="-122"/>
              </a:rPr>
              <a:t>)</a:t>
            </a:r>
            <a:r>
              <a:rPr lang="zh-CN" altLang="en-US" sz="2400" b="1" dirty="0">
                <a:latin typeface="Consolas" panose="020B0609020204030204" pitchFamily="49" charset="0"/>
                <a:ea typeface="楷体" panose="02010609060101010101" pitchFamily="49" charset="-122"/>
              </a:rPr>
              <a:t>，可独立运行</a:t>
            </a:r>
          </a:p>
          <a:p>
            <a:pPr marL="742950" lvl="1" indent="-285750" eaLnBrk="1" hangingPunct="1">
              <a:buFont typeface="Wingdings" panose="05000000000000000000" pitchFamily="2" charset="2"/>
              <a:buChar char="n"/>
            </a:pPr>
            <a:r>
              <a:rPr lang="en-US" altLang="zh-CN" sz="2400" b="1" dirty="0">
                <a:latin typeface="Consolas" panose="020B0609020204030204" pitchFamily="49" charset="0"/>
                <a:ea typeface="楷体" panose="02010609060101010101" pitchFamily="49" charset="-122"/>
              </a:rPr>
              <a:t>Java Applet(</a:t>
            </a:r>
            <a:r>
              <a:rPr lang="zh-CN" altLang="en-US" sz="2400" b="1" dirty="0">
                <a:latin typeface="Consolas" panose="020B0609020204030204" pitchFamily="49" charset="0"/>
                <a:ea typeface="楷体" panose="02010609060101010101" pitchFamily="49" charset="-122"/>
              </a:rPr>
              <a:t>小程序</a:t>
            </a:r>
            <a:r>
              <a:rPr lang="en-US" altLang="zh-CN" sz="2400" b="1" dirty="0">
                <a:latin typeface="Consolas" panose="020B0609020204030204" pitchFamily="49" charset="0"/>
                <a:ea typeface="楷体" panose="02010609060101010101" pitchFamily="49" charset="-122"/>
              </a:rPr>
              <a:t>)</a:t>
            </a:r>
            <a:r>
              <a:rPr lang="zh-CN" altLang="en-US" sz="2400" b="1" dirty="0">
                <a:latin typeface="Consolas" panose="020B0609020204030204" pitchFamily="49" charset="0"/>
                <a:ea typeface="楷体" panose="02010609060101010101" pitchFamily="49" charset="-122"/>
              </a:rPr>
              <a:t>，嵌入在浏览器中运行</a:t>
            </a:r>
          </a:p>
        </p:txBody>
      </p:sp>
      <p:sp>
        <p:nvSpPr>
          <p:cNvPr id="6" name="文本框 5">
            <a:extLst>
              <a:ext uri="{FF2B5EF4-FFF2-40B4-BE49-F238E27FC236}">
                <a16:creationId xmlns:a16="http://schemas.microsoft.com/office/drawing/2014/main" id="{57EC3AAE-4A93-4904-ADCC-81AB201856C1}"/>
              </a:ext>
            </a:extLst>
          </p:cNvPr>
          <p:cNvSpPr txBox="1"/>
          <p:nvPr/>
        </p:nvSpPr>
        <p:spPr>
          <a:xfrm>
            <a:off x="-29280" y="2560249"/>
            <a:ext cx="8799888" cy="138499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rgbClr val="1557AE"/>
                </a:solidFill>
                <a:effectLst/>
                <a:uLnTx/>
                <a:uFillTx/>
                <a:latin typeface="Consolas" panose="020B0609020204030204" pitchFamily="49" charset="0"/>
                <a:ea typeface="+mj-ea"/>
              </a:rPr>
              <a:t>通常作为</a:t>
            </a:r>
            <a:r>
              <a:rPr kumimoji="0" lang="en-US" altLang="zh-CN" sz="2400" b="1" i="0" u="none" strike="noStrike" kern="1200" cap="none" spc="0" normalizeH="0" baseline="0" noProof="0" dirty="0">
                <a:ln>
                  <a:noFill/>
                </a:ln>
                <a:solidFill>
                  <a:srgbClr val="1557AE"/>
                </a:solidFill>
                <a:effectLst/>
                <a:uLnTx/>
                <a:uFillTx/>
                <a:latin typeface="Consolas" panose="020B0609020204030204" pitchFamily="49" charset="0"/>
                <a:ea typeface="+mj-ea"/>
              </a:rPr>
              <a:t>Applet</a:t>
            </a:r>
            <a:r>
              <a:rPr kumimoji="0" lang="zh-CN" altLang="en-US" sz="2400" b="1" i="0" u="none" strike="noStrike" kern="1200" cap="none" spc="0" normalizeH="0" baseline="0" noProof="0" dirty="0">
                <a:ln>
                  <a:noFill/>
                </a:ln>
                <a:solidFill>
                  <a:srgbClr val="1557AE"/>
                </a:solidFill>
                <a:effectLst/>
                <a:uLnTx/>
                <a:uFillTx/>
                <a:latin typeface="Consolas" panose="020B0609020204030204" pitchFamily="49" charset="0"/>
                <a:ea typeface="+mj-ea"/>
              </a:rPr>
              <a:t>类的子类，格式如下</a:t>
            </a:r>
            <a:r>
              <a:rPr kumimoji="0" lang="en-US" altLang="zh-CN" sz="2400" b="1" i="0" u="none" strike="noStrike" kern="1200" cap="none" spc="0" normalizeH="0" baseline="0" noProof="0" dirty="0">
                <a:ln>
                  <a:noFill/>
                </a:ln>
                <a:solidFill>
                  <a:srgbClr val="1557AE"/>
                </a:solidFill>
                <a:effectLst/>
                <a:uLnTx/>
                <a:uFillTx/>
                <a:latin typeface="Consolas" panose="020B0609020204030204" pitchFamily="49" charset="0"/>
                <a:ea typeface="+mj-ea"/>
              </a:rPr>
              <a:t>:</a:t>
            </a:r>
          </a:p>
          <a:p>
            <a:pPr marL="742950" marR="0" lvl="1" indent="-285750" defTabSz="914400" eaLnBrk="1" latinLnBrk="0" hangingPunct="1">
              <a:lnSpc>
                <a:spcPct val="100000"/>
              </a:lnSpc>
              <a:buClrTx/>
              <a:buSzTx/>
              <a:buFont typeface="Wingdings" panose="05000000000000000000" pitchFamily="2" charset="2"/>
              <a:buChar char="n"/>
              <a:tabLst/>
              <a:defRPr/>
            </a:pPr>
            <a:r>
              <a:rPr lang="en-US" altLang="zh-CN" sz="2000" b="1" dirty="0">
                <a:latin typeface="Consolas" panose="020B0609020204030204" pitchFamily="49" charset="0"/>
                <a:ea typeface="楷体" panose="02010609060101010101" pitchFamily="49" charset="-122"/>
              </a:rPr>
              <a:t>	public class </a:t>
            </a:r>
            <a:r>
              <a:rPr lang="zh-CN" altLang="en-US" sz="2000" b="1" dirty="0">
                <a:latin typeface="Consolas" panose="020B0609020204030204" pitchFamily="49" charset="0"/>
                <a:ea typeface="楷体" panose="02010609060101010101" pitchFamily="49" charset="-122"/>
              </a:rPr>
              <a:t>类名 </a:t>
            </a:r>
            <a:r>
              <a:rPr lang="en-US" altLang="zh-CN" sz="2000" b="1" dirty="0">
                <a:latin typeface="Consolas" panose="020B0609020204030204" pitchFamily="49" charset="0"/>
                <a:ea typeface="楷体" panose="02010609060101010101" pitchFamily="49" charset="-122"/>
              </a:rPr>
              <a:t>extends Applet { </a:t>
            </a:r>
            <a:r>
              <a:rPr lang="zh-CN" altLang="en-US" sz="2000" b="1" dirty="0">
                <a:latin typeface="Consolas" panose="020B0609020204030204" pitchFamily="49" charset="0"/>
                <a:ea typeface="楷体" panose="02010609060101010101" pitchFamily="49" charset="-122"/>
              </a:rPr>
              <a:t>类体 </a:t>
            </a:r>
            <a:r>
              <a:rPr lang="en-US" altLang="zh-CN" sz="2000" b="1" dirty="0">
                <a:latin typeface="Consolas" panose="020B0609020204030204" pitchFamily="49" charset="0"/>
                <a:ea typeface="楷体" panose="02010609060101010101" pitchFamily="49" charset="-122"/>
              </a:rPr>
              <a:t>}</a:t>
            </a:r>
          </a:p>
          <a:p>
            <a:pPr marL="742950" marR="0" lvl="1" indent="-285750" defTabSz="914400" eaLnBrk="1" latinLnBrk="0" hangingPunct="1">
              <a:lnSpc>
                <a:spcPct val="100000"/>
              </a:lnSpc>
              <a:buClrTx/>
              <a:buSzTx/>
              <a:buFont typeface="Wingdings" panose="05000000000000000000" pitchFamily="2" charset="2"/>
              <a:buChar char="n"/>
              <a:tabLst/>
              <a:defRPr/>
            </a:pPr>
            <a:r>
              <a:rPr lang="zh-CN" altLang="en-US" sz="2000" b="1" dirty="0">
                <a:latin typeface="Consolas" panose="020B0609020204030204" pitchFamily="49" charset="0"/>
                <a:ea typeface="楷体" panose="02010609060101010101" pitchFamily="49" charset="-122"/>
              </a:rPr>
              <a:t>嵌入在</a:t>
            </a:r>
            <a:r>
              <a:rPr lang="en-US" altLang="zh-CN" sz="2000" b="1" dirty="0">
                <a:latin typeface="Consolas" panose="020B0609020204030204" pitchFamily="49" charset="0"/>
                <a:ea typeface="楷体" panose="02010609060101010101" pitchFamily="49" charset="-122"/>
              </a:rPr>
              <a:t>HTML</a:t>
            </a:r>
            <a:r>
              <a:rPr lang="zh-CN" altLang="en-US" sz="2000" b="1" dirty="0">
                <a:latin typeface="Consolas" panose="020B0609020204030204" pitchFamily="49" charset="0"/>
                <a:ea typeface="楷体" panose="02010609060101010101" pitchFamily="49" charset="-122"/>
              </a:rPr>
              <a:t>文件中，利用</a:t>
            </a:r>
            <a:r>
              <a:rPr lang="en-US" altLang="zh-CN" sz="2000" b="1" dirty="0">
                <a:latin typeface="Consolas" panose="020B0609020204030204" pitchFamily="49" charset="0"/>
                <a:ea typeface="楷体" panose="02010609060101010101" pitchFamily="49" charset="-122"/>
              </a:rPr>
              <a:t>WWW</a:t>
            </a:r>
            <a:r>
              <a:rPr lang="zh-CN" altLang="en-US" sz="2000" b="1" dirty="0">
                <a:latin typeface="Consolas" panose="020B0609020204030204" pitchFamily="49" charset="0"/>
                <a:ea typeface="楷体" panose="02010609060101010101" pitchFamily="49" charset="-122"/>
              </a:rPr>
              <a:t>浏览器或</a:t>
            </a:r>
            <a:r>
              <a:rPr lang="en-US" altLang="zh-CN" sz="2000" b="1" dirty="0" err="1">
                <a:latin typeface="Consolas" panose="020B0609020204030204" pitchFamily="49" charset="0"/>
                <a:ea typeface="楷体" panose="02010609060101010101" pitchFamily="49" charset="-122"/>
              </a:rPr>
              <a:t>Appletviewer</a:t>
            </a:r>
            <a:r>
              <a:rPr lang="zh-CN" altLang="en-US" sz="2000" b="1" dirty="0">
                <a:latin typeface="Consolas" panose="020B0609020204030204" pitchFamily="49" charset="0"/>
                <a:ea typeface="楷体" panose="02010609060101010101" pitchFamily="49" charset="-122"/>
              </a:rPr>
              <a:t>来运行</a:t>
            </a:r>
          </a:p>
          <a:p>
            <a:pPr marL="742950" marR="0" lvl="1" indent="-285750" defTabSz="914400" eaLnBrk="1" latinLnBrk="0" hangingPunct="1">
              <a:lnSpc>
                <a:spcPct val="100000"/>
              </a:lnSpc>
              <a:buClrTx/>
              <a:buSzTx/>
              <a:buFont typeface="Wingdings" panose="05000000000000000000" pitchFamily="2" charset="2"/>
              <a:buChar char="n"/>
              <a:tabLst/>
              <a:defRPr/>
            </a:pPr>
            <a:r>
              <a:rPr lang="zh-CN" altLang="en-US" sz="2000" b="1" dirty="0">
                <a:latin typeface="Consolas" panose="020B0609020204030204" pitchFamily="49" charset="0"/>
                <a:ea typeface="楷体" panose="02010609060101010101" pitchFamily="49" charset="-122"/>
              </a:rPr>
              <a:t>利用了</a:t>
            </a:r>
            <a:r>
              <a:rPr lang="en-US" altLang="zh-CN" sz="2000" b="1" dirty="0">
                <a:latin typeface="Consolas" panose="020B0609020204030204" pitchFamily="49" charset="0"/>
                <a:ea typeface="楷体" panose="02010609060101010101" pitchFamily="49" charset="-122"/>
              </a:rPr>
              <a:t>WWW</a:t>
            </a:r>
            <a:r>
              <a:rPr lang="zh-CN" altLang="en-US" sz="2000" b="1" dirty="0">
                <a:latin typeface="Consolas" panose="020B0609020204030204" pitchFamily="49" charset="0"/>
                <a:ea typeface="楷体" panose="02010609060101010101" pitchFamily="49" charset="-122"/>
              </a:rPr>
              <a:t>浏览器或</a:t>
            </a:r>
            <a:r>
              <a:rPr lang="en-US" altLang="zh-CN" sz="2000" b="1" dirty="0" err="1">
                <a:latin typeface="Consolas" panose="020B0609020204030204" pitchFamily="49" charset="0"/>
                <a:ea typeface="楷体" panose="02010609060101010101" pitchFamily="49" charset="-122"/>
              </a:rPr>
              <a:t>Appletviewer</a:t>
            </a:r>
            <a:r>
              <a:rPr lang="zh-CN" altLang="en-US" sz="2000" b="1" dirty="0">
                <a:latin typeface="Consolas" panose="020B0609020204030204" pitchFamily="49" charset="0"/>
                <a:ea typeface="楷体" panose="02010609060101010101" pitchFamily="49" charset="-122"/>
              </a:rPr>
              <a:t>所提供的图形用户界面功能</a:t>
            </a:r>
          </a:p>
        </p:txBody>
      </p:sp>
      <p:sp>
        <p:nvSpPr>
          <p:cNvPr id="7" name="文本框 6">
            <a:extLst>
              <a:ext uri="{FF2B5EF4-FFF2-40B4-BE49-F238E27FC236}">
                <a16:creationId xmlns:a16="http://schemas.microsoft.com/office/drawing/2014/main" id="{8234391D-F6F2-4CDB-B355-EB28C691392B}"/>
              </a:ext>
            </a:extLst>
          </p:cNvPr>
          <p:cNvSpPr txBox="1"/>
          <p:nvPr/>
        </p:nvSpPr>
        <p:spPr>
          <a:xfrm>
            <a:off x="-29280" y="4110945"/>
            <a:ext cx="8799888"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Ø"/>
              <a:tabLst/>
              <a:defRPr/>
            </a:pPr>
            <a:r>
              <a:rPr kumimoji="0" lang="en-US" altLang="zh-CN" sz="2400" b="1" i="0" u="none" strike="noStrike" kern="1200" cap="none" spc="0" normalizeH="0" baseline="0" noProof="0" dirty="0">
                <a:ln>
                  <a:noFill/>
                </a:ln>
                <a:solidFill>
                  <a:srgbClr val="1557AE"/>
                </a:solidFill>
                <a:effectLst/>
                <a:uLnTx/>
                <a:uFillTx/>
                <a:latin typeface="Consolas" panose="020B0609020204030204" pitchFamily="49" charset="0"/>
                <a:ea typeface="+mj-ea"/>
              </a:rPr>
              <a:t>Applet</a:t>
            </a:r>
            <a:r>
              <a:rPr kumimoji="0" lang="zh-CN" altLang="en-US" sz="2400" b="1" i="0" u="none" strike="noStrike" kern="1200" cap="none" spc="0" normalizeH="0" baseline="0" noProof="0" dirty="0">
                <a:ln>
                  <a:noFill/>
                </a:ln>
                <a:solidFill>
                  <a:srgbClr val="1557AE"/>
                </a:solidFill>
                <a:effectLst/>
                <a:uLnTx/>
                <a:uFillTx/>
                <a:latin typeface="Consolas" panose="020B0609020204030204" pitchFamily="49" charset="0"/>
                <a:ea typeface="+mj-ea"/>
              </a:rPr>
              <a:t>的工作原理</a:t>
            </a:r>
            <a:endParaRPr lang="zh-CN" altLang="en-US" sz="2000" b="1" dirty="0">
              <a:latin typeface="Consolas" panose="020B0609020204030204" pitchFamily="49" charset="0"/>
              <a:ea typeface="楷体" panose="02010609060101010101" pitchFamily="49" charset="-122"/>
            </a:endParaRPr>
          </a:p>
        </p:txBody>
      </p:sp>
      <p:sp>
        <p:nvSpPr>
          <p:cNvPr id="8" name="Rectangle 3">
            <a:extLst>
              <a:ext uri="{FF2B5EF4-FFF2-40B4-BE49-F238E27FC236}">
                <a16:creationId xmlns:a16="http://schemas.microsoft.com/office/drawing/2014/main" id="{817D0F26-1F32-4A9C-BF18-0D2B1E854CBD}"/>
              </a:ext>
            </a:extLst>
          </p:cNvPr>
          <p:cNvSpPr>
            <a:spLocks noChangeArrowheads="1"/>
          </p:cNvSpPr>
          <p:nvPr/>
        </p:nvSpPr>
        <p:spPr bwMode="auto">
          <a:xfrm>
            <a:off x="591357" y="4698261"/>
            <a:ext cx="3003740" cy="52799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lIns="0" rIns="0" anchor="ctr"/>
          <a:lstStyle/>
          <a:p>
            <a:pPr marL="990600" indent="-533400" algn="ctr">
              <a:spcBef>
                <a:spcPct val="20000"/>
              </a:spcBef>
              <a:buClr>
                <a:schemeClr val="hlink"/>
              </a:buClr>
              <a:buSzPct val="90000"/>
              <a:buFont typeface="Wingdings" pitchFamily="2" charset="2"/>
              <a:buNone/>
            </a:pPr>
            <a:r>
              <a:rPr kumimoji="1" lang="en-US" altLang="zh-CN" sz="2000" b="1" dirty="0">
                <a:latin typeface="Consolas" panose="020B0609020204030204" pitchFamily="49" charset="0"/>
                <a:ea typeface="楷体" panose="02010609060101010101" pitchFamily="49" charset="-122"/>
              </a:rPr>
              <a:t>Applet</a:t>
            </a:r>
            <a:r>
              <a:rPr kumimoji="1" lang="zh-CN" altLang="en-US" sz="2000" b="1" dirty="0">
                <a:latin typeface="Consolas" panose="020B0609020204030204" pitchFamily="49" charset="0"/>
                <a:ea typeface="楷体" panose="02010609060101010101" pitchFamily="49" charset="-122"/>
              </a:rPr>
              <a:t>源程序</a:t>
            </a:r>
          </a:p>
        </p:txBody>
      </p:sp>
      <p:sp>
        <p:nvSpPr>
          <p:cNvPr id="9" name="Rectangle 4">
            <a:extLst>
              <a:ext uri="{FF2B5EF4-FFF2-40B4-BE49-F238E27FC236}">
                <a16:creationId xmlns:a16="http://schemas.microsoft.com/office/drawing/2014/main" id="{801BA632-8314-4477-AADC-6D3BB2BFB6A2}"/>
              </a:ext>
            </a:extLst>
          </p:cNvPr>
          <p:cNvSpPr>
            <a:spLocks noChangeArrowheads="1"/>
          </p:cNvSpPr>
          <p:nvPr/>
        </p:nvSpPr>
        <p:spPr bwMode="auto">
          <a:xfrm>
            <a:off x="591357" y="5792499"/>
            <a:ext cx="3003740" cy="52799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lIns="0" rIns="0" anchor="ctr"/>
          <a:lstStyle/>
          <a:p>
            <a:pPr marL="990600" indent="-533400" algn="ctr">
              <a:spcBef>
                <a:spcPct val="20000"/>
              </a:spcBef>
              <a:buClr>
                <a:schemeClr val="hlink"/>
              </a:buClr>
              <a:buSzPct val="90000"/>
              <a:buFont typeface="Wingdings" pitchFamily="2" charset="2"/>
              <a:buNone/>
            </a:pPr>
            <a:r>
              <a:rPr kumimoji="1" lang="zh-CN" altLang="en-US" sz="2000" b="1" dirty="0">
                <a:solidFill>
                  <a:schemeClr val="lt1"/>
                </a:solidFill>
                <a:latin typeface="Consolas" panose="020B0609020204030204" pitchFamily="49" charset="0"/>
                <a:ea typeface="楷体" panose="02010609060101010101" pitchFamily="49" charset="-122"/>
              </a:rPr>
              <a:t>字节码文件</a:t>
            </a:r>
          </a:p>
        </p:txBody>
      </p:sp>
      <p:sp>
        <p:nvSpPr>
          <p:cNvPr id="11" name="Rectangle 5">
            <a:extLst>
              <a:ext uri="{FF2B5EF4-FFF2-40B4-BE49-F238E27FC236}">
                <a16:creationId xmlns:a16="http://schemas.microsoft.com/office/drawing/2014/main" id="{BA84D078-5FB4-4BBF-84D1-4662BABD28AF}"/>
              </a:ext>
            </a:extLst>
          </p:cNvPr>
          <p:cNvSpPr>
            <a:spLocks noChangeArrowheads="1"/>
          </p:cNvSpPr>
          <p:nvPr/>
        </p:nvSpPr>
        <p:spPr bwMode="auto">
          <a:xfrm>
            <a:off x="4596343" y="5792499"/>
            <a:ext cx="3505152" cy="52799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lIns="0" rIns="0" anchor="ctr"/>
          <a:lstStyle/>
          <a:p>
            <a:pPr marL="990600" indent="-533400" algn="ctr">
              <a:spcBef>
                <a:spcPct val="20000"/>
              </a:spcBef>
              <a:buClr>
                <a:schemeClr val="hlink"/>
              </a:buClr>
              <a:buSzPct val="90000"/>
              <a:buFont typeface="Wingdings" pitchFamily="2" charset="2"/>
              <a:buNone/>
            </a:pPr>
            <a:r>
              <a:rPr kumimoji="1" lang="zh-CN" altLang="en-US" sz="2000" b="1" dirty="0">
                <a:solidFill>
                  <a:schemeClr val="lt1"/>
                </a:solidFill>
                <a:latin typeface="Consolas" panose="020B0609020204030204" pitchFamily="49" charset="0"/>
                <a:ea typeface="楷体" panose="02010609060101010101" pitchFamily="49" charset="-122"/>
              </a:rPr>
              <a:t>嵌入到</a:t>
            </a:r>
            <a:r>
              <a:rPr kumimoji="1" lang="en-US" altLang="zh-CN" sz="2000" b="1" dirty="0">
                <a:solidFill>
                  <a:schemeClr val="lt1"/>
                </a:solidFill>
                <a:latin typeface="Consolas" panose="020B0609020204030204" pitchFamily="49" charset="0"/>
                <a:ea typeface="楷体" panose="02010609060101010101" pitchFamily="49" charset="-122"/>
              </a:rPr>
              <a:t>HTML</a:t>
            </a:r>
            <a:r>
              <a:rPr kumimoji="1" lang="zh-CN" altLang="en-US" sz="2000" b="1" dirty="0">
                <a:solidFill>
                  <a:schemeClr val="lt1"/>
                </a:solidFill>
                <a:latin typeface="Consolas" panose="020B0609020204030204" pitchFamily="49" charset="0"/>
                <a:ea typeface="楷体" panose="02010609060101010101" pitchFamily="49" charset="-122"/>
              </a:rPr>
              <a:t>文件</a:t>
            </a:r>
          </a:p>
        </p:txBody>
      </p:sp>
      <p:sp>
        <p:nvSpPr>
          <p:cNvPr id="12" name="Rectangle 6">
            <a:extLst>
              <a:ext uri="{FF2B5EF4-FFF2-40B4-BE49-F238E27FC236}">
                <a16:creationId xmlns:a16="http://schemas.microsoft.com/office/drawing/2014/main" id="{D33BAC66-B126-4351-ADB2-FB405C78A6AA}"/>
              </a:ext>
            </a:extLst>
          </p:cNvPr>
          <p:cNvSpPr>
            <a:spLocks noChangeArrowheads="1"/>
          </p:cNvSpPr>
          <p:nvPr/>
        </p:nvSpPr>
        <p:spPr bwMode="auto">
          <a:xfrm>
            <a:off x="4525389" y="4698261"/>
            <a:ext cx="3647060" cy="52799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lIns="0" rIns="0" anchor="ctr"/>
          <a:lstStyle/>
          <a:p>
            <a:pPr marL="990600" indent="-533400" algn="ctr">
              <a:spcBef>
                <a:spcPct val="20000"/>
              </a:spcBef>
              <a:buClr>
                <a:schemeClr val="hlink"/>
              </a:buClr>
              <a:buSzPct val="90000"/>
              <a:buFont typeface="Wingdings" pitchFamily="2" charset="2"/>
              <a:buNone/>
            </a:pPr>
            <a:r>
              <a:rPr kumimoji="1" lang="en-US" altLang="zh-CN" sz="2000" b="1" dirty="0">
                <a:solidFill>
                  <a:schemeClr val="lt1"/>
                </a:solidFill>
                <a:latin typeface="Consolas" panose="020B0609020204030204" pitchFamily="49" charset="0"/>
                <a:ea typeface="楷体" panose="02010609060101010101" pitchFamily="49" charset="-122"/>
              </a:rPr>
              <a:t>WWW</a:t>
            </a:r>
            <a:r>
              <a:rPr kumimoji="1" lang="zh-CN" altLang="en-US" sz="2000" b="1" dirty="0">
                <a:solidFill>
                  <a:schemeClr val="lt1"/>
                </a:solidFill>
                <a:latin typeface="Consolas" panose="020B0609020204030204" pitchFamily="49" charset="0"/>
                <a:ea typeface="楷体" panose="02010609060101010101" pitchFamily="49" charset="-122"/>
              </a:rPr>
              <a:t>浏览器打开</a:t>
            </a:r>
            <a:r>
              <a:rPr kumimoji="1" lang="en-US" altLang="zh-CN" sz="2000" b="1" dirty="0">
                <a:solidFill>
                  <a:schemeClr val="lt1"/>
                </a:solidFill>
                <a:latin typeface="Consolas" panose="020B0609020204030204" pitchFamily="49" charset="0"/>
                <a:ea typeface="楷体" panose="02010609060101010101" pitchFamily="49" charset="-122"/>
              </a:rPr>
              <a:t>HTML</a:t>
            </a:r>
            <a:r>
              <a:rPr kumimoji="1" lang="zh-CN" altLang="en-US" sz="2000" b="1" dirty="0">
                <a:solidFill>
                  <a:schemeClr val="lt1"/>
                </a:solidFill>
                <a:latin typeface="Consolas" panose="020B0609020204030204" pitchFamily="49" charset="0"/>
                <a:ea typeface="楷体" panose="02010609060101010101" pitchFamily="49" charset="-122"/>
              </a:rPr>
              <a:t>文件</a:t>
            </a:r>
          </a:p>
        </p:txBody>
      </p:sp>
      <p:cxnSp>
        <p:nvCxnSpPr>
          <p:cNvPr id="13" name="AutoShape 7">
            <a:extLst>
              <a:ext uri="{FF2B5EF4-FFF2-40B4-BE49-F238E27FC236}">
                <a16:creationId xmlns:a16="http://schemas.microsoft.com/office/drawing/2014/main" id="{0FAED220-0B93-4070-A930-62C32CA0A781}"/>
              </a:ext>
            </a:extLst>
          </p:cNvPr>
          <p:cNvCxnSpPr>
            <a:cxnSpLocks noChangeShapeType="1"/>
            <a:stCxn id="8" idx="2"/>
            <a:endCxn id="9" idx="0"/>
          </p:cNvCxnSpPr>
          <p:nvPr/>
        </p:nvCxnSpPr>
        <p:spPr bwMode="auto">
          <a:xfrm>
            <a:off x="2094016" y="5226256"/>
            <a:ext cx="0" cy="566244"/>
          </a:xfrm>
          <a:prstGeom prst="straightConnector1">
            <a:avLst/>
          </a:prstGeom>
          <a:noFill/>
          <a:ln w="38100">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Line 8">
            <a:extLst>
              <a:ext uri="{FF2B5EF4-FFF2-40B4-BE49-F238E27FC236}">
                <a16:creationId xmlns:a16="http://schemas.microsoft.com/office/drawing/2014/main" id="{E45ADB50-86FF-461A-9FE7-198AAEA6E8D0}"/>
              </a:ext>
            </a:extLst>
          </p:cNvPr>
          <p:cNvSpPr>
            <a:spLocks noChangeShapeType="1"/>
          </p:cNvSpPr>
          <p:nvPr/>
        </p:nvSpPr>
        <p:spPr bwMode="auto">
          <a:xfrm>
            <a:off x="2094016" y="6320494"/>
            <a:ext cx="0" cy="339247"/>
          </a:xfrm>
          <a:prstGeom prst="line">
            <a:avLst/>
          </a:prstGeom>
          <a:noFill/>
          <a:ln w="38100">
            <a:solidFill>
              <a:srgbClr val="1557AE"/>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endParaRPr lang="zh-CN" altLang="en-US" sz="2000" b="1">
              <a:latin typeface="Consolas" panose="020B0609020204030204" pitchFamily="49" charset="0"/>
              <a:ea typeface="楷体" panose="02010609060101010101" pitchFamily="49" charset="-122"/>
            </a:endParaRPr>
          </a:p>
        </p:txBody>
      </p:sp>
      <p:sp>
        <p:nvSpPr>
          <p:cNvPr id="15" name="Line 9">
            <a:extLst>
              <a:ext uri="{FF2B5EF4-FFF2-40B4-BE49-F238E27FC236}">
                <a16:creationId xmlns:a16="http://schemas.microsoft.com/office/drawing/2014/main" id="{0E7E22D2-D35A-4EEF-A35B-FBF000F4C4B0}"/>
              </a:ext>
            </a:extLst>
          </p:cNvPr>
          <p:cNvSpPr>
            <a:spLocks noChangeShapeType="1"/>
          </p:cNvSpPr>
          <p:nvPr/>
        </p:nvSpPr>
        <p:spPr bwMode="auto">
          <a:xfrm>
            <a:off x="2094016" y="6659741"/>
            <a:ext cx="4290380" cy="0"/>
          </a:xfrm>
          <a:prstGeom prst="line">
            <a:avLst/>
          </a:prstGeom>
          <a:noFill/>
          <a:ln w="38100">
            <a:solidFill>
              <a:srgbClr val="1557AE"/>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endParaRPr lang="zh-CN" altLang="en-US" sz="2000" b="1" dirty="0">
              <a:latin typeface="Consolas" panose="020B0609020204030204" pitchFamily="49" charset="0"/>
              <a:ea typeface="楷体" panose="02010609060101010101" pitchFamily="49" charset="-122"/>
            </a:endParaRPr>
          </a:p>
        </p:txBody>
      </p:sp>
      <p:sp>
        <p:nvSpPr>
          <p:cNvPr id="16" name="Line 10">
            <a:extLst>
              <a:ext uri="{FF2B5EF4-FFF2-40B4-BE49-F238E27FC236}">
                <a16:creationId xmlns:a16="http://schemas.microsoft.com/office/drawing/2014/main" id="{5A14E8B5-4393-44B4-826F-07396FFB423E}"/>
              </a:ext>
            </a:extLst>
          </p:cNvPr>
          <p:cNvSpPr>
            <a:spLocks noChangeShapeType="1"/>
          </p:cNvSpPr>
          <p:nvPr/>
        </p:nvSpPr>
        <p:spPr bwMode="auto">
          <a:xfrm flipV="1">
            <a:off x="6384396" y="6320494"/>
            <a:ext cx="0" cy="339247"/>
          </a:xfrm>
          <a:prstGeom prst="line">
            <a:avLst/>
          </a:prstGeom>
          <a:noFill/>
          <a:ln w="38100">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spAutoFit/>
          </a:bodyPr>
          <a:lstStyle/>
          <a:p>
            <a:endParaRPr lang="zh-CN" altLang="en-US" sz="2000" b="1">
              <a:latin typeface="Consolas" panose="020B0609020204030204" pitchFamily="49" charset="0"/>
              <a:ea typeface="楷体" panose="02010609060101010101" pitchFamily="49" charset="-122"/>
            </a:endParaRPr>
          </a:p>
        </p:txBody>
      </p:sp>
      <p:cxnSp>
        <p:nvCxnSpPr>
          <p:cNvPr id="17" name="AutoShape 11">
            <a:extLst>
              <a:ext uri="{FF2B5EF4-FFF2-40B4-BE49-F238E27FC236}">
                <a16:creationId xmlns:a16="http://schemas.microsoft.com/office/drawing/2014/main" id="{B187FA84-5C7C-4567-BCFD-503782B0B738}"/>
              </a:ext>
            </a:extLst>
          </p:cNvPr>
          <p:cNvCxnSpPr>
            <a:cxnSpLocks noChangeShapeType="1"/>
            <a:stCxn id="11" idx="0"/>
            <a:endCxn id="12" idx="2"/>
          </p:cNvCxnSpPr>
          <p:nvPr/>
        </p:nvCxnSpPr>
        <p:spPr bwMode="auto">
          <a:xfrm flipV="1">
            <a:off x="6349707" y="5226256"/>
            <a:ext cx="0" cy="566244"/>
          </a:xfrm>
          <a:prstGeom prst="straightConnector1">
            <a:avLst/>
          </a:prstGeom>
          <a:noFill/>
          <a:ln w="38100">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a:extLst>
              <a:ext uri="{FF2B5EF4-FFF2-40B4-BE49-F238E27FC236}">
                <a16:creationId xmlns:a16="http://schemas.microsoft.com/office/drawing/2014/main" id="{78EB20BA-3C14-4BD0-88C8-AA448499FC7F}"/>
              </a:ext>
            </a:extLst>
          </p:cNvPr>
          <p:cNvSpPr/>
          <p:nvPr/>
        </p:nvSpPr>
        <p:spPr>
          <a:xfrm>
            <a:off x="67274" y="4577221"/>
            <a:ext cx="8950891" cy="2348916"/>
          </a:xfrm>
          <a:prstGeom prst="rect">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65692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1" grpId="0" animBg="1"/>
      <p:bldP spid="12" grpId="0" animBg="1"/>
      <p:bldP spid="14" grpId="0" animBg="1"/>
      <p:bldP spid="15" grpId="0" animBg="1"/>
      <p:bldP spid="16" grpId="0" animBg="1"/>
      <p:bldP spid="1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Applet</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A8D0B7BB-E09D-4B3B-89B5-5C747448DB52}"/>
              </a:ext>
            </a:extLst>
          </p:cNvPr>
          <p:cNvSpPr/>
          <p:nvPr/>
        </p:nvSpPr>
        <p:spPr>
          <a:xfrm>
            <a:off x="0" y="1106321"/>
            <a:ext cx="9144000" cy="46242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t>Applet</a:t>
            </a:r>
            <a:r>
              <a:rPr lang="zh-CN" altLang="en-US" sz="2400" b="1" dirty="0"/>
              <a:t>类的继承关系与方法</a:t>
            </a:r>
          </a:p>
        </p:txBody>
      </p:sp>
      <p:sp>
        <p:nvSpPr>
          <p:cNvPr id="5" name="Rectangle 12">
            <a:extLst>
              <a:ext uri="{FF2B5EF4-FFF2-40B4-BE49-F238E27FC236}">
                <a16:creationId xmlns:a16="http://schemas.microsoft.com/office/drawing/2014/main" id="{7A0BA20C-E4CA-440F-883F-F6526030D052}"/>
              </a:ext>
            </a:extLst>
          </p:cNvPr>
          <p:cNvSpPr>
            <a:spLocks noChangeArrowheads="1"/>
          </p:cNvSpPr>
          <p:nvPr/>
        </p:nvSpPr>
        <p:spPr bwMode="auto">
          <a:xfrm>
            <a:off x="5318760" y="1743737"/>
            <a:ext cx="366767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spAutoFit/>
          </a:bodyPr>
          <a:lstStyle/>
          <a:p>
            <a:pPr marL="990600" indent="-533400" algn="ctr" rtl="1">
              <a:spcBef>
                <a:spcPct val="20000"/>
              </a:spcBef>
              <a:buClr>
                <a:schemeClr val="hlink"/>
              </a:buClr>
              <a:buSzPct val="90000"/>
              <a:buFont typeface="Wingdings" pitchFamily="2" charset="2"/>
              <a:buNone/>
            </a:pPr>
            <a:r>
              <a:rPr kumimoji="1" lang="zh-CN" altLang="en-US" sz="2000" b="1" dirty="0">
                <a:latin typeface="Consolas" panose="020B0609020204030204" pitchFamily="49" charset="0"/>
                <a:ea typeface="楷体" panose="02010609060101010101" pitchFamily="49" charset="-122"/>
              </a:rPr>
              <a:t>默认情况下，</a:t>
            </a:r>
            <a:r>
              <a:rPr kumimoji="1" lang="en-US" altLang="zh-CN" sz="2000" b="1" dirty="0">
                <a:latin typeface="Consolas" panose="020B0609020204030204" pitchFamily="49" charset="0"/>
                <a:ea typeface="楷体" panose="02010609060101010101" pitchFamily="49" charset="-122"/>
              </a:rPr>
              <a:t>Applet</a:t>
            </a:r>
            <a:r>
              <a:rPr kumimoji="1" lang="zh-CN" altLang="en-US" sz="2000" b="1" dirty="0">
                <a:latin typeface="Consolas" panose="020B0609020204030204" pitchFamily="49" charset="0"/>
                <a:ea typeface="楷体" panose="02010609060101010101" pitchFamily="49" charset="-122"/>
              </a:rPr>
              <a:t>类</a:t>
            </a:r>
          </a:p>
          <a:p>
            <a:pPr marL="990600" indent="-533400" algn="ctr" rtl="1">
              <a:spcBef>
                <a:spcPct val="20000"/>
              </a:spcBef>
              <a:buClr>
                <a:schemeClr val="hlink"/>
              </a:buClr>
              <a:buSzPct val="90000"/>
              <a:buFont typeface="Wingdings" pitchFamily="2" charset="2"/>
              <a:buNone/>
            </a:pPr>
            <a:r>
              <a:rPr kumimoji="1" lang="zh-CN" altLang="en-US" sz="2000" b="1" dirty="0">
                <a:latin typeface="Consolas" panose="020B0609020204030204" pitchFamily="49" charset="0"/>
                <a:ea typeface="楷体" panose="02010609060101010101" pitchFamily="49" charset="-122"/>
              </a:rPr>
              <a:t>使用</a:t>
            </a:r>
            <a:r>
              <a:rPr kumimoji="1" lang="en-US" altLang="zh-CN" sz="2000" b="1" dirty="0" err="1">
                <a:latin typeface="Consolas" panose="020B0609020204030204" pitchFamily="49" charset="0"/>
                <a:ea typeface="楷体" panose="02010609060101010101" pitchFamily="49" charset="-122"/>
              </a:rPr>
              <a:t>FlowLayout</a:t>
            </a:r>
            <a:r>
              <a:rPr kumimoji="1" lang="zh-CN" altLang="en-US" sz="2000" b="1" dirty="0">
                <a:latin typeface="Consolas" panose="020B0609020204030204" pitchFamily="49" charset="0"/>
                <a:ea typeface="楷体" panose="02010609060101010101" pitchFamily="49" charset="-122"/>
              </a:rPr>
              <a:t>布局管理器</a:t>
            </a:r>
          </a:p>
        </p:txBody>
      </p:sp>
      <p:grpSp>
        <p:nvGrpSpPr>
          <p:cNvPr id="6" name="组合 5">
            <a:extLst>
              <a:ext uri="{FF2B5EF4-FFF2-40B4-BE49-F238E27FC236}">
                <a16:creationId xmlns:a16="http://schemas.microsoft.com/office/drawing/2014/main" id="{A4C141CA-A871-4833-B33A-7EE924397789}"/>
              </a:ext>
            </a:extLst>
          </p:cNvPr>
          <p:cNvGrpSpPr/>
          <p:nvPr/>
        </p:nvGrpSpPr>
        <p:grpSpPr>
          <a:xfrm>
            <a:off x="43130" y="1568741"/>
            <a:ext cx="4622215" cy="2742538"/>
            <a:chOff x="343152" y="1891641"/>
            <a:chExt cx="4366146" cy="3080528"/>
          </a:xfrm>
        </p:grpSpPr>
        <p:sp>
          <p:nvSpPr>
            <p:cNvPr id="7" name="Rectangle 6">
              <a:extLst>
                <a:ext uri="{FF2B5EF4-FFF2-40B4-BE49-F238E27FC236}">
                  <a16:creationId xmlns:a16="http://schemas.microsoft.com/office/drawing/2014/main" id="{3E0F13AE-84F8-4A68-B042-83C917E317E5}"/>
                </a:ext>
              </a:extLst>
            </p:cNvPr>
            <p:cNvSpPr>
              <a:spLocks noChangeArrowheads="1"/>
            </p:cNvSpPr>
            <p:nvPr/>
          </p:nvSpPr>
          <p:spPr bwMode="auto">
            <a:xfrm>
              <a:off x="388122" y="3893317"/>
              <a:ext cx="4321176" cy="46166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0" rIns="0" anchor="ctr">
              <a:spAutoFit/>
            </a:bodyPr>
            <a:lstStyle/>
            <a:p>
              <a:pPr marL="990600" indent="-533400" algn="ctr" rtl="1">
                <a:spcBef>
                  <a:spcPct val="20000"/>
                </a:spcBef>
                <a:buClr>
                  <a:schemeClr val="hlink"/>
                </a:buClr>
                <a:buSzPct val="90000"/>
                <a:buFont typeface="Wingdings" pitchFamily="2" charset="2"/>
                <a:buNone/>
              </a:pPr>
              <a:r>
                <a:rPr kumimoji="1" lang="en-US" altLang="zh-CN" sz="2400" b="1" dirty="0" err="1">
                  <a:latin typeface="Consolas" panose="020B0609020204030204" pitchFamily="49" charset="0"/>
                  <a:ea typeface="华文行楷" pitchFamily="2" charset="-122"/>
                </a:rPr>
                <a:t>java.awt.Panel</a:t>
              </a:r>
              <a:endParaRPr kumimoji="1" lang="en-US" altLang="zh-CN" sz="2400" b="1" dirty="0">
                <a:latin typeface="Consolas" panose="020B0609020204030204" pitchFamily="49" charset="0"/>
                <a:ea typeface="华文行楷" pitchFamily="2" charset="-122"/>
              </a:endParaRPr>
            </a:p>
          </p:txBody>
        </p:sp>
        <p:sp>
          <p:nvSpPr>
            <p:cNvPr id="8" name="Rectangle 7">
              <a:extLst>
                <a:ext uri="{FF2B5EF4-FFF2-40B4-BE49-F238E27FC236}">
                  <a16:creationId xmlns:a16="http://schemas.microsoft.com/office/drawing/2014/main" id="{896D81A4-850B-46CA-8E4C-686E4A6A7E0D}"/>
                </a:ext>
              </a:extLst>
            </p:cNvPr>
            <p:cNvSpPr>
              <a:spLocks noChangeArrowheads="1"/>
            </p:cNvSpPr>
            <p:nvPr/>
          </p:nvSpPr>
          <p:spPr bwMode="auto">
            <a:xfrm>
              <a:off x="386534" y="4510504"/>
              <a:ext cx="4321176" cy="46166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0" rIns="0" anchor="ctr">
              <a:spAutoFit/>
            </a:bodyPr>
            <a:lstStyle/>
            <a:p>
              <a:pPr marL="990600" indent="-533400" algn="ctr" rtl="1">
                <a:spcBef>
                  <a:spcPct val="20000"/>
                </a:spcBef>
                <a:buClr>
                  <a:schemeClr val="hlink"/>
                </a:buClr>
                <a:buSzPct val="90000"/>
                <a:buFont typeface="Wingdings" pitchFamily="2" charset="2"/>
                <a:buNone/>
              </a:pPr>
              <a:r>
                <a:rPr kumimoji="1" lang="en-US" altLang="zh-CN" sz="2400" b="1" dirty="0" err="1">
                  <a:latin typeface="Consolas" panose="020B0609020204030204" pitchFamily="49" charset="0"/>
                  <a:ea typeface="华文行楷" pitchFamily="2" charset="-122"/>
                </a:rPr>
                <a:t>java.applet.Applet</a:t>
              </a:r>
              <a:endParaRPr kumimoji="1" lang="en-US" altLang="zh-CN" sz="2400" b="1" dirty="0">
                <a:latin typeface="Consolas" panose="020B0609020204030204" pitchFamily="49" charset="0"/>
                <a:ea typeface="华文行楷" pitchFamily="2" charset="-122"/>
              </a:endParaRPr>
            </a:p>
          </p:txBody>
        </p:sp>
        <p:cxnSp>
          <p:nvCxnSpPr>
            <p:cNvPr id="9" name="AutoShape 8">
              <a:extLst>
                <a:ext uri="{FF2B5EF4-FFF2-40B4-BE49-F238E27FC236}">
                  <a16:creationId xmlns:a16="http://schemas.microsoft.com/office/drawing/2014/main" id="{B89179A2-6A88-4314-BEEA-E1FDAADEB80A}"/>
                </a:ext>
              </a:extLst>
            </p:cNvPr>
            <p:cNvCxnSpPr>
              <a:cxnSpLocks noChangeShapeType="1"/>
            </p:cNvCxnSpPr>
            <p:nvPr/>
          </p:nvCxnSpPr>
          <p:spPr bwMode="auto">
            <a:xfrm flipH="1" flipV="1">
              <a:off x="2545535" y="2984858"/>
              <a:ext cx="1586" cy="250020"/>
            </a:xfrm>
            <a:prstGeom prst="straightConnector1">
              <a:avLst/>
            </a:prstGeom>
            <a:noFill/>
            <a:ln w="28575">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9">
              <a:extLst>
                <a:ext uri="{FF2B5EF4-FFF2-40B4-BE49-F238E27FC236}">
                  <a16:creationId xmlns:a16="http://schemas.microsoft.com/office/drawing/2014/main" id="{5A0D4D54-3C8B-45D1-A67C-0127D0C5E2F7}"/>
                </a:ext>
              </a:extLst>
            </p:cNvPr>
            <p:cNvCxnSpPr>
              <a:cxnSpLocks noChangeShapeType="1"/>
            </p:cNvCxnSpPr>
            <p:nvPr/>
          </p:nvCxnSpPr>
          <p:spPr bwMode="auto">
            <a:xfrm flipV="1">
              <a:off x="2545535" y="3633699"/>
              <a:ext cx="0" cy="290395"/>
            </a:xfrm>
            <a:prstGeom prst="straightConnector1">
              <a:avLst/>
            </a:prstGeom>
            <a:noFill/>
            <a:ln w="28575">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a:extLst>
                <a:ext uri="{FF2B5EF4-FFF2-40B4-BE49-F238E27FC236}">
                  <a16:creationId xmlns:a16="http://schemas.microsoft.com/office/drawing/2014/main" id="{B5C00949-1122-4F63-9638-AA823CA048F3}"/>
                </a:ext>
              </a:extLst>
            </p:cNvPr>
            <p:cNvCxnSpPr>
              <a:cxnSpLocks noChangeShapeType="1"/>
              <a:endCxn id="7" idx="2"/>
            </p:cNvCxnSpPr>
            <p:nvPr/>
          </p:nvCxnSpPr>
          <p:spPr bwMode="auto">
            <a:xfrm flipV="1">
              <a:off x="2548711" y="4354982"/>
              <a:ext cx="0" cy="247500"/>
            </a:xfrm>
            <a:prstGeom prst="straightConnector1">
              <a:avLst/>
            </a:prstGeom>
            <a:noFill/>
            <a:ln w="28575">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a:extLst>
                <a:ext uri="{FF2B5EF4-FFF2-40B4-BE49-F238E27FC236}">
                  <a16:creationId xmlns:a16="http://schemas.microsoft.com/office/drawing/2014/main" id="{F39E43A0-CFB1-481A-9F2E-845759C448DD}"/>
                </a:ext>
              </a:extLst>
            </p:cNvPr>
            <p:cNvCxnSpPr>
              <a:cxnSpLocks noChangeShapeType="1"/>
            </p:cNvCxnSpPr>
            <p:nvPr/>
          </p:nvCxnSpPr>
          <p:spPr bwMode="auto">
            <a:xfrm flipV="1">
              <a:off x="2547122" y="2322529"/>
              <a:ext cx="0" cy="263509"/>
            </a:xfrm>
            <a:prstGeom prst="straightConnector1">
              <a:avLst/>
            </a:prstGeom>
            <a:noFill/>
            <a:ln w="28575">
              <a:solidFill>
                <a:srgbClr val="1557AE"/>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3">
              <a:extLst>
                <a:ext uri="{FF2B5EF4-FFF2-40B4-BE49-F238E27FC236}">
                  <a16:creationId xmlns:a16="http://schemas.microsoft.com/office/drawing/2014/main" id="{B45CE9B4-B9A8-48F6-99C5-3907838BE453}"/>
                </a:ext>
              </a:extLst>
            </p:cNvPr>
            <p:cNvSpPr>
              <a:spLocks noChangeArrowheads="1"/>
            </p:cNvSpPr>
            <p:nvPr/>
          </p:nvSpPr>
          <p:spPr bwMode="auto">
            <a:xfrm>
              <a:off x="343152" y="1891641"/>
              <a:ext cx="4364561" cy="46166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square" lIns="0" rIns="0" anchor="ctr">
              <a:spAutoFit/>
            </a:bodyPr>
            <a:lstStyle/>
            <a:p>
              <a:pPr marL="449263" indent="7938" algn="ctr" rtl="1">
                <a:spcBef>
                  <a:spcPct val="20000"/>
                </a:spcBef>
                <a:buClr>
                  <a:schemeClr val="hlink"/>
                </a:buClr>
                <a:buSzPct val="90000"/>
                <a:buFont typeface="Wingdings" pitchFamily="2" charset="2"/>
                <a:buNone/>
              </a:pPr>
              <a:r>
                <a:rPr kumimoji="1" lang="en-US" altLang="zh-CN" sz="2400" b="1" dirty="0" err="1">
                  <a:latin typeface="Consolas" panose="020B0609020204030204" pitchFamily="49" charset="0"/>
                  <a:ea typeface="华文行楷" pitchFamily="2" charset="-122"/>
                </a:rPr>
                <a:t>java.lang.Object</a:t>
              </a:r>
              <a:endParaRPr kumimoji="1" lang="en-US" altLang="zh-CN" sz="2400" b="1" dirty="0">
                <a:latin typeface="Consolas" panose="020B0609020204030204" pitchFamily="49" charset="0"/>
                <a:ea typeface="华文行楷" pitchFamily="2" charset="-122"/>
              </a:endParaRPr>
            </a:p>
          </p:txBody>
        </p:sp>
        <p:sp>
          <p:nvSpPr>
            <p:cNvPr id="15" name="Rectangle 4">
              <a:extLst>
                <a:ext uri="{FF2B5EF4-FFF2-40B4-BE49-F238E27FC236}">
                  <a16:creationId xmlns:a16="http://schemas.microsoft.com/office/drawing/2014/main" id="{5945220D-7B2A-4BE1-A91D-B72ED060CE34}"/>
                </a:ext>
              </a:extLst>
            </p:cNvPr>
            <p:cNvSpPr>
              <a:spLocks noChangeArrowheads="1"/>
            </p:cNvSpPr>
            <p:nvPr/>
          </p:nvSpPr>
          <p:spPr bwMode="auto">
            <a:xfrm>
              <a:off x="365958" y="2525523"/>
              <a:ext cx="4341752" cy="518561"/>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square" lIns="0" rIns="0" anchor="ctr">
              <a:spAutoFit/>
            </a:bodyPr>
            <a:lstStyle/>
            <a:p>
              <a:pPr marL="449263" indent="7938" algn="ctr" rtl="1">
                <a:spcBef>
                  <a:spcPct val="20000"/>
                </a:spcBef>
                <a:buClr>
                  <a:schemeClr val="hlink"/>
                </a:buClr>
                <a:buSzPct val="90000"/>
                <a:buFont typeface="Wingdings" pitchFamily="2" charset="2"/>
                <a:buNone/>
              </a:pPr>
              <a:r>
                <a:rPr kumimoji="1" lang="en-US" altLang="zh-CN" sz="2400" b="1" dirty="0" err="1">
                  <a:latin typeface="Consolas" panose="020B0609020204030204" pitchFamily="49" charset="0"/>
                  <a:ea typeface="华文行楷" pitchFamily="2" charset="-122"/>
                </a:rPr>
                <a:t>java.awt.Component</a:t>
              </a:r>
              <a:endParaRPr kumimoji="1" lang="en-US" altLang="zh-CN" sz="2400" b="1" dirty="0">
                <a:latin typeface="Consolas" panose="020B0609020204030204" pitchFamily="49" charset="0"/>
                <a:ea typeface="华文行楷" pitchFamily="2" charset="-122"/>
              </a:endParaRPr>
            </a:p>
          </p:txBody>
        </p:sp>
        <p:sp>
          <p:nvSpPr>
            <p:cNvPr id="16" name="Rectangle 5">
              <a:extLst>
                <a:ext uri="{FF2B5EF4-FFF2-40B4-BE49-F238E27FC236}">
                  <a16:creationId xmlns:a16="http://schemas.microsoft.com/office/drawing/2014/main" id="{D982CFDD-8B98-47EE-97B2-016D9C6E1CD8}"/>
                </a:ext>
              </a:extLst>
            </p:cNvPr>
            <p:cNvSpPr>
              <a:spLocks noChangeArrowheads="1"/>
            </p:cNvSpPr>
            <p:nvPr/>
          </p:nvSpPr>
          <p:spPr bwMode="auto">
            <a:xfrm>
              <a:off x="386534" y="3202811"/>
              <a:ext cx="4321176" cy="461665"/>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0" rIns="0" anchor="ctr">
              <a:spAutoFit/>
            </a:bodyPr>
            <a:lstStyle/>
            <a:p>
              <a:pPr marL="990600" indent="-533400" algn="ctr" rtl="1">
                <a:spcBef>
                  <a:spcPct val="20000"/>
                </a:spcBef>
                <a:buClr>
                  <a:schemeClr val="hlink"/>
                </a:buClr>
                <a:buSzPct val="90000"/>
                <a:buFont typeface="Wingdings" pitchFamily="2" charset="2"/>
                <a:buNone/>
              </a:pPr>
              <a:r>
                <a:rPr kumimoji="1" lang="en-US" altLang="zh-CN" sz="2400" b="1" dirty="0" err="1">
                  <a:latin typeface="Consolas" panose="020B0609020204030204" pitchFamily="49" charset="0"/>
                  <a:ea typeface="华文行楷" pitchFamily="2" charset="-122"/>
                </a:rPr>
                <a:t>java.awt.Container</a:t>
              </a:r>
              <a:endParaRPr kumimoji="1" lang="en-US" altLang="zh-CN" sz="2400" b="1" dirty="0">
                <a:latin typeface="Consolas" panose="020B0609020204030204" pitchFamily="49" charset="0"/>
                <a:ea typeface="华文行楷" pitchFamily="2" charset="-122"/>
              </a:endParaRPr>
            </a:p>
          </p:txBody>
        </p:sp>
      </p:grpSp>
      <p:grpSp>
        <p:nvGrpSpPr>
          <p:cNvPr id="17" name="Group 16">
            <a:extLst>
              <a:ext uri="{FF2B5EF4-FFF2-40B4-BE49-F238E27FC236}">
                <a16:creationId xmlns:a16="http://schemas.microsoft.com/office/drawing/2014/main" id="{AC41DDDB-FDB5-4BA5-91C9-7E8286CAA16D}"/>
              </a:ext>
            </a:extLst>
          </p:cNvPr>
          <p:cNvGrpSpPr>
            <a:grpSpLocks/>
          </p:cNvGrpSpPr>
          <p:nvPr/>
        </p:nvGrpSpPr>
        <p:grpSpPr bwMode="auto">
          <a:xfrm>
            <a:off x="317243" y="4443161"/>
            <a:ext cx="8464520" cy="2201408"/>
            <a:chOff x="240" y="1800"/>
            <a:chExt cx="5268" cy="1944"/>
          </a:xfrm>
        </p:grpSpPr>
        <p:sp>
          <p:nvSpPr>
            <p:cNvPr id="18" name="AutoShape 2">
              <a:extLst>
                <a:ext uri="{FF2B5EF4-FFF2-40B4-BE49-F238E27FC236}">
                  <a16:creationId xmlns:a16="http://schemas.microsoft.com/office/drawing/2014/main" id="{8B50B415-2D4F-4898-8D2C-D928A5BB02F4}"/>
                </a:ext>
              </a:extLst>
            </p:cNvPr>
            <p:cNvSpPr>
              <a:spLocks noChangeArrowheads="1"/>
            </p:cNvSpPr>
            <p:nvPr/>
          </p:nvSpPr>
          <p:spPr bwMode="auto">
            <a:xfrm>
              <a:off x="1968" y="1800"/>
              <a:ext cx="1680" cy="384"/>
            </a:xfrm>
            <a:prstGeom prst="roundRect">
              <a:avLst>
                <a:gd name="adj" fmla="val 16667"/>
              </a:avLst>
            </a:prstGeom>
            <a:solidFill>
              <a:srgbClr val="4F81BD"/>
            </a:solidFill>
            <a:ln w="9525">
              <a:solidFill>
                <a:sysClr val="windowText" lastClr="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Java.applet.Applet</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p:txBody>
        </p:sp>
        <p:sp>
          <p:nvSpPr>
            <p:cNvPr id="20" name="Text Box 3">
              <a:extLst>
                <a:ext uri="{FF2B5EF4-FFF2-40B4-BE49-F238E27FC236}">
                  <a16:creationId xmlns:a16="http://schemas.microsoft.com/office/drawing/2014/main" id="{23E9F769-0562-4623-A8C8-902A4757B1B0}"/>
                </a:ext>
              </a:extLst>
            </p:cNvPr>
            <p:cNvSpPr txBox="1">
              <a:spLocks noChangeArrowheads="1"/>
            </p:cNvSpPr>
            <p:nvPr/>
          </p:nvSpPr>
          <p:spPr bwMode="auto">
            <a:xfrm>
              <a:off x="240" y="2328"/>
              <a:ext cx="1481" cy="288"/>
            </a:xfrm>
            <a:prstGeom prst="rect">
              <a:avLst/>
            </a:prstGeom>
            <a:solidFill>
              <a:srgbClr val="C0504D"/>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public void init()</a:t>
              </a:r>
            </a:p>
          </p:txBody>
        </p:sp>
        <p:sp>
          <p:nvSpPr>
            <p:cNvPr id="21" name="Text Box 4">
              <a:extLst>
                <a:ext uri="{FF2B5EF4-FFF2-40B4-BE49-F238E27FC236}">
                  <a16:creationId xmlns:a16="http://schemas.microsoft.com/office/drawing/2014/main" id="{03B6820B-CD70-4D81-A303-A34C7F35565A}"/>
                </a:ext>
              </a:extLst>
            </p:cNvPr>
            <p:cNvSpPr txBox="1">
              <a:spLocks noChangeArrowheads="1"/>
            </p:cNvSpPr>
            <p:nvPr/>
          </p:nvSpPr>
          <p:spPr bwMode="auto">
            <a:xfrm>
              <a:off x="3696" y="2328"/>
              <a:ext cx="1812" cy="288"/>
            </a:xfrm>
            <a:prstGeom prst="rect">
              <a:avLst/>
            </a:prstGeom>
            <a:solidFill>
              <a:srgbClr val="C0504D"/>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public void destroy()</a:t>
              </a:r>
            </a:p>
          </p:txBody>
        </p:sp>
        <p:sp>
          <p:nvSpPr>
            <p:cNvPr id="22" name="Text Box 5">
              <a:extLst>
                <a:ext uri="{FF2B5EF4-FFF2-40B4-BE49-F238E27FC236}">
                  <a16:creationId xmlns:a16="http://schemas.microsoft.com/office/drawing/2014/main" id="{111C4CD7-2E3B-456B-82F1-04B6784C0610}"/>
                </a:ext>
              </a:extLst>
            </p:cNvPr>
            <p:cNvSpPr txBox="1">
              <a:spLocks noChangeArrowheads="1"/>
            </p:cNvSpPr>
            <p:nvPr/>
          </p:nvSpPr>
          <p:spPr bwMode="auto">
            <a:xfrm>
              <a:off x="960" y="2760"/>
              <a:ext cx="1612" cy="312"/>
            </a:xfrm>
            <a:prstGeom prst="rect">
              <a:avLst/>
            </a:prstGeom>
            <a:solidFill>
              <a:srgbClr val="C0504D"/>
            </a:solidFill>
            <a:ln w="38100">
              <a:solidFill>
                <a:srgbClr val="FFCCCC"/>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public void start()</a:t>
              </a:r>
            </a:p>
          </p:txBody>
        </p:sp>
        <p:sp>
          <p:nvSpPr>
            <p:cNvPr id="23" name="Text Box 6">
              <a:extLst>
                <a:ext uri="{FF2B5EF4-FFF2-40B4-BE49-F238E27FC236}">
                  <a16:creationId xmlns:a16="http://schemas.microsoft.com/office/drawing/2014/main" id="{7B1C3534-73C6-4D34-BF5B-55C4F6390474}"/>
                </a:ext>
              </a:extLst>
            </p:cNvPr>
            <p:cNvSpPr txBox="1">
              <a:spLocks noChangeArrowheads="1"/>
            </p:cNvSpPr>
            <p:nvPr/>
          </p:nvSpPr>
          <p:spPr bwMode="auto">
            <a:xfrm>
              <a:off x="2976" y="2808"/>
              <a:ext cx="1570" cy="312"/>
            </a:xfrm>
            <a:prstGeom prst="rect">
              <a:avLst/>
            </a:prstGeom>
            <a:solidFill>
              <a:srgbClr val="C0504D"/>
            </a:solidFill>
            <a:ln w="38100">
              <a:solidFill>
                <a:srgbClr val="FFCCCC"/>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public void stop()</a:t>
              </a:r>
            </a:p>
          </p:txBody>
        </p:sp>
        <p:sp>
          <p:nvSpPr>
            <p:cNvPr id="24" name="Text Box 7">
              <a:extLst>
                <a:ext uri="{FF2B5EF4-FFF2-40B4-BE49-F238E27FC236}">
                  <a16:creationId xmlns:a16="http://schemas.microsoft.com/office/drawing/2014/main" id="{051BC7DA-AC5F-4A67-9873-6034CB9E3445}"/>
                </a:ext>
              </a:extLst>
            </p:cNvPr>
            <p:cNvSpPr txBox="1">
              <a:spLocks noChangeArrowheads="1"/>
            </p:cNvSpPr>
            <p:nvPr/>
          </p:nvSpPr>
          <p:spPr bwMode="auto">
            <a:xfrm>
              <a:off x="432" y="3432"/>
              <a:ext cx="2556" cy="312"/>
            </a:xfrm>
            <a:prstGeom prst="rect">
              <a:avLst/>
            </a:prstGeom>
            <a:solidFill>
              <a:srgbClr val="C0504D"/>
            </a:solidFill>
            <a:ln w="38100">
              <a:solidFill>
                <a:srgbClr val="FFCCCC"/>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public void paint(Graphics g)</a:t>
              </a:r>
              <a:endParaRPr kumimoji="0" lang="en-US" altLang="zh-CN" sz="1800" b="0" i="0"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endParaRPr>
            </a:p>
          </p:txBody>
        </p:sp>
        <p:sp>
          <p:nvSpPr>
            <p:cNvPr id="25" name="Line 8">
              <a:extLst>
                <a:ext uri="{FF2B5EF4-FFF2-40B4-BE49-F238E27FC236}">
                  <a16:creationId xmlns:a16="http://schemas.microsoft.com/office/drawing/2014/main" id="{E28CB819-7565-44F3-9938-EAE8805EB45A}"/>
                </a:ext>
              </a:extLst>
            </p:cNvPr>
            <p:cNvSpPr>
              <a:spLocks noChangeShapeType="1"/>
            </p:cNvSpPr>
            <p:nvPr/>
          </p:nvSpPr>
          <p:spPr bwMode="auto">
            <a:xfrm>
              <a:off x="528" y="3240"/>
              <a:ext cx="4608" cy="0"/>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26" name="Line 9">
              <a:extLst>
                <a:ext uri="{FF2B5EF4-FFF2-40B4-BE49-F238E27FC236}">
                  <a16:creationId xmlns:a16="http://schemas.microsoft.com/office/drawing/2014/main" id="{05106D33-FF2B-492A-B9E0-C8C47DEFE840}"/>
                </a:ext>
              </a:extLst>
            </p:cNvPr>
            <p:cNvSpPr>
              <a:spLocks noChangeShapeType="1"/>
            </p:cNvSpPr>
            <p:nvPr/>
          </p:nvSpPr>
          <p:spPr bwMode="auto">
            <a:xfrm flipH="1">
              <a:off x="1728" y="2184"/>
              <a:ext cx="240" cy="14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27" name="Line 10">
              <a:extLst>
                <a:ext uri="{FF2B5EF4-FFF2-40B4-BE49-F238E27FC236}">
                  <a16:creationId xmlns:a16="http://schemas.microsoft.com/office/drawing/2014/main" id="{0CF93230-B1CD-4946-9B6F-E2449B994178}"/>
                </a:ext>
              </a:extLst>
            </p:cNvPr>
            <p:cNvSpPr>
              <a:spLocks noChangeShapeType="1"/>
            </p:cNvSpPr>
            <p:nvPr/>
          </p:nvSpPr>
          <p:spPr bwMode="auto">
            <a:xfrm flipH="1">
              <a:off x="1872" y="2184"/>
              <a:ext cx="528" cy="52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28" name="Line 11">
              <a:extLst>
                <a:ext uri="{FF2B5EF4-FFF2-40B4-BE49-F238E27FC236}">
                  <a16:creationId xmlns:a16="http://schemas.microsoft.com/office/drawing/2014/main" id="{B47452D5-6C56-4FFE-854A-F949B9AFE976}"/>
                </a:ext>
              </a:extLst>
            </p:cNvPr>
            <p:cNvSpPr>
              <a:spLocks noChangeShapeType="1"/>
            </p:cNvSpPr>
            <p:nvPr/>
          </p:nvSpPr>
          <p:spPr bwMode="auto">
            <a:xfrm>
              <a:off x="1776" y="3096"/>
              <a:ext cx="0" cy="336"/>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29" name="Line 12">
              <a:extLst>
                <a:ext uri="{FF2B5EF4-FFF2-40B4-BE49-F238E27FC236}">
                  <a16:creationId xmlns:a16="http://schemas.microsoft.com/office/drawing/2014/main" id="{CD98AF98-5089-40F5-BEAF-893F090875D6}"/>
                </a:ext>
              </a:extLst>
            </p:cNvPr>
            <p:cNvSpPr>
              <a:spLocks noChangeShapeType="1"/>
            </p:cNvSpPr>
            <p:nvPr/>
          </p:nvSpPr>
          <p:spPr bwMode="auto">
            <a:xfrm>
              <a:off x="3600" y="2184"/>
              <a:ext cx="240" cy="14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sp>
          <p:nvSpPr>
            <p:cNvPr id="30" name="Line 13">
              <a:extLst>
                <a:ext uri="{FF2B5EF4-FFF2-40B4-BE49-F238E27FC236}">
                  <a16:creationId xmlns:a16="http://schemas.microsoft.com/office/drawing/2014/main" id="{2909D6A1-2F73-4394-B000-9E36A5396FCB}"/>
                </a:ext>
              </a:extLst>
            </p:cNvPr>
            <p:cNvSpPr>
              <a:spLocks noChangeShapeType="1"/>
            </p:cNvSpPr>
            <p:nvPr/>
          </p:nvSpPr>
          <p:spPr bwMode="auto">
            <a:xfrm>
              <a:off x="3072" y="2184"/>
              <a:ext cx="432" cy="62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Tree>
    <p:extLst>
      <p:ext uri="{BB962C8B-B14F-4D97-AF65-F5344CB8AC3E}">
        <p14:creationId xmlns:p14="http://schemas.microsoft.com/office/powerpoint/2010/main" val="339532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Applet</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Rectangle 3">
            <a:extLst>
              <a:ext uri="{FF2B5EF4-FFF2-40B4-BE49-F238E27FC236}">
                <a16:creationId xmlns:a16="http://schemas.microsoft.com/office/drawing/2014/main" id="{D12EB984-1F9A-49CE-8649-F33CF98A1D1E}"/>
              </a:ext>
            </a:extLst>
          </p:cNvPr>
          <p:cNvSpPr txBox="1">
            <a:spLocks noChangeArrowheads="1"/>
          </p:cNvSpPr>
          <p:nvPr/>
        </p:nvSpPr>
        <p:spPr>
          <a:xfrm>
            <a:off x="0" y="1934930"/>
            <a:ext cx="8142288" cy="3215640"/>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fontAlgn="auto" hangingPunct="1">
              <a:spcBef>
                <a:spcPct val="20000"/>
              </a:spcBef>
              <a:spcAft>
                <a:spcPts val="0"/>
              </a:spcAft>
              <a:buFont typeface="Wingdings" panose="05000000000000000000" pitchFamily="2" charset="2"/>
              <a:buChar char="Ø"/>
              <a:defRPr/>
            </a:pPr>
            <a:r>
              <a:rPr lang="en-US" altLang="zh-CN" sz="2400" b="1" dirty="0">
                <a:solidFill>
                  <a:srgbClr val="1557AE"/>
                </a:solidFill>
                <a:latin typeface="Consolas" panose="020B0609020204030204" pitchFamily="49" charset="0"/>
                <a:ea typeface="+mj-ea"/>
              </a:rPr>
              <a:t>init()</a:t>
            </a:r>
            <a:r>
              <a:rPr lang="zh-CN" altLang="en-US" sz="2400" b="1" dirty="0">
                <a:solidFill>
                  <a:srgbClr val="1557AE"/>
                </a:solidFill>
                <a:latin typeface="Consolas" panose="020B0609020204030204" pitchFamily="49" charset="0"/>
                <a:ea typeface="+mj-ea"/>
              </a:rPr>
              <a:t>方法</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完成初始化操作</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在</a:t>
            </a:r>
            <a:r>
              <a:rPr lang="en-US" altLang="zh-CN" sz="2000" b="1" dirty="0">
                <a:latin typeface="Consolas" panose="020B0609020204030204" pitchFamily="49" charset="0"/>
                <a:ea typeface="楷体" panose="02010609060101010101" pitchFamily="49" charset="-122"/>
              </a:rPr>
              <a:t>Applet</a:t>
            </a:r>
            <a:r>
              <a:rPr lang="zh-CN" altLang="en-US" sz="2000" b="1" dirty="0">
                <a:latin typeface="Consolas" panose="020B0609020204030204" pitchFamily="49" charset="0"/>
                <a:ea typeface="楷体" panose="02010609060101010101" pitchFamily="49" charset="-122"/>
              </a:rPr>
              <a:t>程序第一次加载时调用，仅执行一次</a:t>
            </a:r>
          </a:p>
          <a:p>
            <a:pPr marL="342900" indent="-342900" eaLnBrk="1" fontAlgn="auto" hangingPunct="1">
              <a:spcBef>
                <a:spcPct val="20000"/>
              </a:spcBef>
              <a:spcAft>
                <a:spcPts val="0"/>
              </a:spcAft>
              <a:buFont typeface="Wingdings" panose="05000000000000000000" pitchFamily="2" charset="2"/>
              <a:buChar char="Ø"/>
              <a:defRPr/>
            </a:pPr>
            <a:r>
              <a:rPr lang="en-US" altLang="zh-CN" sz="2400" b="1" dirty="0">
                <a:solidFill>
                  <a:srgbClr val="1557AE"/>
                </a:solidFill>
                <a:latin typeface="Consolas" panose="020B0609020204030204" pitchFamily="49" charset="0"/>
                <a:ea typeface="+mj-ea"/>
              </a:rPr>
              <a:t>start()</a:t>
            </a:r>
            <a:r>
              <a:rPr lang="zh-CN" altLang="en-US" sz="2400" b="1" dirty="0">
                <a:solidFill>
                  <a:srgbClr val="1557AE"/>
                </a:solidFill>
                <a:latin typeface="Consolas" panose="020B0609020204030204" pitchFamily="49" charset="0"/>
                <a:ea typeface="+mj-ea"/>
              </a:rPr>
              <a:t>方法</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启动</a:t>
            </a:r>
            <a:r>
              <a:rPr lang="en-US" altLang="zh-CN" sz="2000" b="1" dirty="0">
                <a:latin typeface="Consolas" panose="020B0609020204030204" pitchFamily="49" charset="0"/>
                <a:ea typeface="楷体" panose="02010609060101010101" pitchFamily="49" charset="-122"/>
              </a:rPr>
              <a:t>Applet</a:t>
            </a:r>
            <a:r>
              <a:rPr lang="zh-CN" altLang="en-US" sz="2000" b="1" dirty="0">
                <a:latin typeface="Consolas" panose="020B0609020204030204" pitchFamily="49" charset="0"/>
                <a:ea typeface="楷体" panose="02010609060101010101" pitchFamily="49" charset="-122"/>
              </a:rPr>
              <a:t>主线程运行</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重启时也被调用</a:t>
            </a:r>
            <a:r>
              <a:rPr lang="en-US" altLang="zh-CN" sz="2000" b="1" dirty="0">
                <a:latin typeface="Consolas" panose="020B0609020204030204" pitchFamily="49" charset="0"/>
                <a:ea typeface="楷体" panose="02010609060101010101" pitchFamily="49" charset="-122"/>
              </a:rPr>
              <a:t>(reload</a:t>
            </a:r>
            <a:r>
              <a:rPr lang="zh-CN" altLang="en-US" sz="2000" b="1" dirty="0">
                <a:latin typeface="Consolas" panose="020B0609020204030204" pitchFamily="49" charset="0"/>
                <a:ea typeface="楷体" panose="02010609060101010101" pitchFamily="49" charset="-122"/>
              </a:rPr>
              <a:t>或返回</a:t>
            </a:r>
            <a:r>
              <a:rPr lang="en-US" altLang="zh-CN" sz="2000" b="1" dirty="0">
                <a:latin typeface="Consolas" panose="020B0609020204030204" pitchFamily="49" charset="0"/>
                <a:ea typeface="楷体" panose="02010609060101010101" pitchFamily="49" charset="-122"/>
              </a:rPr>
              <a:t>)</a:t>
            </a:r>
          </a:p>
          <a:p>
            <a:pPr marL="342900" indent="-342900" eaLnBrk="1" fontAlgn="auto" hangingPunct="1">
              <a:spcBef>
                <a:spcPct val="20000"/>
              </a:spcBef>
              <a:spcAft>
                <a:spcPts val="0"/>
              </a:spcAft>
              <a:buFont typeface="Wingdings" panose="05000000000000000000" pitchFamily="2" charset="2"/>
              <a:buChar char="Ø"/>
              <a:defRPr/>
            </a:pPr>
            <a:r>
              <a:rPr lang="en-US" altLang="zh-CN" sz="2400" b="1" dirty="0">
                <a:solidFill>
                  <a:srgbClr val="1557AE"/>
                </a:solidFill>
                <a:latin typeface="Consolas" panose="020B0609020204030204" pitchFamily="49" charset="0"/>
                <a:ea typeface="+mj-ea"/>
              </a:rPr>
              <a:t>paint()</a:t>
            </a:r>
            <a:r>
              <a:rPr lang="zh-CN" altLang="en-US" sz="2400" b="1" dirty="0">
                <a:solidFill>
                  <a:srgbClr val="1557AE"/>
                </a:solidFill>
                <a:latin typeface="Consolas" panose="020B0609020204030204" pitchFamily="49" charset="0"/>
                <a:ea typeface="+mj-ea"/>
              </a:rPr>
              <a:t>方法</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将结果输出</a:t>
            </a:r>
            <a:r>
              <a:rPr lang="en-US" altLang="zh-CN" sz="2000" b="1" dirty="0">
                <a:latin typeface="Consolas" panose="020B0609020204030204" pitchFamily="49" charset="0"/>
                <a:ea typeface="楷体" panose="02010609060101010101" pitchFamily="49" charset="-122"/>
              </a:rPr>
              <a:t>/</a:t>
            </a:r>
            <a:r>
              <a:rPr lang="zh-CN" altLang="en-US" sz="2000" b="1" dirty="0">
                <a:latin typeface="Consolas" panose="020B0609020204030204" pitchFamily="49" charset="0"/>
                <a:ea typeface="楷体" panose="02010609060101010101" pitchFamily="49" charset="-122"/>
              </a:rPr>
              <a:t>绘制到界面上</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被自动调用</a:t>
            </a:r>
            <a:r>
              <a:rPr lang="en-US" altLang="zh-CN" sz="2000" b="1" dirty="0">
                <a:latin typeface="Consolas" panose="020B0609020204030204" pitchFamily="49" charset="0"/>
                <a:ea typeface="楷体" panose="02010609060101010101" pitchFamily="49" charset="-122"/>
              </a:rPr>
              <a:t>(</a:t>
            </a:r>
            <a:r>
              <a:rPr lang="zh-CN" altLang="en-US" sz="2000" b="1" dirty="0">
                <a:latin typeface="Consolas" panose="020B0609020204030204" pitchFamily="49" charset="0"/>
                <a:ea typeface="楷体" panose="02010609060101010101" pitchFamily="49" charset="-122"/>
              </a:rPr>
              <a:t>启动后</a:t>
            </a:r>
            <a:r>
              <a:rPr lang="en-US" altLang="zh-CN" sz="2000" b="1" dirty="0">
                <a:latin typeface="Consolas" panose="020B0609020204030204" pitchFamily="49" charset="0"/>
                <a:ea typeface="楷体" panose="02010609060101010101" pitchFamily="49" charset="-122"/>
              </a:rPr>
              <a:t>/</a:t>
            </a:r>
            <a:r>
              <a:rPr lang="zh-CN" altLang="en-US" sz="2000" b="1" dirty="0">
                <a:latin typeface="Consolas" panose="020B0609020204030204" pitchFamily="49" charset="0"/>
                <a:ea typeface="楷体" panose="02010609060101010101" pitchFamily="49" charset="-122"/>
              </a:rPr>
              <a:t>窗口改变</a:t>
            </a:r>
            <a:r>
              <a:rPr lang="en-US" altLang="zh-CN" sz="2000" b="1" dirty="0">
                <a:latin typeface="Consolas" panose="020B0609020204030204" pitchFamily="49" charset="0"/>
                <a:ea typeface="楷体" panose="02010609060101010101" pitchFamily="49" charset="-122"/>
              </a:rPr>
              <a:t>/repaint()</a:t>
            </a:r>
            <a:r>
              <a:rPr lang="zh-CN" altLang="en-US" sz="2000" b="1" dirty="0">
                <a:latin typeface="Consolas" panose="020B0609020204030204" pitchFamily="49" charset="0"/>
                <a:ea typeface="楷体" panose="02010609060101010101" pitchFamily="49" charset="-122"/>
              </a:rPr>
              <a:t>调用</a:t>
            </a:r>
            <a:r>
              <a:rPr lang="en-US" altLang="zh-CN" sz="2000" b="1" dirty="0">
                <a:latin typeface="Consolas" panose="020B0609020204030204" pitchFamily="49" charset="0"/>
                <a:ea typeface="楷体" panose="02010609060101010101" pitchFamily="49" charset="-122"/>
              </a:rPr>
              <a:t>)</a:t>
            </a:r>
            <a:r>
              <a:rPr lang="zh-CN" altLang="en-US" sz="2000" b="1" dirty="0">
                <a:latin typeface="Consolas" panose="020B0609020204030204" pitchFamily="49" charset="0"/>
                <a:ea typeface="楷体" panose="02010609060101010101" pitchFamily="49" charset="-122"/>
              </a:rPr>
              <a:t>、</a:t>
            </a:r>
            <a:endParaRPr lang="en-US" altLang="zh-CN" sz="2000" b="1" dirty="0">
              <a:latin typeface="Consolas" panose="020B0609020204030204" pitchFamily="49" charset="0"/>
              <a:ea typeface="楷体" panose="02010609060101010101" pitchFamily="49" charset="-122"/>
            </a:endParaRPr>
          </a:p>
          <a:p>
            <a:pPr marL="342900" indent="-342900" eaLnBrk="1" fontAlgn="auto" hangingPunct="1">
              <a:spcBef>
                <a:spcPct val="20000"/>
              </a:spcBef>
              <a:spcAft>
                <a:spcPts val="0"/>
              </a:spcAft>
              <a:buFont typeface="Wingdings" panose="05000000000000000000" pitchFamily="2" charset="2"/>
              <a:buChar char="Ø"/>
              <a:defRPr/>
            </a:pPr>
            <a:r>
              <a:rPr lang="en-US" altLang="zh-CN" sz="2400" b="1" dirty="0">
                <a:solidFill>
                  <a:srgbClr val="1557AE"/>
                </a:solidFill>
                <a:latin typeface="Consolas" panose="020B0609020204030204" pitchFamily="49" charset="0"/>
                <a:ea typeface="+mj-ea"/>
              </a:rPr>
              <a:t>stop()</a:t>
            </a:r>
            <a:r>
              <a:rPr lang="zh-CN" altLang="en-US" sz="2400" b="1" dirty="0">
                <a:solidFill>
                  <a:srgbClr val="1557AE"/>
                </a:solidFill>
                <a:latin typeface="Consolas" panose="020B0609020204030204" pitchFamily="49" charset="0"/>
                <a:ea typeface="+mj-ea"/>
              </a:rPr>
              <a:t>方法</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暂停</a:t>
            </a:r>
            <a:r>
              <a:rPr lang="en-US" altLang="zh-CN" sz="2000" b="1" dirty="0">
                <a:latin typeface="Consolas" panose="020B0609020204030204" pitchFamily="49" charset="0"/>
                <a:ea typeface="楷体" panose="02010609060101010101" pitchFamily="49" charset="-122"/>
              </a:rPr>
              <a:t>Applet</a:t>
            </a:r>
            <a:r>
              <a:rPr lang="zh-CN" altLang="en-US" sz="2000" b="1" dirty="0">
                <a:latin typeface="Consolas" panose="020B0609020204030204" pitchFamily="49" charset="0"/>
                <a:ea typeface="楷体" panose="02010609060101010101" pitchFamily="49" charset="-122"/>
              </a:rPr>
              <a:t>程序执行</a:t>
            </a:r>
          </a:p>
          <a:p>
            <a:pPr marL="342900" indent="-342900" eaLnBrk="1" fontAlgn="auto" hangingPunct="1">
              <a:spcBef>
                <a:spcPct val="20000"/>
              </a:spcBef>
              <a:spcAft>
                <a:spcPts val="0"/>
              </a:spcAft>
              <a:buFont typeface="Wingdings" panose="05000000000000000000" pitchFamily="2" charset="2"/>
              <a:buChar char="Ø"/>
              <a:defRPr/>
            </a:pPr>
            <a:r>
              <a:rPr lang="en-US" altLang="zh-CN" sz="2400" b="1" dirty="0">
                <a:solidFill>
                  <a:srgbClr val="1557AE"/>
                </a:solidFill>
                <a:latin typeface="Consolas" panose="020B0609020204030204" pitchFamily="49" charset="0"/>
                <a:ea typeface="+mj-ea"/>
              </a:rPr>
              <a:t>destroy()</a:t>
            </a:r>
            <a:r>
              <a:rPr lang="zh-CN" altLang="en-US" sz="2400" b="1" dirty="0">
                <a:solidFill>
                  <a:srgbClr val="1557AE"/>
                </a:solidFill>
                <a:latin typeface="Consolas" panose="020B0609020204030204" pitchFamily="49" charset="0"/>
                <a:ea typeface="+mj-ea"/>
              </a:rPr>
              <a:t>方法</a:t>
            </a:r>
          </a:p>
          <a:p>
            <a:pPr marL="742950" lvl="1" indent="-285750" eaLnBrk="1" hangingPunct="1">
              <a:lnSpc>
                <a:spcPct val="100000"/>
              </a:lnSpc>
              <a:spcBef>
                <a:spcPct val="0"/>
              </a:spcBef>
              <a:buFont typeface="Wingdings" panose="05000000000000000000" pitchFamily="2" charset="2"/>
              <a:buChar char="n"/>
              <a:defRPr/>
            </a:pPr>
            <a:r>
              <a:rPr lang="zh-CN" altLang="en-US" sz="2000" b="1" dirty="0">
                <a:latin typeface="Consolas" panose="020B0609020204030204" pitchFamily="49" charset="0"/>
                <a:ea typeface="楷体" panose="02010609060101010101" pitchFamily="49" charset="-122"/>
              </a:rPr>
              <a:t>终止</a:t>
            </a:r>
            <a:r>
              <a:rPr lang="en-US" altLang="zh-CN" sz="2000" b="1" dirty="0">
                <a:latin typeface="Consolas" panose="020B0609020204030204" pitchFamily="49" charset="0"/>
                <a:ea typeface="楷体" panose="02010609060101010101" pitchFamily="49" charset="-122"/>
              </a:rPr>
              <a:t>Applet</a:t>
            </a:r>
            <a:r>
              <a:rPr lang="zh-CN" altLang="en-US" sz="2000" b="1" dirty="0">
                <a:latin typeface="Consolas" panose="020B0609020204030204" pitchFamily="49" charset="0"/>
                <a:ea typeface="楷体" panose="02010609060101010101" pitchFamily="49" charset="-122"/>
              </a:rPr>
              <a:t>程序执行，释放所占用的资源</a:t>
            </a:r>
          </a:p>
          <a:p>
            <a:pPr marL="742950" lvl="1" indent="-285750" eaLnBrk="1" hangingPunct="1">
              <a:lnSpc>
                <a:spcPct val="100000"/>
              </a:lnSpc>
              <a:spcBef>
                <a:spcPct val="0"/>
              </a:spcBef>
              <a:buFont typeface="Wingdings" panose="05000000000000000000" pitchFamily="2" charset="2"/>
              <a:buChar char="n"/>
              <a:defRPr/>
            </a:pPr>
            <a:endParaRPr lang="en-US" altLang="zh-CN" sz="2000" b="1" dirty="0">
              <a:latin typeface="Consolas" panose="020B0609020204030204" pitchFamily="49" charset="0"/>
              <a:ea typeface="楷体" panose="02010609060101010101" pitchFamily="49" charset="-122"/>
            </a:endParaRPr>
          </a:p>
        </p:txBody>
      </p:sp>
      <p:sp>
        <p:nvSpPr>
          <p:cNvPr id="5" name="矩形 4">
            <a:extLst>
              <a:ext uri="{FF2B5EF4-FFF2-40B4-BE49-F238E27FC236}">
                <a16:creationId xmlns:a16="http://schemas.microsoft.com/office/drawing/2014/main" id="{01773F5D-E0BB-412E-8B5D-2B824D779153}"/>
              </a:ext>
            </a:extLst>
          </p:cNvPr>
          <p:cNvSpPr/>
          <p:nvPr/>
        </p:nvSpPr>
        <p:spPr>
          <a:xfrm>
            <a:off x="0" y="1106321"/>
            <a:ext cx="9144000" cy="46242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t>Applet</a:t>
            </a:r>
            <a:r>
              <a:rPr lang="zh-CN" altLang="en-US" sz="2400" b="1" dirty="0"/>
              <a:t>类的主要方法</a:t>
            </a:r>
          </a:p>
        </p:txBody>
      </p:sp>
    </p:spTree>
    <p:extLst>
      <p:ext uri="{BB962C8B-B14F-4D97-AF65-F5344CB8AC3E}">
        <p14:creationId xmlns:p14="http://schemas.microsoft.com/office/powerpoint/2010/main" val="3126832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500"/>
                                        <p:tgtEl>
                                          <p:spTgt spid="4">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animEffect transition="in" filter="fade">
                                      <p:cBhvr>
                                        <p:cTn id="21" dur="500"/>
                                        <p:tgtEl>
                                          <p:spTgt spid="4">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fade">
                                      <p:cBhvr>
                                        <p:cTn id="24" dur="500"/>
                                        <p:tgtEl>
                                          <p:spTgt spid="4">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animEffect transition="in" filter="fade">
                                      <p:cBhvr>
                                        <p:cTn id="29" dur="500"/>
                                        <p:tgtEl>
                                          <p:spTgt spid="4">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Effect transition="in" filter="fade">
                                      <p:cBhvr>
                                        <p:cTn id="37" dur="500"/>
                                        <p:tgtEl>
                                          <p:spTgt spid="4">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2" end="12"/>
                                            </p:txEl>
                                          </p:spTgt>
                                        </p:tgtEl>
                                        <p:attrNameLst>
                                          <p:attrName>style.visibility</p:attrName>
                                        </p:attrNameLst>
                                      </p:cBhvr>
                                      <p:to>
                                        <p:strVal val="visible"/>
                                      </p:to>
                                    </p:set>
                                    <p:animEffect transition="in" filter="fade">
                                      <p:cBhvr>
                                        <p:cTn id="40"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97760" cy="116955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常量与变量</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61F9B42-DAB3-4731-A4E2-A06FD0DBA785}"/>
              </a:ext>
            </a:extLst>
          </p:cNvPr>
          <p:cNvSpPr txBox="1"/>
          <p:nvPr/>
        </p:nvSpPr>
        <p:spPr>
          <a:xfrm>
            <a:off x="0" y="1143635"/>
            <a:ext cx="9144000" cy="3669402"/>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rPr>
              <a:t>常量</a:t>
            </a:r>
            <a:endParaRPr lang="en-US" altLang="zh-CN" sz="2800" b="1" dirty="0">
              <a:solidFill>
                <a:srgbClr val="1557AE"/>
              </a:solidFill>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程序执行过程中，值保持不变的量</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常量种类</a:t>
            </a:r>
            <a:endParaRPr lang="en-US" altLang="zh-CN" sz="2400" b="1" dirty="0">
              <a:solidFill>
                <a:srgbClr val="1557AE"/>
              </a:solidFill>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rPr>
              <a:t>整型常量</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rPr>
              <a:t>实型常量</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rPr>
              <a:t>布尔型常量</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rPr>
              <a:t>字符型常量</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rPr>
              <a:t>字符串常量</a:t>
            </a:r>
          </a:p>
        </p:txBody>
      </p:sp>
      <p:sp>
        <p:nvSpPr>
          <p:cNvPr id="9" name="文本框 8">
            <a:extLst>
              <a:ext uri="{FF2B5EF4-FFF2-40B4-BE49-F238E27FC236}">
                <a16:creationId xmlns:a16="http://schemas.microsoft.com/office/drawing/2014/main" id="{25ED1538-0C7C-4BC6-B978-C2C656289FCD}"/>
              </a:ext>
            </a:extLst>
          </p:cNvPr>
          <p:cNvSpPr txBox="1"/>
          <p:nvPr/>
        </p:nvSpPr>
        <p:spPr>
          <a:xfrm>
            <a:off x="0" y="5147591"/>
            <a:ext cx="9144000" cy="94006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1257300" lvl="2" indent="-3429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rPr>
              <a:t>需要了解不同数据类型的后缀标识；</a:t>
            </a:r>
            <a:endParaRPr lang="en-US" altLang="zh-CN" sz="2400" b="1" dirty="0">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r>
              <a:rPr lang="en-US" altLang="zh-CN" sz="2400" b="1" dirty="0">
                <a:latin typeface="+mj-lt"/>
                <a:ea typeface="楷体" panose="02010609060101010101" pitchFamily="49" charset="-122"/>
              </a:rPr>
              <a:t>Java</a:t>
            </a:r>
            <a:r>
              <a:rPr lang="zh-CN" altLang="en-US" sz="2400" b="1" dirty="0">
                <a:latin typeface="+mj-lt"/>
                <a:ea typeface="楷体" panose="02010609060101010101" pitchFamily="49" charset="-122"/>
              </a:rPr>
              <a:t>中默认的数据类型</a:t>
            </a:r>
          </a:p>
        </p:txBody>
      </p:sp>
    </p:spTree>
    <p:extLst>
      <p:ext uri="{BB962C8B-B14F-4D97-AF65-F5344CB8AC3E}">
        <p14:creationId xmlns:p14="http://schemas.microsoft.com/office/powerpoint/2010/main" val="1676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Applet</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EFE2A006-AA03-4C07-987E-DACA3D70DA52}"/>
              </a:ext>
            </a:extLst>
          </p:cNvPr>
          <p:cNvSpPr/>
          <p:nvPr/>
        </p:nvSpPr>
        <p:spPr>
          <a:xfrm>
            <a:off x="0" y="1106321"/>
            <a:ext cx="9144000" cy="46242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t>Applet</a:t>
            </a:r>
            <a:r>
              <a:rPr lang="zh-CN" altLang="en-US" sz="2400" b="1" dirty="0"/>
              <a:t>的生命周期及控制</a:t>
            </a:r>
          </a:p>
        </p:txBody>
      </p:sp>
      <p:grpSp>
        <p:nvGrpSpPr>
          <p:cNvPr id="5" name="Group 18">
            <a:extLst>
              <a:ext uri="{FF2B5EF4-FFF2-40B4-BE49-F238E27FC236}">
                <a16:creationId xmlns:a16="http://schemas.microsoft.com/office/drawing/2014/main" id="{188E96A6-D359-49B8-8EE0-308D075D0D51}"/>
              </a:ext>
            </a:extLst>
          </p:cNvPr>
          <p:cNvGrpSpPr>
            <a:grpSpLocks/>
          </p:cNvGrpSpPr>
          <p:nvPr/>
        </p:nvGrpSpPr>
        <p:grpSpPr bwMode="auto">
          <a:xfrm>
            <a:off x="550098" y="1764020"/>
            <a:ext cx="7848600" cy="4191000"/>
            <a:chOff x="480" y="1536"/>
            <a:chExt cx="4944" cy="2640"/>
          </a:xfrm>
        </p:grpSpPr>
        <p:sp>
          <p:nvSpPr>
            <p:cNvPr id="6" name="Text Box 4">
              <a:extLst>
                <a:ext uri="{FF2B5EF4-FFF2-40B4-BE49-F238E27FC236}">
                  <a16:creationId xmlns:a16="http://schemas.microsoft.com/office/drawing/2014/main" id="{8CFA5137-21B6-4E9E-B5FF-282C4F143BB2}"/>
                </a:ext>
              </a:extLst>
            </p:cNvPr>
            <p:cNvSpPr txBox="1">
              <a:spLocks noChangeArrowheads="1"/>
            </p:cNvSpPr>
            <p:nvPr/>
          </p:nvSpPr>
          <p:spPr bwMode="auto">
            <a:xfrm>
              <a:off x="2256" y="1536"/>
              <a:ext cx="1460" cy="28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20000"/>
                </a:spcBef>
              </a:pPr>
              <a:r>
                <a:rPr lang="zh-CN" altLang="en-US" b="1" dirty="0">
                  <a:latin typeface="Times New Roman" pitchFamily="18" charset="0"/>
                </a:rPr>
                <a:t>初始态（瞬态）</a:t>
              </a:r>
            </a:p>
          </p:txBody>
        </p:sp>
        <p:sp>
          <p:nvSpPr>
            <p:cNvPr id="7" name="Text Box 5">
              <a:extLst>
                <a:ext uri="{FF2B5EF4-FFF2-40B4-BE49-F238E27FC236}">
                  <a16:creationId xmlns:a16="http://schemas.microsoft.com/office/drawing/2014/main" id="{9F906EFB-5003-40C9-993F-52642B273789}"/>
                </a:ext>
              </a:extLst>
            </p:cNvPr>
            <p:cNvSpPr txBox="1">
              <a:spLocks noChangeArrowheads="1"/>
            </p:cNvSpPr>
            <p:nvPr/>
          </p:nvSpPr>
          <p:spPr bwMode="auto">
            <a:xfrm>
              <a:off x="2640" y="2256"/>
              <a:ext cx="692" cy="28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20000"/>
                </a:spcBef>
              </a:pPr>
              <a:r>
                <a:rPr lang="zh-CN" altLang="en-US" b="1">
                  <a:latin typeface="Times New Roman" pitchFamily="18" charset="0"/>
                </a:rPr>
                <a:t>运行态</a:t>
              </a:r>
            </a:p>
          </p:txBody>
        </p:sp>
        <p:sp>
          <p:nvSpPr>
            <p:cNvPr id="8" name="Text Box 6">
              <a:extLst>
                <a:ext uri="{FF2B5EF4-FFF2-40B4-BE49-F238E27FC236}">
                  <a16:creationId xmlns:a16="http://schemas.microsoft.com/office/drawing/2014/main" id="{806B4CBE-BFD8-4AF8-84DC-985C52921497}"/>
                </a:ext>
              </a:extLst>
            </p:cNvPr>
            <p:cNvSpPr txBox="1">
              <a:spLocks noChangeArrowheads="1"/>
            </p:cNvSpPr>
            <p:nvPr/>
          </p:nvSpPr>
          <p:spPr bwMode="auto">
            <a:xfrm>
              <a:off x="2640" y="3120"/>
              <a:ext cx="692" cy="28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20000"/>
                </a:spcBef>
              </a:pPr>
              <a:r>
                <a:rPr lang="zh-CN" altLang="en-US" b="1">
                  <a:latin typeface="Times New Roman" pitchFamily="18" charset="0"/>
                </a:rPr>
                <a:t>停止态</a:t>
              </a:r>
            </a:p>
          </p:txBody>
        </p:sp>
        <p:sp>
          <p:nvSpPr>
            <p:cNvPr id="9" name="Text Box 7">
              <a:extLst>
                <a:ext uri="{FF2B5EF4-FFF2-40B4-BE49-F238E27FC236}">
                  <a16:creationId xmlns:a16="http://schemas.microsoft.com/office/drawing/2014/main" id="{EED475D0-181A-470F-BEC2-B7AEE1AC5D4F}"/>
                </a:ext>
              </a:extLst>
            </p:cNvPr>
            <p:cNvSpPr txBox="1">
              <a:spLocks noChangeArrowheads="1"/>
            </p:cNvSpPr>
            <p:nvPr/>
          </p:nvSpPr>
          <p:spPr bwMode="auto">
            <a:xfrm>
              <a:off x="2640" y="3888"/>
              <a:ext cx="692" cy="28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20000"/>
                </a:spcBef>
              </a:pPr>
              <a:r>
                <a:rPr lang="zh-CN" altLang="en-US" b="1">
                  <a:latin typeface="Times New Roman" pitchFamily="18" charset="0"/>
                </a:rPr>
                <a:t>消亡态</a:t>
              </a:r>
            </a:p>
          </p:txBody>
        </p:sp>
        <p:sp>
          <p:nvSpPr>
            <p:cNvPr id="11" name="Line 8">
              <a:extLst>
                <a:ext uri="{FF2B5EF4-FFF2-40B4-BE49-F238E27FC236}">
                  <a16:creationId xmlns:a16="http://schemas.microsoft.com/office/drawing/2014/main" id="{DA56F0D5-CF92-4B89-8AC7-1BCABEDE77C5}"/>
                </a:ext>
              </a:extLst>
            </p:cNvPr>
            <p:cNvSpPr>
              <a:spLocks noChangeShapeType="1"/>
            </p:cNvSpPr>
            <p:nvPr/>
          </p:nvSpPr>
          <p:spPr bwMode="auto">
            <a:xfrm>
              <a:off x="2976" y="1824"/>
              <a:ext cx="0" cy="432"/>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9">
              <a:extLst>
                <a:ext uri="{FF2B5EF4-FFF2-40B4-BE49-F238E27FC236}">
                  <a16:creationId xmlns:a16="http://schemas.microsoft.com/office/drawing/2014/main" id="{E579D130-4C59-4996-8498-99923A8B1377}"/>
                </a:ext>
              </a:extLst>
            </p:cNvPr>
            <p:cNvSpPr>
              <a:spLocks noChangeShapeType="1"/>
            </p:cNvSpPr>
            <p:nvPr/>
          </p:nvSpPr>
          <p:spPr bwMode="auto">
            <a:xfrm flipH="1">
              <a:off x="2976" y="2544"/>
              <a:ext cx="0" cy="576"/>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10">
              <a:extLst>
                <a:ext uri="{FF2B5EF4-FFF2-40B4-BE49-F238E27FC236}">
                  <a16:creationId xmlns:a16="http://schemas.microsoft.com/office/drawing/2014/main" id="{C392F67C-98DD-4AA6-A898-AD0C64D5C64E}"/>
                </a:ext>
              </a:extLst>
            </p:cNvPr>
            <p:cNvSpPr>
              <a:spLocks noChangeShapeType="1"/>
            </p:cNvSpPr>
            <p:nvPr/>
          </p:nvSpPr>
          <p:spPr bwMode="auto">
            <a:xfrm>
              <a:off x="2976" y="3408"/>
              <a:ext cx="0" cy="480"/>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cxnSp>
          <p:nvCxnSpPr>
            <p:cNvPr id="14" name="AutoShape 11">
              <a:extLst>
                <a:ext uri="{FF2B5EF4-FFF2-40B4-BE49-F238E27FC236}">
                  <a16:creationId xmlns:a16="http://schemas.microsoft.com/office/drawing/2014/main" id="{DBE80CCD-C593-4654-A071-9AE70B38F4EE}"/>
                </a:ext>
              </a:extLst>
            </p:cNvPr>
            <p:cNvCxnSpPr>
              <a:cxnSpLocks noChangeShapeType="1"/>
              <a:stCxn id="8" idx="3"/>
              <a:endCxn id="7" idx="3"/>
            </p:cNvCxnSpPr>
            <p:nvPr/>
          </p:nvCxnSpPr>
          <p:spPr bwMode="auto">
            <a:xfrm flipV="1">
              <a:off x="3332" y="2400"/>
              <a:ext cx="1" cy="864"/>
            </a:xfrm>
            <a:prstGeom prst="curvedConnector3">
              <a:avLst>
                <a:gd name="adj1" fmla="val 42200000"/>
              </a:avLst>
            </a:prstGeom>
            <a:noFill/>
            <a:ln w="9525">
              <a:solidFill>
                <a:schemeClr val="folHlink"/>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Text Box 12">
              <a:extLst>
                <a:ext uri="{FF2B5EF4-FFF2-40B4-BE49-F238E27FC236}">
                  <a16:creationId xmlns:a16="http://schemas.microsoft.com/office/drawing/2014/main" id="{DA2A97F8-7AAF-4EBC-8B01-0AD087383BAB}"/>
                </a:ext>
              </a:extLst>
            </p:cNvPr>
            <p:cNvSpPr txBox="1">
              <a:spLocks noChangeArrowheads="1"/>
            </p:cNvSpPr>
            <p:nvPr/>
          </p:nvSpPr>
          <p:spPr bwMode="auto">
            <a:xfrm>
              <a:off x="1440" y="2582"/>
              <a:ext cx="1632" cy="63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pPr>
              <a:r>
                <a:rPr lang="zh-CN" altLang="en-US" sz="2000">
                  <a:latin typeface="Times New Roman" pitchFamily="18" charset="0"/>
                </a:rPr>
                <a:t>离开</a:t>
              </a:r>
              <a:r>
                <a:rPr lang="en-US" altLang="zh-CN" sz="2000">
                  <a:latin typeface="Times New Roman" pitchFamily="18" charset="0"/>
                </a:rPr>
                <a:t>web</a:t>
              </a:r>
              <a:r>
                <a:rPr lang="zh-CN" altLang="en-US" sz="2000">
                  <a:latin typeface="Times New Roman" pitchFamily="18" charset="0"/>
                </a:rPr>
                <a:t>页面：极小化或装入其他页面，调用</a:t>
              </a:r>
              <a:r>
                <a:rPr lang="en-US" altLang="zh-CN" sz="2000">
                  <a:latin typeface="Times New Roman" pitchFamily="18" charset="0"/>
                </a:rPr>
                <a:t>stop()</a:t>
              </a:r>
              <a:r>
                <a:rPr lang="zh-CN" altLang="en-US" sz="2000">
                  <a:latin typeface="Times New Roman" pitchFamily="18" charset="0"/>
                </a:rPr>
                <a:t>方法</a:t>
              </a:r>
            </a:p>
          </p:txBody>
        </p:sp>
        <p:sp>
          <p:nvSpPr>
            <p:cNvPr id="16" name="Text Box 13">
              <a:extLst>
                <a:ext uri="{FF2B5EF4-FFF2-40B4-BE49-F238E27FC236}">
                  <a16:creationId xmlns:a16="http://schemas.microsoft.com/office/drawing/2014/main" id="{2124B236-0B72-44E6-B8DC-B106AB58000A}"/>
                </a:ext>
              </a:extLst>
            </p:cNvPr>
            <p:cNvSpPr txBox="1">
              <a:spLocks noChangeArrowheads="1"/>
            </p:cNvSpPr>
            <p:nvPr/>
          </p:nvSpPr>
          <p:spPr bwMode="auto">
            <a:xfrm>
              <a:off x="3744" y="2496"/>
              <a:ext cx="1680" cy="63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pPr>
              <a:r>
                <a:rPr lang="zh-CN" altLang="en-US" sz="2000">
                  <a:latin typeface="Times New Roman" pitchFamily="18" charset="0"/>
                </a:rPr>
                <a:t>重新装入或改变页面大小或返回</a:t>
              </a:r>
              <a:r>
                <a:rPr lang="en-US" altLang="zh-CN" sz="2000">
                  <a:latin typeface="Times New Roman" pitchFamily="18" charset="0"/>
                </a:rPr>
                <a:t>Web</a:t>
              </a:r>
              <a:r>
                <a:rPr lang="zh-CN" altLang="en-US" sz="2000">
                  <a:latin typeface="Times New Roman" pitchFamily="18" charset="0"/>
                </a:rPr>
                <a:t>页面，调用</a:t>
              </a:r>
              <a:r>
                <a:rPr lang="en-US" altLang="zh-CN" sz="2000">
                  <a:latin typeface="Times New Roman" pitchFamily="18" charset="0"/>
                </a:rPr>
                <a:t>start()</a:t>
              </a:r>
              <a:r>
                <a:rPr lang="zh-CN" altLang="en-US" sz="2000">
                  <a:latin typeface="Times New Roman" pitchFamily="18" charset="0"/>
                </a:rPr>
                <a:t>方法</a:t>
              </a:r>
            </a:p>
          </p:txBody>
        </p:sp>
        <p:sp>
          <p:nvSpPr>
            <p:cNvPr id="17" name="Text Box 14">
              <a:extLst>
                <a:ext uri="{FF2B5EF4-FFF2-40B4-BE49-F238E27FC236}">
                  <a16:creationId xmlns:a16="http://schemas.microsoft.com/office/drawing/2014/main" id="{70AC596E-FBFB-40D5-B255-DD10DA1606B9}"/>
                </a:ext>
              </a:extLst>
            </p:cNvPr>
            <p:cNvSpPr txBox="1">
              <a:spLocks noChangeArrowheads="1"/>
            </p:cNvSpPr>
            <p:nvPr/>
          </p:nvSpPr>
          <p:spPr bwMode="auto">
            <a:xfrm>
              <a:off x="3168" y="3456"/>
              <a:ext cx="1536" cy="44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pPr>
              <a:r>
                <a:rPr lang="zh-CN" altLang="en-US" sz="2000">
                  <a:latin typeface="Times New Roman" pitchFamily="18" charset="0"/>
                </a:rPr>
                <a:t>关闭浏览器，调用</a:t>
              </a:r>
              <a:r>
                <a:rPr lang="en-US" altLang="zh-CN" sz="2000">
                  <a:latin typeface="Times New Roman" pitchFamily="18" charset="0"/>
                </a:rPr>
                <a:t>destroy()</a:t>
              </a:r>
              <a:r>
                <a:rPr lang="zh-CN" altLang="en-US" sz="2000">
                  <a:latin typeface="Times New Roman" pitchFamily="18" charset="0"/>
                </a:rPr>
                <a:t>方法</a:t>
              </a:r>
            </a:p>
          </p:txBody>
        </p:sp>
        <p:sp>
          <p:nvSpPr>
            <p:cNvPr id="18" name="Text Box 15">
              <a:extLst>
                <a:ext uri="{FF2B5EF4-FFF2-40B4-BE49-F238E27FC236}">
                  <a16:creationId xmlns:a16="http://schemas.microsoft.com/office/drawing/2014/main" id="{4E1275D3-35AA-45AB-A96A-A0BD700AC489}"/>
                </a:ext>
              </a:extLst>
            </p:cNvPr>
            <p:cNvSpPr txBox="1">
              <a:spLocks noChangeArrowheads="1"/>
            </p:cNvSpPr>
            <p:nvPr/>
          </p:nvSpPr>
          <p:spPr bwMode="auto">
            <a:xfrm>
              <a:off x="480" y="1728"/>
              <a:ext cx="1824" cy="44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pPr>
              <a:r>
                <a:rPr lang="zh-CN" altLang="en-US" sz="2000" dirty="0">
                  <a:latin typeface="Times New Roman" pitchFamily="18" charset="0"/>
                </a:rPr>
                <a:t>第一次装入，构造</a:t>
              </a:r>
              <a:r>
                <a:rPr lang="en-US" altLang="zh-CN" sz="2000" dirty="0">
                  <a:latin typeface="Times New Roman" pitchFamily="18" charset="0"/>
                </a:rPr>
                <a:t>applet</a:t>
              </a:r>
              <a:r>
                <a:rPr lang="zh-CN" altLang="en-US" sz="2000" dirty="0">
                  <a:latin typeface="Times New Roman" pitchFamily="18" charset="0"/>
                </a:rPr>
                <a:t>类，调用</a:t>
              </a:r>
              <a:r>
                <a:rPr lang="en-US" altLang="zh-CN" sz="2000" dirty="0">
                  <a:latin typeface="Times New Roman" pitchFamily="18" charset="0"/>
                </a:rPr>
                <a:t>init()</a:t>
              </a:r>
              <a:r>
                <a:rPr lang="zh-CN" altLang="en-US" sz="2000" dirty="0">
                  <a:latin typeface="Times New Roman" pitchFamily="18" charset="0"/>
                </a:rPr>
                <a:t>方法</a:t>
              </a:r>
            </a:p>
          </p:txBody>
        </p:sp>
        <p:sp>
          <p:nvSpPr>
            <p:cNvPr id="20" name="Line 16">
              <a:extLst>
                <a:ext uri="{FF2B5EF4-FFF2-40B4-BE49-F238E27FC236}">
                  <a16:creationId xmlns:a16="http://schemas.microsoft.com/office/drawing/2014/main" id="{7B6CFEB8-9F54-447F-AD29-ACA23307FC1C}"/>
                </a:ext>
              </a:extLst>
            </p:cNvPr>
            <p:cNvSpPr>
              <a:spLocks noChangeShapeType="1"/>
            </p:cNvSpPr>
            <p:nvPr/>
          </p:nvSpPr>
          <p:spPr bwMode="auto">
            <a:xfrm>
              <a:off x="672" y="1680"/>
              <a:ext cx="1584" cy="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Text Box 17">
              <a:extLst>
                <a:ext uri="{FF2B5EF4-FFF2-40B4-BE49-F238E27FC236}">
                  <a16:creationId xmlns:a16="http://schemas.microsoft.com/office/drawing/2014/main" id="{686A28A8-FCE2-410E-8C1E-A483788645B4}"/>
                </a:ext>
              </a:extLst>
            </p:cNvPr>
            <p:cNvSpPr txBox="1">
              <a:spLocks noChangeArrowheads="1"/>
            </p:cNvSpPr>
            <p:nvPr/>
          </p:nvSpPr>
          <p:spPr bwMode="auto">
            <a:xfrm>
              <a:off x="3024" y="1920"/>
              <a:ext cx="1248" cy="25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20000"/>
                </a:spcBef>
              </a:pPr>
              <a:r>
                <a:rPr lang="zh-CN" altLang="en-US" sz="2000">
                  <a:latin typeface="Times New Roman" pitchFamily="18" charset="0"/>
                </a:rPr>
                <a:t>调用</a:t>
              </a:r>
              <a:r>
                <a:rPr lang="en-US" altLang="zh-CN" sz="2000">
                  <a:latin typeface="Times New Roman" pitchFamily="18" charset="0"/>
                </a:rPr>
                <a:t>start()</a:t>
              </a:r>
              <a:r>
                <a:rPr lang="zh-CN" altLang="en-US" sz="2000">
                  <a:latin typeface="Times New Roman" pitchFamily="18" charset="0"/>
                </a:rPr>
                <a:t>方法</a:t>
              </a:r>
            </a:p>
          </p:txBody>
        </p:sp>
      </p:grpSp>
    </p:spTree>
    <p:extLst>
      <p:ext uri="{BB962C8B-B14F-4D97-AF65-F5344CB8AC3E}">
        <p14:creationId xmlns:p14="http://schemas.microsoft.com/office/powerpoint/2010/main" val="2908003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Applet</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3">
            <a:extLst>
              <a:ext uri="{FF2B5EF4-FFF2-40B4-BE49-F238E27FC236}">
                <a16:creationId xmlns:a16="http://schemas.microsoft.com/office/drawing/2014/main" id="{0D8B0A40-4C5F-4330-A115-17F6FB3ED91A}"/>
              </a:ext>
            </a:extLst>
          </p:cNvPr>
          <p:cNvSpPr/>
          <p:nvPr/>
        </p:nvSpPr>
        <p:spPr>
          <a:xfrm>
            <a:off x="0" y="1106321"/>
            <a:ext cx="9144000" cy="46242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b="1" dirty="0"/>
              <a:t>图形操作方法及其关联</a:t>
            </a:r>
          </a:p>
        </p:txBody>
      </p:sp>
      <p:pic>
        <p:nvPicPr>
          <p:cNvPr id="2" name="图片 1">
            <a:extLst>
              <a:ext uri="{FF2B5EF4-FFF2-40B4-BE49-F238E27FC236}">
                <a16:creationId xmlns:a16="http://schemas.microsoft.com/office/drawing/2014/main" id="{A205E08B-CF87-43AC-9BF5-E4F0CB5514FA}"/>
              </a:ext>
            </a:extLst>
          </p:cNvPr>
          <p:cNvPicPr>
            <a:picLocks noChangeAspect="1"/>
          </p:cNvPicPr>
          <p:nvPr/>
        </p:nvPicPr>
        <p:blipFill>
          <a:blip r:embed="rId3"/>
          <a:stretch>
            <a:fillRect/>
          </a:stretch>
        </p:blipFill>
        <p:spPr>
          <a:xfrm>
            <a:off x="2443941" y="3627638"/>
            <a:ext cx="5293075" cy="3092453"/>
          </a:xfrm>
          <a:prstGeom prst="rect">
            <a:avLst/>
          </a:prstGeom>
        </p:spPr>
      </p:pic>
      <p:sp>
        <p:nvSpPr>
          <p:cNvPr id="7" name="文本框 6">
            <a:extLst>
              <a:ext uri="{FF2B5EF4-FFF2-40B4-BE49-F238E27FC236}">
                <a16:creationId xmlns:a16="http://schemas.microsoft.com/office/drawing/2014/main" id="{8927DD5C-8D0D-4AE0-A9FA-8D007E3F1870}"/>
              </a:ext>
            </a:extLst>
          </p:cNvPr>
          <p:cNvSpPr txBox="1"/>
          <p:nvPr/>
        </p:nvSpPr>
        <p:spPr>
          <a:xfrm>
            <a:off x="-9178" y="1568741"/>
            <a:ext cx="9143999" cy="2058897"/>
          </a:xfrm>
          <a:prstGeom prst="rect">
            <a:avLst/>
          </a:prstGeom>
          <a:noFill/>
        </p:spPr>
        <p:txBody>
          <a:bodyPr wrap="square">
            <a:spAutoFit/>
          </a:bodyPr>
          <a:lstStyle/>
          <a:p>
            <a:pPr marL="342900" indent="-342900">
              <a:lnSpc>
                <a:spcPct val="120000"/>
              </a:lnSpc>
              <a:buFont typeface="Wingdings" panose="05000000000000000000" pitchFamily="2" charset="2"/>
              <a:buChar char="n"/>
            </a:pPr>
            <a:r>
              <a:rPr lang="en-US" altLang="zh-CN" sz="1800" b="1" dirty="0">
                <a:latin typeface="Consolas" panose="020B0609020204030204" pitchFamily="49" charset="0"/>
                <a:ea typeface="楷体" panose="02010609060101010101" pitchFamily="49" charset="-122"/>
              </a:rPr>
              <a:t>Applet</a:t>
            </a:r>
            <a:r>
              <a:rPr lang="zh-CN" altLang="en-US" sz="1800" b="1" dirty="0">
                <a:latin typeface="Consolas" panose="020B0609020204030204" pitchFamily="49" charset="0"/>
                <a:ea typeface="楷体" panose="02010609060101010101" pitchFamily="49" charset="-122"/>
              </a:rPr>
              <a:t>本身是一个</a:t>
            </a:r>
            <a:r>
              <a:rPr lang="en-US" altLang="zh-CN" sz="1800" b="1" dirty="0">
                <a:latin typeface="Consolas" panose="020B0609020204030204" pitchFamily="49" charset="0"/>
                <a:ea typeface="楷体" panose="02010609060101010101" pitchFamily="49" charset="-122"/>
              </a:rPr>
              <a:t>AWT</a:t>
            </a:r>
            <a:r>
              <a:rPr lang="zh-CN" altLang="en-US" sz="1800" b="1" dirty="0">
                <a:latin typeface="Consolas" panose="020B0609020204030204" pitchFamily="49" charset="0"/>
                <a:ea typeface="楷体" panose="02010609060101010101" pitchFamily="49" charset="-122"/>
              </a:rPr>
              <a:t>组件，因此它也具有一般</a:t>
            </a:r>
            <a:r>
              <a:rPr lang="en-US" altLang="zh-CN" sz="1800" b="1" dirty="0">
                <a:latin typeface="Consolas" panose="020B0609020204030204" pitchFamily="49" charset="0"/>
                <a:ea typeface="楷体" panose="02010609060101010101" pitchFamily="49" charset="-122"/>
              </a:rPr>
              <a:t>AWT</a:t>
            </a:r>
            <a:r>
              <a:rPr lang="zh-CN" altLang="en-US" sz="1800" b="1" dirty="0">
                <a:latin typeface="Consolas" panose="020B0609020204030204" pitchFamily="49" charset="0"/>
                <a:ea typeface="楷体" panose="02010609060101010101" pitchFamily="49" charset="-122"/>
              </a:rPr>
              <a:t>组件的图形绘制功能。</a:t>
            </a:r>
            <a:r>
              <a:rPr lang="en-US" altLang="zh-CN" sz="1800" b="1" dirty="0">
                <a:latin typeface="Consolas" panose="020B0609020204030204" pitchFamily="49" charset="0"/>
                <a:ea typeface="楷体" panose="02010609060101010101" pitchFamily="49" charset="-122"/>
              </a:rPr>
              <a:t>Applet</a:t>
            </a:r>
            <a:r>
              <a:rPr lang="zh-CN" altLang="en-US" sz="1800" b="1" dirty="0">
                <a:latin typeface="Consolas" panose="020B0609020204030204" pitchFamily="49" charset="0"/>
                <a:ea typeface="楷体" panose="02010609060101010101" pitchFamily="49" charset="-122"/>
              </a:rPr>
              <a:t>中有三个显示相关的方法：</a:t>
            </a:r>
            <a:r>
              <a:rPr lang="en-US" altLang="zh-CN" sz="1800" b="1" dirty="0">
                <a:latin typeface="Consolas" panose="020B0609020204030204" pitchFamily="49" charset="0"/>
                <a:ea typeface="楷体" panose="02010609060101010101" pitchFamily="49" charset="-122"/>
              </a:rPr>
              <a:t>paint()</a:t>
            </a:r>
            <a:r>
              <a:rPr lang="zh-CN" altLang="en-US" sz="1800" b="1" dirty="0">
                <a:latin typeface="Consolas" panose="020B0609020204030204" pitchFamily="49" charset="0"/>
                <a:ea typeface="楷体" panose="02010609060101010101" pitchFamily="49" charset="-122"/>
              </a:rPr>
              <a:t>、</a:t>
            </a:r>
            <a:r>
              <a:rPr lang="en-US" altLang="zh-CN" sz="1800" b="1" dirty="0">
                <a:latin typeface="Consolas" panose="020B0609020204030204" pitchFamily="49" charset="0"/>
                <a:ea typeface="楷体" panose="02010609060101010101" pitchFamily="49" charset="-122"/>
              </a:rPr>
              <a:t>update()</a:t>
            </a:r>
            <a:r>
              <a:rPr lang="zh-CN" altLang="en-US" sz="1800" b="1" dirty="0">
                <a:latin typeface="Consolas" panose="020B0609020204030204" pitchFamily="49" charset="0"/>
                <a:ea typeface="楷体" panose="02010609060101010101" pitchFamily="49" charset="-122"/>
              </a:rPr>
              <a:t>和</a:t>
            </a:r>
            <a:r>
              <a:rPr lang="en-US" altLang="zh-CN" sz="1800" b="1" dirty="0">
                <a:latin typeface="Consolas" panose="020B0609020204030204" pitchFamily="49" charset="0"/>
                <a:ea typeface="楷体" panose="02010609060101010101" pitchFamily="49" charset="-122"/>
              </a:rPr>
              <a:t>repaint()</a:t>
            </a:r>
            <a:r>
              <a:rPr lang="zh-CN" altLang="en-US" sz="1800" b="1" dirty="0">
                <a:latin typeface="Consolas" panose="020B0609020204030204" pitchFamily="49" charset="0"/>
                <a:ea typeface="楷体" panose="02010609060101010101" pitchFamily="49" charset="-122"/>
              </a:rPr>
              <a:t>。</a:t>
            </a:r>
          </a:p>
          <a:p>
            <a:pPr marL="342900" indent="-342900">
              <a:lnSpc>
                <a:spcPct val="120000"/>
              </a:lnSpc>
              <a:buFont typeface="Wingdings" panose="05000000000000000000" pitchFamily="2" charset="2"/>
              <a:buChar char="n"/>
            </a:pPr>
            <a:r>
              <a:rPr lang="en-US" altLang="zh-CN" sz="1800" b="1" dirty="0">
                <a:latin typeface="Consolas" panose="020B0609020204030204" pitchFamily="49" charset="0"/>
                <a:ea typeface="楷体" panose="02010609060101010101" pitchFamily="49" charset="-122"/>
              </a:rPr>
              <a:t>Applet</a:t>
            </a:r>
            <a:r>
              <a:rPr lang="zh-CN" altLang="en-US" sz="1800" b="1" dirty="0">
                <a:latin typeface="Consolas" panose="020B0609020204030204" pitchFamily="49" charset="0"/>
                <a:ea typeface="楷体" panose="02010609060101010101" pitchFamily="49" charset="-122"/>
              </a:rPr>
              <a:t>的显示更新是由一个</a:t>
            </a:r>
            <a:r>
              <a:rPr lang="en-US" altLang="zh-CN" sz="1800" b="1" dirty="0">
                <a:latin typeface="Consolas" panose="020B0609020204030204" pitchFamily="49" charset="0"/>
                <a:ea typeface="楷体" panose="02010609060101010101" pitchFamily="49" charset="-122"/>
              </a:rPr>
              <a:t>AWT</a:t>
            </a:r>
            <a:r>
              <a:rPr lang="zh-CN" altLang="en-US" sz="1800" b="1" dirty="0">
                <a:latin typeface="Consolas" panose="020B0609020204030204" pitchFamily="49" charset="0"/>
                <a:ea typeface="楷体" panose="02010609060101010101" pitchFamily="49" charset="-122"/>
              </a:rPr>
              <a:t>线程来控制完成的，它主要负责两种显示更新情况：第一是曝光，表示部分显示区域被遮盖、调整大小、最大最小化等，这种情况随时会发生，需要系统调用</a:t>
            </a:r>
            <a:r>
              <a:rPr lang="en-US" altLang="zh-CN" sz="1800" b="1" dirty="0">
                <a:latin typeface="Consolas" panose="020B0609020204030204" pitchFamily="49" charset="0"/>
                <a:ea typeface="楷体" panose="02010609060101010101" pitchFamily="49" charset="-122"/>
              </a:rPr>
              <a:t>paint()</a:t>
            </a:r>
            <a:r>
              <a:rPr lang="zh-CN" altLang="en-US" sz="1800" b="1" dirty="0">
                <a:latin typeface="Consolas" panose="020B0609020204030204" pitchFamily="49" charset="0"/>
                <a:ea typeface="楷体" panose="02010609060101010101" pitchFamily="49" charset="-122"/>
              </a:rPr>
              <a:t>方法；第二是程序需要重画显示区域，添加一些新的显示内容，需要程序调用</a:t>
            </a:r>
            <a:r>
              <a:rPr lang="en-US" altLang="zh-CN" sz="1800" b="1" dirty="0">
                <a:latin typeface="Consolas" panose="020B0609020204030204" pitchFamily="49" charset="0"/>
                <a:ea typeface="楷体" panose="02010609060101010101" pitchFamily="49" charset="-122"/>
              </a:rPr>
              <a:t>repaint()</a:t>
            </a:r>
            <a:r>
              <a:rPr lang="zh-CN" altLang="en-US" sz="1800" b="1" dirty="0">
                <a:latin typeface="Consolas" panose="020B0609020204030204" pitchFamily="49" charset="0"/>
                <a:ea typeface="楷体" panose="02010609060101010101" pitchFamily="49" charset="-122"/>
              </a:rPr>
              <a:t>方法。</a:t>
            </a:r>
          </a:p>
        </p:txBody>
      </p:sp>
    </p:spTree>
    <p:extLst>
      <p:ext uri="{BB962C8B-B14F-4D97-AF65-F5344CB8AC3E}">
        <p14:creationId xmlns:p14="http://schemas.microsoft.com/office/powerpoint/2010/main" val="2112920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9</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lang="zh-CN" altLang="en-US" sz="3500" b="1" dirty="0">
                <a:solidFill>
                  <a:srgbClr val="1557AE"/>
                </a:solidFill>
                <a:latin typeface="微软雅黑" panose="020B0503020204020204" pitchFamily="34" charset="-122"/>
                <a:ea typeface="微软雅黑" panose="020B0503020204020204" pitchFamily="34" charset="-122"/>
              </a:rPr>
              <a:t>网络通信</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D80E28ED-919E-4A37-A20B-918C46CBCBCD}"/>
              </a:ext>
            </a:extLst>
          </p:cNvPr>
          <p:cNvSpPr txBox="1"/>
          <p:nvPr/>
        </p:nvSpPr>
        <p:spPr>
          <a:xfrm>
            <a:off x="0" y="1074239"/>
            <a:ext cx="9143999" cy="3209084"/>
          </a:xfrm>
          <a:prstGeom prst="rect">
            <a:avLst/>
          </a:prstGeom>
          <a:noFill/>
        </p:spPr>
        <p:txBody>
          <a:bodyPr wrap="square">
            <a:spAutoFit/>
          </a:bodyPr>
          <a:lstStyle/>
          <a:p>
            <a:pPr marL="228600" indent="-228600" eaLnBrk="1" hangingPunct="1">
              <a:lnSpc>
                <a:spcPct val="90000"/>
              </a:lnSpc>
              <a:spcBef>
                <a:spcPts val="1000"/>
              </a:spcBef>
              <a:buSzPct val="90000"/>
              <a:buFont typeface="Wingdings" panose="05000000000000000000" pitchFamily="2" charset="2"/>
              <a:buChar char="p"/>
            </a:pPr>
            <a:r>
              <a:rPr lang="en-US" altLang="zh-CN" sz="2400" b="1" dirty="0">
                <a:solidFill>
                  <a:srgbClr val="1557AE"/>
                </a:solidFill>
                <a:latin typeface="Consolas" panose="020B0609020204030204" pitchFamily="49" charset="0"/>
                <a:ea typeface="+mn-ea"/>
              </a:rPr>
              <a:t>Java</a:t>
            </a:r>
            <a:r>
              <a:rPr lang="zh-CN" altLang="en-US" sz="2400" b="1" dirty="0">
                <a:solidFill>
                  <a:srgbClr val="1557AE"/>
                </a:solidFill>
                <a:latin typeface="Consolas" panose="020B0609020204030204" pitchFamily="49" charset="0"/>
                <a:ea typeface="+mn-ea"/>
              </a:rPr>
              <a:t>语言中基本网络类</a:t>
            </a:r>
          </a:p>
          <a:p>
            <a:pPr marL="685800" lvl="1" indent="-228600" eaLnBrk="1" hangingPunct="1">
              <a:lnSpc>
                <a:spcPct val="90000"/>
              </a:lnSpc>
              <a:spcBef>
                <a:spcPts val="500"/>
              </a:spcBef>
              <a:buSzPct val="90000"/>
              <a:buFont typeface="Wingdings" panose="05000000000000000000" pitchFamily="2" charset="2"/>
              <a:buChar char="n"/>
            </a:pPr>
            <a:r>
              <a:rPr lang="en-US" altLang="zh-CN" sz="2400" dirty="0">
                <a:latin typeface="Consolas" panose="020B0609020204030204" pitchFamily="49" charset="0"/>
                <a:ea typeface="楷体" panose="02010609060101010101" pitchFamily="49" charset="-122"/>
              </a:rPr>
              <a:t>Package java.net</a:t>
            </a: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a:solidFill>
                  <a:srgbClr val="1557AE"/>
                </a:solidFill>
                <a:latin typeface="Consolas" panose="020B0609020204030204" pitchFamily="49" charset="0"/>
                <a:ea typeface="楷体" panose="02010609060101010101" pitchFamily="49" charset="-122"/>
              </a:rPr>
              <a:t>java.net.URL</a:t>
            </a: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solidFill>
                  <a:srgbClr val="1557AE"/>
                </a:solidFill>
                <a:latin typeface="Consolas" panose="020B0609020204030204" pitchFamily="49" charset="0"/>
                <a:ea typeface="楷体" panose="02010609060101010101" pitchFamily="49" charset="-122"/>
              </a:rPr>
              <a:t>java.net.URLConnection</a:t>
            </a:r>
            <a:endParaRPr lang="en-US" altLang="zh-CN" b="1" dirty="0">
              <a:solidFill>
                <a:srgbClr val="1557AE"/>
              </a:solidFill>
              <a:latin typeface="Consolas" panose="020B0609020204030204" pitchFamily="49" charset="0"/>
              <a:ea typeface="楷体" panose="02010609060101010101" pitchFamily="49" charset="-122"/>
            </a:endParaRP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latin typeface="Consolas" panose="020B0609020204030204" pitchFamily="49" charset="0"/>
                <a:ea typeface="楷体" panose="02010609060101010101" pitchFamily="49" charset="-122"/>
              </a:rPr>
              <a:t>java.net.Socket</a:t>
            </a:r>
            <a:endParaRPr lang="en-US" altLang="zh-CN" sz="2000" b="1" dirty="0">
              <a:latin typeface="Consolas" panose="020B0609020204030204" pitchFamily="49" charset="0"/>
              <a:ea typeface="楷体" panose="02010609060101010101" pitchFamily="49" charset="-122"/>
            </a:endParaRP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latin typeface="Consolas" panose="020B0609020204030204" pitchFamily="49" charset="0"/>
                <a:ea typeface="楷体" panose="02010609060101010101" pitchFamily="49" charset="-122"/>
              </a:rPr>
              <a:t>java.net.ServerSocket</a:t>
            </a:r>
            <a:endParaRPr lang="en-US" altLang="zh-CN" sz="2000" b="1" dirty="0">
              <a:latin typeface="Consolas" panose="020B0609020204030204" pitchFamily="49" charset="0"/>
              <a:ea typeface="楷体" panose="02010609060101010101" pitchFamily="49" charset="-122"/>
            </a:endParaRP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solidFill>
                  <a:srgbClr val="C00000"/>
                </a:solidFill>
                <a:latin typeface="Consolas" panose="020B0609020204030204" pitchFamily="49" charset="0"/>
                <a:ea typeface="楷体" panose="02010609060101010101" pitchFamily="49" charset="-122"/>
              </a:rPr>
              <a:t>java.net.DatagramPacket</a:t>
            </a:r>
            <a:endParaRPr lang="en-US" altLang="zh-CN" sz="2000" b="1" dirty="0">
              <a:solidFill>
                <a:srgbClr val="C00000"/>
              </a:solidFill>
              <a:latin typeface="Consolas" panose="020B0609020204030204" pitchFamily="49" charset="0"/>
              <a:ea typeface="楷体" panose="02010609060101010101" pitchFamily="49" charset="-122"/>
            </a:endParaRP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solidFill>
                  <a:srgbClr val="C00000"/>
                </a:solidFill>
                <a:latin typeface="Consolas" panose="020B0609020204030204" pitchFamily="49" charset="0"/>
                <a:ea typeface="楷体" panose="02010609060101010101" pitchFamily="49" charset="-122"/>
              </a:rPr>
              <a:t>java.net.DatagramSocket</a:t>
            </a:r>
            <a:endParaRPr lang="en-US" altLang="zh-CN" sz="2000" b="1" dirty="0">
              <a:solidFill>
                <a:srgbClr val="C00000"/>
              </a:solidFill>
              <a:latin typeface="Consolas" panose="020B0609020204030204" pitchFamily="49" charset="0"/>
              <a:ea typeface="楷体" panose="02010609060101010101" pitchFamily="49" charset="-122"/>
            </a:endParaRPr>
          </a:p>
          <a:p>
            <a:pPr marL="1143000" lvl="2" indent="-228600" eaLnBrk="1" hangingPunct="1">
              <a:lnSpc>
                <a:spcPct val="90000"/>
              </a:lnSpc>
              <a:spcBef>
                <a:spcPts val="500"/>
              </a:spcBef>
              <a:buSzPct val="90000"/>
              <a:buFont typeface="Wingdings" panose="05000000000000000000" pitchFamily="2" charset="2"/>
              <a:buChar char="ü"/>
            </a:pPr>
            <a:r>
              <a:rPr lang="en-US" altLang="zh-CN" sz="2000" b="1" dirty="0" err="1">
                <a:solidFill>
                  <a:srgbClr val="C00000"/>
                </a:solidFill>
                <a:latin typeface="Consolas" panose="020B0609020204030204" pitchFamily="49" charset="0"/>
                <a:ea typeface="楷体" panose="02010609060101010101" pitchFamily="49" charset="-122"/>
              </a:rPr>
              <a:t>java.net.MulticastSocket</a:t>
            </a:r>
            <a:endParaRPr lang="en-US" altLang="zh-CN" sz="2000" b="1" dirty="0">
              <a:solidFill>
                <a:srgbClr val="C00000"/>
              </a:solidFill>
              <a:latin typeface="Consolas" panose="020B0609020204030204" pitchFamily="49" charset="0"/>
              <a:ea typeface="楷体" panose="02010609060101010101" pitchFamily="49" charset="-122"/>
            </a:endParaRPr>
          </a:p>
        </p:txBody>
      </p:sp>
    </p:spTree>
    <p:extLst>
      <p:ext uri="{BB962C8B-B14F-4D97-AF65-F5344CB8AC3E}">
        <p14:creationId xmlns:p14="http://schemas.microsoft.com/office/powerpoint/2010/main" val="1600031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0AA66F40-C4A4-4124-9EEC-372AE057E203}"/>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a:t>java.net.URL</a:t>
            </a:r>
            <a:r>
              <a:rPr lang="zh-CN" altLang="en-US" sz="2400" b="1" dirty="0"/>
              <a:t>类</a:t>
            </a:r>
          </a:p>
        </p:txBody>
      </p:sp>
      <p:sp>
        <p:nvSpPr>
          <p:cNvPr id="5" name="文本框 4">
            <a:extLst>
              <a:ext uri="{FF2B5EF4-FFF2-40B4-BE49-F238E27FC236}">
                <a16:creationId xmlns:a16="http://schemas.microsoft.com/office/drawing/2014/main" id="{96843DBA-D093-4000-BD54-AF2A706F5762}"/>
              </a:ext>
            </a:extLst>
          </p:cNvPr>
          <p:cNvSpPr txBox="1"/>
          <p:nvPr/>
        </p:nvSpPr>
        <p:spPr>
          <a:xfrm>
            <a:off x="0" y="1455925"/>
            <a:ext cx="9144000" cy="3293209"/>
          </a:xfrm>
          <a:prstGeom prst="rect">
            <a:avLst/>
          </a:prstGeom>
          <a:noFill/>
        </p:spPr>
        <p:txBody>
          <a:bodyPr wrap="square">
            <a:spAutoFit/>
          </a:bodyPr>
          <a:lstStyle/>
          <a:p>
            <a:pPr marL="990600" lvl="1" indent="-533400" eaLnBrk="1" hangingPunct="1">
              <a:buSzPct val="90000"/>
              <a:buFont typeface="Wingdings" panose="05000000000000000000" pitchFamily="2" charset="2"/>
              <a:buChar char="p"/>
            </a:pPr>
            <a:r>
              <a:rPr lang="zh-CN" altLang="en-US" sz="2400" b="1" dirty="0">
                <a:solidFill>
                  <a:srgbClr val="1557AE"/>
                </a:solidFill>
              </a:rPr>
              <a:t>构造方法</a:t>
            </a:r>
          </a:p>
          <a:p>
            <a:pPr marL="1371600" lvl="2" indent="-457200" eaLnBrk="1" hangingPunct="1">
              <a:buSzPct val="90000"/>
              <a:buFont typeface="Wingdings" panose="05000000000000000000" pitchFamily="2" charset="2"/>
              <a:buChar char="u"/>
            </a:pPr>
            <a:r>
              <a:rPr lang="en-US" altLang="zh-CN" sz="2000" b="1" dirty="0">
                <a:latin typeface="Consolas" panose="020B0609020204030204" pitchFamily="49" charset="0"/>
              </a:rPr>
              <a:t>public </a:t>
            </a:r>
            <a:r>
              <a:rPr lang="en-US" altLang="zh-CN" sz="2000" b="1" dirty="0">
                <a:solidFill>
                  <a:schemeClr val="hlink"/>
                </a:solidFill>
                <a:latin typeface="Consolas" panose="020B0609020204030204" pitchFamily="49" charset="0"/>
              </a:rPr>
              <a:t>URL</a:t>
            </a:r>
            <a:r>
              <a:rPr lang="en-US" altLang="zh-CN" sz="2000" b="1" dirty="0">
                <a:latin typeface="Consolas" panose="020B0609020204030204" pitchFamily="49" charset="0"/>
              </a:rPr>
              <a:t>(String spec)</a:t>
            </a:r>
            <a:r>
              <a:rPr lang="en-US" altLang="zh-CN" sz="2000" b="1" dirty="0">
                <a:solidFill>
                  <a:schemeClr val="hlink"/>
                </a:solidFill>
                <a:latin typeface="Consolas" panose="020B0609020204030204" pitchFamily="49" charset="0"/>
              </a:rPr>
              <a:t> </a:t>
            </a:r>
            <a:r>
              <a:rPr lang="en-US" altLang="zh-CN" sz="2000" b="1" dirty="0">
                <a:latin typeface="Consolas" panose="020B0609020204030204" pitchFamily="49" charset="0"/>
              </a:rPr>
              <a:t>throws</a:t>
            </a:r>
            <a:r>
              <a:rPr lang="en-US" altLang="zh-CN" sz="2000" b="1" dirty="0">
                <a:solidFill>
                  <a:schemeClr val="hlink"/>
                </a:solidFill>
                <a:latin typeface="Consolas" panose="020B0609020204030204" pitchFamily="49" charset="0"/>
              </a:rPr>
              <a:t> </a:t>
            </a:r>
            <a:r>
              <a:rPr lang="en-US" altLang="zh-CN" sz="2000" b="1" dirty="0" err="1">
                <a:solidFill>
                  <a:srgbClr val="C00000"/>
                </a:solidFill>
                <a:latin typeface="Consolas" panose="020B0609020204030204" pitchFamily="49" charset="0"/>
              </a:rPr>
              <a:t>MalformedURLException</a:t>
            </a:r>
            <a:endParaRPr lang="en-US" altLang="zh-CN" sz="2000" b="1" dirty="0">
              <a:solidFill>
                <a:srgbClr val="C00000"/>
              </a:solidFill>
              <a:latin typeface="Consolas" panose="020B0609020204030204" pitchFamily="49" charset="0"/>
            </a:endParaRPr>
          </a:p>
          <a:p>
            <a:pPr marL="1371600" lvl="2" indent="-457200" eaLnBrk="1" hangingPunct="1">
              <a:buSzPct val="90000"/>
              <a:buFont typeface="Wingdings" panose="05000000000000000000" pitchFamily="2" charset="2"/>
              <a:buChar char="u"/>
            </a:pPr>
            <a:r>
              <a:rPr lang="en-US" altLang="zh-CN" sz="2000" b="1" dirty="0">
                <a:latin typeface="Consolas" panose="020B0609020204030204" pitchFamily="49" charset="0"/>
              </a:rPr>
              <a:t>public </a:t>
            </a:r>
            <a:r>
              <a:rPr lang="en-US" altLang="zh-CN" sz="2000" b="1" dirty="0">
                <a:solidFill>
                  <a:schemeClr val="hlink"/>
                </a:solidFill>
                <a:latin typeface="Consolas" panose="020B0609020204030204" pitchFamily="49" charset="0"/>
              </a:rPr>
              <a:t>URL</a:t>
            </a:r>
            <a:r>
              <a:rPr lang="en-US" altLang="zh-CN" sz="2000" b="1" dirty="0">
                <a:latin typeface="Consolas" panose="020B0609020204030204" pitchFamily="49" charset="0"/>
              </a:rPr>
              <a:t>(String protocol, String host, String file) throws</a:t>
            </a:r>
            <a:r>
              <a:rPr lang="en-US" altLang="zh-CN" sz="2000" b="1" dirty="0">
                <a:solidFill>
                  <a:schemeClr val="hlink"/>
                </a:solidFill>
                <a:latin typeface="Consolas" panose="020B0609020204030204" pitchFamily="49" charset="0"/>
              </a:rPr>
              <a:t> </a:t>
            </a:r>
            <a:r>
              <a:rPr lang="en-US" altLang="zh-CN" sz="2000" b="1" dirty="0" err="1">
                <a:solidFill>
                  <a:srgbClr val="C00000"/>
                </a:solidFill>
                <a:latin typeface="Consolas" panose="020B0609020204030204" pitchFamily="49" charset="0"/>
              </a:rPr>
              <a:t>MalformedURLException</a:t>
            </a:r>
            <a:endParaRPr lang="en-US" altLang="zh-CN" sz="2000" b="1" dirty="0">
              <a:solidFill>
                <a:srgbClr val="C00000"/>
              </a:solidFill>
              <a:latin typeface="Consolas" panose="020B0609020204030204" pitchFamily="49" charset="0"/>
            </a:endParaRPr>
          </a:p>
          <a:p>
            <a:pPr marL="1371600" lvl="2" indent="-457200" eaLnBrk="1" hangingPunct="1">
              <a:buSzPct val="90000"/>
              <a:buFont typeface="Wingdings" panose="05000000000000000000" pitchFamily="2" charset="2"/>
              <a:buChar char="u"/>
            </a:pPr>
            <a:r>
              <a:rPr lang="en-US" altLang="zh-CN" sz="2000" b="1" dirty="0">
                <a:latin typeface="Consolas" panose="020B0609020204030204" pitchFamily="49" charset="0"/>
              </a:rPr>
              <a:t>public </a:t>
            </a:r>
            <a:r>
              <a:rPr lang="en-US" altLang="zh-CN" sz="2000" b="1" dirty="0">
                <a:solidFill>
                  <a:schemeClr val="hlink"/>
                </a:solidFill>
                <a:latin typeface="Consolas" panose="020B0609020204030204" pitchFamily="49" charset="0"/>
              </a:rPr>
              <a:t>URL</a:t>
            </a:r>
            <a:r>
              <a:rPr lang="en-US" altLang="zh-CN" sz="2000" b="1" dirty="0">
                <a:latin typeface="Consolas" panose="020B0609020204030204" pitchFamily="49" charset="0"/>
              </a:rPr>
              <a:t>(String protocol, String host, int port, String file) throws</a:t>
            </a:r>
            <a:r>
              <a:rPr lang="en-US" altLang="zh-CN" sz="2000" b="1" dirty="0">
                <a:solidFill>
                  <a:schemeClr val="hlink"/>
                </a:solidFill>
                <a:latin typeface="Consolas" panose="020B0609020204030204" pitchFamily="49" charset="0"/>
              </a:rPr>
              <a:t> </a:t>
            </a:r>
            <a:r>
              <a:rPr lang="en-US" altLang="zh-CN" sz="2000" b="1" dirty="0" err="1">
                <a:solidFill>
                  <a:srgbClr val="C00000"/>
                </a:solidFill>
                <a:latin typeface="Consolas" panose="020B0609020204030204" pitchFamily="49" charset="0"/>
              </a:rPr>
              <a:t>MalformedURLException</a:t>
            </a:r>
            <a:endParaRPr lang="en-US" altLang="zh-CN" sz="2000" b="1" dirty="0">
              <a:solidFill>
                <a:srgbClr val="C00000"/>
              </a:solidFill>
              <a:latin typeface="Consolas" panose="020B0609020204030204" pitchFamily="49" charset="0"/>
            </a:endParaRPr>
          </a:p>
          <a:p>
            <a:pPr marL="1371600" lvl="2" indent="-457200" algn="ctr" eaLnBrk="1" hangingPunct="1">
              <a:buSzPct val="90000"/>
            </a:pPr>
            <a:r>
              <a:rPr lang="en-US" altLang="zh-CN" sz="2000" b="1" dirty="0">
                <a:solidFill>
                  <a:srgbClr val="C00000"/>
                </a:solidFill>
                <a:latin typeface="Consolas" panose="020B0609020204030204" pitchFamily="49" charset="0"/>
              </a:rPr>
              <a:t>(</a:t>
            </a:r>
            <a:r>
              <a:rPr lang="en-US" altLang="zh-CN" sz="2000" b="1" dirty="0" err="1">
                <a:solidFill>
                  <a:srgbClr val="C00000"/>
                </a:solidFill>
                <a:latin typeface="Consolas" panose="020B0609020204030204" pitchFamily="49" charset="0"/>
              </a:rPr>
              <a:t>java.net.MalformedURLException</a:t>
            </a:r>
            <a:r>
              <a:rPr lang="en-US" altLang="zh-CN" sz="2000" b="1" dirty="0">
                <a:solidFill>
                  <a:srgbClr val="C00000"/>
                </a:solidFill>
                <a:latin typeface="Consolas" panose="020B0609020204030204" pitchFamily="49" charset="0"/>
              </a:rPr>
              <a:t>)</a:t>
            </a:r>
            <a:endParaRPr lang="en-US" altLang="zh-CN" sz="2000" dirty="0"/>
          </a:p>
          <a:p>
            <a:pPr marL="990600" lvl="1" indent="-533400" eaLnBrk="1" hangingPunct="1">
              <a:buSzPct val="90000"/>
              <a:buFont typeface="Wingdings" panose="05000000000000000000" pitchFamily="2" charset="2"/>
              <a:buChar char="p"/>
            </a:pPr>
            <a:r>
              <a:rPr lang="zh-CN" altLang="en-US" sz="2400" b="1" dirty="0">
                <a:solidFill>
                  <a:srgbClr val="1557AE"/>
                </a:solidFill>
              </a:rPr>
              <a:t>实例方法</a:t>
            </a:r>
          </a:p>
          <a:p>
            <a:pPr marL="1371600" lvl="2" indent="-457200" eaLnBrk="1" hangingPunct="1">
              <a:buSzPct val="90000"/>
              <a:buFont typeface="Wingdings" panose="05000000000000000000" pitchFamily="2" charset="2"/>
              <a:buChar char="u"/>
            </a:pPr>
            <a:r>
              <a:rPr lang="en-US" altLang="zh-CN" sz="2000" b="1" dirty="0">
                <a:latin typeface="Consolas" panose="020B0609020204030204" pitchFamily="49" charset="0"/>
              </a:rPr>
              <a:t>public final </a:t>
            </a:r>
            <a:r>
              <a:rPr lang="en-US" altLang="zh-CN" sz="2000" b="1" dirty="0" err="1">
                <a:solidFill>
                  <a:schemeClr val="hlink"/>
                </a:solidFill>
                <a:latin typeface="Consolas" panose="020B0609020204030204" pitchFamily="49" charset="0"/>
              </a:rPr>
              <a:t>InputStream</a:t>
            </a:r>
            <a:r>
              <a:rPr lang="en-US" altLang="zh-CN" sz="2000" b="1" dirty="0">
                <a:latin typeface="Consolas" panose="020B0609020204030204" pitchFamily="49" charset="0"/>
              </a:rPr>
              <a:t> </a:t>
            </a:r>
            <a:r>
              <a:rPr lang="en-US" altLang="zh-CN" sz="2000" b="1" dirty="0" err="1">
                <a:solidFill>
                  <a:schemeClr val="tx2"/>
                </a:solidFill>
                <a:latin typeface="Consolas" panose="020B0609020204030204" pitchFamily="49" charset="0"/>
              </a:rPr>
              <a:t>openStream</a:t>
            </a:r>
            <a:r>
              <a:rPr lang="en-US" altLang="zh-CN" sz="2000" b="1" dirty="0">
                <a:latin typeface="Consolas" panose="020B0609020204030204" pitchFamily="49" charset="0"/>
              </a:rPr>
              <a:t>() throws </a:t>
            </a:r>
            <a:r>
              <a:rPr lang="en-US" altLang="zh-CN" sz="2000" b="1" dirty="0" err="1">
                <a:solidFill>
                  <a:schemeClr val="hlink"/>
                </a:solidFill>
                <a:latin typeface="Consolas" panose="020B0609020204030204" pitchFamily="49" charset="0"/>
              </a:rPr>
              <a:t>IOException</a:t>
            </a:r>
            <a:endParaRPr lang="en-US" altLang="zh-CN" sz="2000" b="1" dirty="0">
              <a:solidFill>
                <a:schemeClr val="hlink"/>
              </a:solidFill>
              <a:latin typeface="Consolas" panose="020B0609020204030204" pitchFamily="49" charset="0"/>
            </a:endParaRPr>
          </a:p>
        </p:txBody>
      </p:sp>
      <p:sp>
        <p:nvSpPr>
          <p:cNvPr id="6" name="文本框 5">
            <a:extLst>
              <a:ext uri="{FF2B5EF4-FFF2-40B4-BE49-F238E27FC236}">
                <a16:creationId xmlns:a16="http://schemas.microsoft.com/office/drawing/2014/main" id="{E7B4C2D4-9DF1-417B-A764-9B3DD7FEB92A}"/>
              </a:ext>
            </a:extLst>
          </p:cNvPr>
          <p:cNvSpPr txBox="1"/>
          <p:nvPr/>
        </p:nvSpPr>
        <p:spPr>
          <a:xfrm>
            <a:off x="0" y="4722819"/>
            <a:ext cx="9144000"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342900" indent="-342900">
              <a:buFont typeface="+mj-lt"/>
              <a:buAutoNum type="arabicPeriod"/>
            </a:pPr>
            <a:r>
              <a:rPr lang="zh-CN" altLang="en-US" sz="2000" b="1" dirty="0">
                <a:solidFill>
                  <a:schemeClr val="tx1"/>
                </a:solidFill>
                <a:latin typeface="Consolas" panose="020B0609020204030204" pitchFamily="49" charset="0"/>
                <a:ea typeface="楷体" panose="02010609060101010101" pitchFamily="49" charset="-122"/>
              </a:rPr>
              <a:t>用所要连接资源的有效 </a:t>
            </a:r>
            <a:r>
              <a:rPr lang="en-US" altLang="zh-CN" sz="2000" b="1" dirty="0">
                <a:solidFill>
                  <a:schemeClr val="tx1"/>
                </a:solidFill>
                <a:latin typeface="Consolas" panose="020B0609020204030204" pitchFamily="49" charset="0"/>
                <a:ea typeface="楷体" panose="02010609060101010101" pitchFamily="49" charset="-122"/>
              </a:rPr>
              <a:t>URL</a:t>
            </a:r>
            <a:r>
              <a:rPr lang="zh-CN" altLang="en-US" sz="2000" b="1" dirty="0">
                <a:solidFill>
                  <a:schemeClr val="tx1"/>
                </a:solidFill>
                <a:latin typeface="Consolas" panose="020B0609020204030204" pitchFamily="49" charset="0"/>
                <a:ea typeface="楷体" panose="02010609060101010101" pitchFamily="49" charset="-122"/>
              </a:rPr>
              <a:t>实例化一个 </a:t>
            </a:r>
            <a:r>
              <a:rPr lang="en-US" altLang="zh-CN" sz="2000" b="1" dirty="0">
                <a:solidFill>
                  <a:schemeClr val="tx1"/>
                </a:solidFill>
                <a:latin typeface="Consolas" panose="020B0609020204030204" pitchFamily="49" charset="0"/>
                <a:ea typeface="楷体" panose="02010609060101010101" pitchFamily="49" charset="-122"/>
              </a:rPr>
              <a:t>URL</a:t>
            </a:r>
            <a:r>
              <a:rPr lang="zh-CN" altLang="en-US" sz="2000" b="1" dirty="0">
                <a:solidFill>
                  <a:schemeClr val="tx1"/>
                </a:solidFill>
                <a:latin typeface="Consolas" panose="020B0609020204030204" pitchFamily="49" charset="0"/>
                <a:ea typeface="楷体" panose="02010609060101010101" pitchFamily="49" charset="-122"/>
              </a:rPr>
              <a:t>对象（如有问题则抛出 </a:t>
            </a:r>
            <a:r>
              <a:rPr lang="en-US" altLang="zh-CN" sz="2000" b="1" dirty="0" err="1">
                <a:solidFill>
                  <a:schemeClr val="tx1"/>
                </a:solidFill>
                <a:latin typeface="Consolas" panose="020B0609020204030204" pitchFamily="49" charset="0"/>
                <a:ea typeface="楷体" panose="02010609060101010101" pitchFamily="49" charset="-122"/>
              </a:rPr>
              <a:t>MalformedURLException</a:t>
            </a:r>
            <a:r>
              <a:rPr lang="zh-CN" altLang="en-US" sz="2000" b="1" dirty="0">
                <a:solidFill>
                  <a:schemeClr val="tx1"/>
                </a:solidFill>
                <a:latin typeface="Consolas" panose="020B0609020204030204" pitchFamily="49" charset="0"/>
                <a:ea typeface="楷体" panose="02010609060101010101" pitchFamily="49" charset="-122"/>
              </a:rPr>
              <a:t>）</a:t>
            </a:r>
          </a:p>
          <a:p>
            <a:pPr marL="342900" indent="-342900">
              <a:buFont typeface="+mj-lt"/>
              <a:buAutoNum type="arabicPeriod"/>
            </a:pPr>
            <a:r>
              <a:rPr lang="zh-CN" altLang="en-US" sz="2000" b="1" dirty="0">
                <a:solidFill>
                  <a:schemeClr val="tx1"/>
                </a:solidFill>
                <a:latin typeface="Consolas" panose="020B0609020204030204" pitchFamily="49" charset="0"/>
                <a:ea typeface="楷体" panose="02010609060101010101" pitchFamily="49" charset="-122"/>
              </a:rPr>
              <a:t>打开该 </a:t>
            </a:r>
            <a:r>
              <a:rPr lang="en-US" altLang="zh-CN" sz="2000" b="1" dirty="0">
                <a:solidFill>
                  <a:schemeClr val="tx1"/>
                </a:solidFill>
                <a:latin typeface="Consolas" panose="020B0609020204030204" pitchFamily="49" charset="0"/>
                <a:ea typeface="楷体" panose="02010609060101010101" pitchFamily="49" charset="-122"/>
              </a:rPr>
              <a:t>URL</a:t>
            </a:r>
            <a:r>
              <a:rPr lang="zh-CN" altLang="en-US" sz="2000" b="1" dirty="0">
                <a:solidFill>
                  <a:schemeClr val="tx1"/>
                </a:solidFill>
                <a:latin typeface="Consolas" panose="020B0609020204030204" pitchFamily="49" charset="0"/>
                <a:ea typeface="楷体" panose="02010609060101010101" pitchFamily="49" charset="-122"/>
              </a:rPr>
              <a:t>对象上的一个连接 </a:t>
            </a:r>
          </a:p>
          <a:p>
            <a:pPr marL="342900" indent="-342900">
              <a:buFont typeface="+mj-lt"/>
              <a:buAutoNum type="arabicPeriod"/>
            </a:pPr>
            <a:r>
              <a:rPr lang="zh-CN" altLang="en-US" sz="2000" b="1" dirty="0">
                <a:solidFill>
                  <a:schemeClr val="tx1"/>
                </a:solidFill>
                <a:latin typeface="Consolas" panose="020B0609020204030204" pitchFamily="49" charset="0"/>
                <a:ea typeface="楷体" panose="02010609060101010101" pitchFamily="49" charset="-122"/>
              </a:rPr>
              <a:t>把该连接的 </a:t>
            </a:r>
            <a:r>
              <a:rPr lang="en-US" altLang="zh-CN" sz="2000" b="1" dirty="0" err="1">
                <a:solidFill>
                  <a:schemeClr val="tx1"/>
                </a:solidFill>
                <a:latin typeface="Consolas" panose="020B0609020204030204" pitchFamily="49" charset="0"/>
                <a:ea typeface="楷体" panose="02010609060101010101" pitchFamily="49" charset="-122"/>
              </a:rPr>
              <a:t>InputStream</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包装进 </a:t>
            </a:r>
            <a:r>
              <a:rPr lang="en-US" altLang="zh-CN" sz="2000" b="1" dirty="0" err="1">
                <a:solidFill>
                  <a:schemeClr val="tx1"/>
                </a:solidFill>
                <a:latin typeface="Consolas" panose="020B0609020204030204" pitchFamily="49" charset="0"/>
                <a:ea typeface="楷体" panose="02010609060101010101" pitchFamily="49" charset="-122"/>
              </a:rPr>
              <a:t>BufferedReader</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以便能按行读取</a:t>
            </a:r>
          </a:p>
          <a:p>
            <a:pPr marL="342900" indent="-342900">
              <a:buFont typeface="+mj-lt"/>
              <a:buAutoNum type="arabicPeriod"/>
            </a:pPr>
            <a:r>
              <a:rPr lang="zh-CN" altLang="en-US" sz="2000" b="1" dirty="0">
                <a:solidFill>
                  <a:schemeClr val="tx1"/>
                </a:solidFill>
                <a:latin typeface="Consolas" panose="020B0609020204030204" pitchFamily="49" charset="0"/>
                <a:ea typeface="楷体" panose="02010609060101010101" pitchFamily="49" charset="-122"/>
              </a:rPr>
              <a:t>用 </a:t>
            </a:r>
            <a:r>
              <a:rPr lang="en-US" altLang="zh-CN" sz="2000" b="1" dirty="0" err="1">
                <a:solidFill>
                  <a:schemeClr val="tx1"/>
                </a:solidFill>
                <a:latin typeface="Consolas" panose="020B0609020204030204" pitchFamily="49" charset="0"/>
                <a:ea typeface="楷体" panose="02010609060101010101" pitchFamily="49" charset="-122"/>
              </a:rPr>
              <a:t>BufferedReader</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读文档</a:t>
            </a:r>
          </a:p>
          <a:p>
            <a:pPr marL="342900" indent="-342900">
              <a:buFont typeface="+mj-lt"/>
              <a:buAutoNum type="arabicPeriod"/>
            </a:pPr>
            <a:r>
              <a:rPr lang="zh-CN" altLang="en-US" sz="2000" b="1" dirty="0">
                <a:solidFill>
                  <a:schemeClr val="tx1"/>
                </a:solidFill>
                <a:latin typeface="Consolas" panose="020B0609020204030204" pitchFamily="49" charset="0"/>
                <a:ea typeface="楷体" panose="02010609060101010101" pitchFamily="49" charset="-122"/>
              </a:rPr>
              <a:t>关闭 </a:t>
            </a:r>
            <a:r>
              <a:rPr lang="en-US" altLang="zh-CN" sz="2000" b="1" dirty="0" err="1">
                <a:solidFill>
                  <a:schemeClr val="tx1"/>
                </a:solidFill>
                <a:latin typeface="Consolas" panose="020B0609020204030204" pitchFamily="49" charset="0"/>
                <a:ea typeface="楷体" panose="02010609060101010101" pitchFamily="49" charset="-122"/>
              </a:rPr>
              <a:t>BufferedReader</a:t>
            </a:r>
            <a:r>
              <a:rPr lang="en-US" altLang="zh-CN" sz="2000" b="1" dirty="0">
                <a:solidFill>
                  <a:schemeClr val="tx1"/>
                </a:solidFill>
                <a:latin typeface="Consolas" panose="020B0609020204030204" pitchFamily="49" charset="0"/>
                <a:ea typeface="楷体" panose="02010609060101010101" pitchFamily="49" charset="-122"/>
              </a:rPr>
              <a:t> (</a:t>
            </a:r>
            <a:r>
              <a:rPr lang="zh-CN" altLang="en-US" sz="2000" b="1" dirty="0">
                <a:solidFill>
                  <a:schemeClr val="tx1"/>
                </a:solidFill>
                <a:latin typeface="Consolas" panose="020B0609020204030204" pitchFamily="49" charset="0"/>
                <a:ea typeface="楷体" panose="02010609060101010101" pitchFamily="49" charset="-122"/>
              </a:rPr>
              <a:t>关闭该</a:t>
            </a:r>
            <a:r>
              <a:rPr lang="en-US" altLang="zh-CN" sz="2000" b="1" dirty="0">
                <a:solidFill>
                  <a:schemeClr val="tx1"/>
                </a:solidFill>
                <a:latin typeface="Consolas" panose="020B0609020204030204" pitchFamily="49" charset="0"/>
                <a:ea typeface="楷体" panose="02010609060101010101" pitchFamily="49" charset="-122"/>
              </a:rPr>
              <a:t>URL)</a:t>
            </a:r>
          </a:p>
        </p:txBody>
      </p:sp>
    </p:spTree>
    <p:extLst>
      <p:ext uri="{BB962C8B-B14F-4D97-AF65-F5344CB8AC3E}">
        <p14:creationId xmlns:p14="http://schemas.microsoft.com/office/powerpoint/2010/main" val="1709279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fade">
                                      <p:cBhvr>
                                        <p:cTn id="5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Rectangle 3">
            <a:extLst>
              <a:ext uri="{FF2B5EF4-FFF2-40B4-BE49-F238E27FC236}">
                <a16:creationId xmlns:a16="http://schemas.microsoft.com/office/drawing/2014/main" id="{36301927-819D-4750-BDFD-BF08128F9852}"/>
              </a:ext>
            </a:extLst>
          </p:cNvPr>
          <p:cNvSpPr txBox="1">
            <a:spLocks noChangeArrowheads="1"/>
          </p:cNvSpPr>
          <p:nvPr/>
        </p:nvSpPr>
        <p:spPr>
          <a:xfrm>
            <a:off x="0" y="1059050"/>
            <a:ext cx="9144000" cy="5454650"/>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SzPct val="90000"/>
              <a:buFont typeface="Wingdings" panose="05000000000000000000" pitchFamily="2" charset="2"/>
              <a:buChar char="p"/>
            </a:pPr>
            <a:r>
              <a:rPr lang="en-US" altLang="zh-CN" sz="2400" b="1" dirty="0">
                <a:solidFill>
                  <a:srgbClr val="1557AE"/>
                </a:solidFill>
                <a:latin typeface="Consolas" panose="020B0609020204030204" pitchFamily="49" charset="0"/>
              </a:rPr>
              <a:t> TCP</a:t>
            </a:r>
            <a:r>
              <a:rPr lang="zh-CN" altLang="en-US" sz="2400" b="1" dirty="0">
                <a:solidFill>
                  <a:srgbClr val="1557AE"/>
                </a:solidFill>
                <a:latin typeface="Consolas" panose="020B0609020204030204" pitchFamily="49" charset="0"/>
              </a:rPr>
              <a:t>协议</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从功能上来讲，建立一个</a:t>
            </a:r>
            <a:r>
              <a:rPr lang="zh-CN" altLang="en-US" b="1" dirty="0">
                <a:solidFill>
                  <a:srgbClr val="C00000"/>
                </a:solidFill>
                <a:latin typeface="楷体" panose="02010609060101010101" pitchFamily="49" charset="-122"/>
                <a:ea typeface="楷体" panose="02010609060101010101" pitchFamily="49" charset="-122"/>
              </a:rPr>
              <a:t>可靠的</a:t>
            </a:r>
            <a:r>
              <a:rPr lang="zh-CN" altLang="en-US" b="1" dirty="0">
                <a:latin typeface="楷体" panose="02010609060101010101" pitchFamily="49" charset="-122"/>
                <a:ea typeface="楷体" panose="02010609060101010101" pitchFamily="49" charset="-122"/>
              </a:rPr>
              <a:t>、端到端的通信连接</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操作系统实现了</a:t>
            </a:r>
            <a:r>
              <a:rPr lang="en-US" altLang="zh-CN" b="1" dirty="0">
                <a:latin typeface="楷体" panose="02010609060101010101" pitchFamily="49" charset="-122"/>
                <a:ea typeface="楷体" panose="02010609060101010101" pitchFamily="49" charset="-122"/>
              </a:rPr>
              <a:t>TCP</a:t>
            </a:r>
            <a:r>
              <a:rPr lang="zh-CN" altLang="en-US" b="1" dirty="0">
                <a:latin typeface="楷体" panose="02010609060101010101" pitchFamily="49" charset="-122"/>
                <a:ea typeface="楷体" panose="02010609060101010101" pitchFamily="49" charset="-122"/>
              </a:rPr>
              <a:t>协议的内容</a:t>
            </a:r>
          </a:p>
          <a:p>
            <a:pPr eaLnBrk="1" hangingPunct="1">
              <a:buSzPct val="90000"/>
              <a:buFont typeface="Wingdings" panose="05000000000000000000" pitchFamily="2" charset="2"/>
              <a:buChar char="p"/>
            </a:pPr>
            <a:r>
              <a:rPr lang="en-US" altLang="zh-CN" sz="2400" b="1" dirty="0">
                <a:solidFill>
                  <a:srgbClr val="1557AE"/>
                </a:solidFill>
                <a:latin typeface="Consolas" panose="020B0609020204030204" pitchFamily="49" charset="0"/>
              </a:rPr>
              <a:t> Socket(</a:t>
            </a:r>
            <a:r>
              <a:rPr lang="zh-CN" altLang="en-US" sz="2400" b="1" dirty="0">
                <a:solidFill>
                  <a:srgbClr val="1557AE"/>
                </a:solidFill>
                <a:latin typeface="Consolas" panose="020B0609020204030204" pitchFamily="49" charset="0"/>
              </a:rPr>
              <a:t>套接字</a:t>
            </a:r>
            <a:r>
              <a:rPr lang="en-US" altLang="zh-CN" sz="2400" b="1" dirty="0">
                <a:solidFill>
                  <a:srgbClr val="1557AE"/>
                </a:solidFill>
                <a:latin typeface="Consolas" panose="020B0609020204030204" pitchFamily="49" charset="0"/>
              </a:rPr>
              <a:t>)</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代表了</a:t>
            </a:r>
            <a:r>
              <a:rPr lang="en-US" altLang="zh-CN" b="1" dirty="0">
                <a:latin typeface="楷体" panose="02010609060101010101" pitchFamily="49" charset="-122"/>
                <a:ea typeface="楷体" panose="02010609060101010101" pitchFamily="49" charset="-122"/>
              </a:rPr>
              <a:t>TCP</a:t>
            </a:r>
            <a:r>
              <a:rPr lang="zh-CN" altLang="en-US" b="1" dirty="0">
                <a:latin typeface="楷体" panose="02010609060101010101" pitchFamily="49" charset="-122"/>
                <a:ea typeface="楷体" panose="02010609060101010101" pitchFamily="49" charset="-122"/>
              </a:rPr>
              <a:t>所定义的双向通信连接的一个端点</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通信双方</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两台机器</a:t>
            </a:r>
            <a:r>
              <a:rPr lang="en-US" altLang="zh-CN" b="1" dirty="0">
                <a:latin typeface="楷体" panose="02010609060101010101" pitchFamily="49" charset="-122"/>
                <a:ea typeface="楷体" panose="02010609060101010101" pitchFamily="49" charset="-122"/>
              </a:rPr>
              <a:t>)</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一个作为客户端，一个作为服务器端</a:t>
            </a:r>
          </a:p>
          <a:p>
            <a:pPr eaLnBrk="1" hangingPunct="1">
              <a:buSzPct val="90000"/>
              <a:buFont typeface="Wingdings" panose="05000000000000000000" pitchFamily="2" charset="2"/>
              <a:buChar char="p"/>
            </a:pPr>
            <a:r>
              <a:rPr lang="zh-CN" altLang="en-US" sz="2400" b="1" dirty="0">
                <a:solidFill>
                  <a:srgbClr val="1557AE"/>
                </a:solidFill>
                <a:latin typeface="Consolas" panose="020B0609020204030204" pitchFamily="49" charset="0"/>
                <a:sym typeface="Wingdings" panose="05000000000000000000" pitchFamily="2" charset="2"/>
              </a:rPr>
              <a:t> 客户</a:t>
            </a:r>
            <a:r>
              <a:rPr lang="en-US" altLang="zh-CN" sz="2400" b="1" dirty="0">
                <a:solidFill>
                  <a:srgbClr val="1557AE"/>
                </a:solidFill>
                <a:latin typeface="Consolas" panose="020B0609020204030204" pitchFamily="49" charset="0"/>
                <a:sym typeface="Wingdings" panose="05000000000000000000" pitchFamily="2" charset="2"/>
              </a:rPr>
              <a:t>/</a:t>
            </a:r>
            <a:r>
              <a:rPr lang="zh-CN" altLang="en-US" sz="2400" b="1" dirty="0">
                <a:solidFill>
                  <a:srgbClr val="1557AE"/>
                </a:solidFill>
                <a:latin typeface="Consolas" panose="020B0609020204030204" pitchFamily="49" charset="0"/>
                <a:sym typeface="Wingdings" panose="05000000000000000000" pitchFamily="2" charset="2"/>
              </a:rPr>
              <a:t>服务器的本质区别</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sym typeface="Wingdings" panose="05000000000000000000" pitchFamily="2" charset="2"/>
              </a:rPr>
              <a:t>服务器方</a:t>
            </a:r>
            <a:r>
              <a:rPr lang="en-US" altLang="zh-CN" b="1" dirty="0">
                <a:latin typeface="楷体" panose="02010609060101010101" pitchFamily="49" charset="-122"/>
                <a:ea typeface="楷体" panose="02010609060101010101" pitchFamily="49" charset="-122"/>
                <a:sym typeface="Wingdings" panose="05000000000000000000" pitchFamily="2" charset="2"/>
              </a:rPr>
              <a:t>(Server)</a:t>
            </a:r>
            <a:r>
              <a:rPr lang="zh-CN" altLang="en-US" b="1" dirty="0">
                <a:latin typeface="楷体" panose="02010609060101010101" pitchFamily="49" charset="-122"/>
                <a:ea typeface="楷体" panose="02010609060101010101" pitchFamily="49" charset="-122"/>
                <a:sym typeface="Wingdings" panose="05000000000000000000" pitchFamily="2" charset="2"/>
              </a:rPr>
              <a:t>总在监听一个特定的端口</a:t>
            </a:r>
          </a:p>
          <a:p>
            <a:pPr lvl="1" eaLnBrk="1" hangingPunct="1">
              <a:buSzPct val="90000"/>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sym typeface="Wingdings" panose="05000000000000000000" pitchFamily="2" charset="2"/>
              </a:rPr>
              <a:t>客户</a:t>
            </a:r>
            <a:r>
              <a:rPr lang="en-US" altLang="zh-CN" b="1" dirty="0">
                <a:latin typeface="楷体" panose="02010609060101010101" pitchFamily="49" charset="-122"/>
                <a:ea typeface="楷体" panose="02010609060101010101" pitchFamily="49" charset="-122"/>
                <a:sym typeface="Wingdings" panose="05000000000000000000" pitchFamily="2" charset="2"/>
              </a:rPr>
              <a:t>(Client)</a:t>
            </a:r>
            <a:r>
              <a:rPr lang="zh-CN" altLang="en-US" b="1" dirty="0">
                <a:latin typeface="楷体" panose="02010609060101010101" pitchFamily="49" charset="-122"/>
                <a:ea typeface="楷体" panose="02010609060101010101" pitchFamily="49" charset="-122"/>
                <a:sym typeface="Wingdings" panose="05000000000000000000" pitchFamily="2" charset="2"/>
              </a:rPr>
              <a:t>则向该端口发出连接请求</a:t>
            </a:r>
          </a:p>
          <a:p>
            <a:pPr eaLnBrk="1" hangingPunct="1">
              <a:buSzPct val="90000"/>
              <a:buFont typeface="Wingdings" panose="05000000000000000000" pitchFamily="2" charset="2"/>
              <a:buChar char="p"/>
            </a:pPr>
            <a:r>
              <a:rPr lang="en-US" altLang="zh-CN" sz="2400" b="1" dirty="0">
                <a:solidFill>
                  <a:srgbClr val="1557AE"/>
                </a:solidFill>
                <a:latin typeface="Consolas" panose="020B0609020204030204" pitchFamily="49" charset="0"/>
              </a:rPr>
              <a:t> Windows</a:t>
            </a:r>
            <a:r>
              <a:rPr lang="zh-CN" altLang="en-US" sz="2400" b="1" dirty="0">
                <a:solidFill>
                  <a:srgbClr val="1557AE"/>
                </a:solidFill>
                <a:latin typeface="Consolas" panose="020B0609020204030204" pitchFamily="49" charset="0"/>
              </a:rPr>
              <a:t>系统</a:t>
            </a:r>
            <a:r>
              <a:rPr lang="en-US" altLang="zh-CN" sz="2400" b="1" dirty="0">
                <a:solidFill>
                  <a:srgbClr val="1557AE"/>
                </a:solidFill>
                <a:latin typeface="Consolas" panose="020B0609020204030204" pitchFamily="49" charset="0"/>
              </a:rPr>
              <a:t>TCP/UDP</a:t>
            </a:r>
            <a:r>
              <a:rPr lang="zh-CN" altLang="en-US" sz="2400" b="1" dirty="0">
                <a:solidFill>
                  <a:srgbClr val="1557AE"/>
                </a:solidFill>
                <a:latin typeface="Consolas" panose="020B0609020204030204" pitchFamily="49" charset="0"/>
              </a:rPr>
              <a:t>连接状态的监测</a:t>
            </a:r>
          </a:p>
          <a:p>
            <a:pPr lvl="1" eaLnBrk="1" hangingPunct="1">
              <a:buSzPct val="90000"/>
              <a:buFont typeface="Wingdings" panose="05000000000000000000" pitchFamily="2" charset="2"/>
              <a:buChar char="n"/>
            </a:pPr>
            <a:r>
              <a:rPr lang="en-US" altLang="zh-CN" b="1" dirty="0">
                <a:latin typeface="楷体" panose="02010609060101010101" pitchFamily="49" charset="-122"/>
                <a:ea typeface="楷体" panose="02010609060101010101" pitchFamily="49" charset="-122"/>
              </a:rPr>
              <a:t>netstat -a</a:t>
            </a:r>
          </a:p>
        </p:txBody>
      </p:sp>
    </p:spTree>
    <p:extLst>
      <p:ext uri="{BB962C8B-B14F-4D97-AF65-F5344CB8AC3E}">
        <p14:creationId xmlns:p14="http://schemas.microsoft.com/office/powerpoint/2010/main" val="377940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DBD6F3A7-EB22-4B4B-BD7E-875BE07F5E96}"/>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err="1"/>
              <a:t>java.net.Socket</a:t>
            </a:r>
            <a:r>
              <a:rPr lang="zh-CN" altLang="en-US" sz="2400" b="1" dirty="0"/>
              <a:t>类</a:t>
            </a:r>
          </a:p>
        </p:txBody>
      </p:sp>
      <p:sp>
        <p:nvSpPr>
          <p:cNvPr id="5" name="文本框 4">
            <a:extLst>
              <a:ext uri="{FF2B5EF4-FFF2-40B4-BE49-F238E27FC236}">
                <a16:creationId xmlns:a16="http://schemas.microsoft.com/office/drawing/2014/main" id="{608378F8-6E05-45C0-A7F0-559C9E871B00}"/>
              </a:ext>
            </a:extLst>
          </p:cNvPr>
          <p:cNvSpPr txBox="1"/>
          <p:nvPr/>
        </p:nvSpPr>
        <p:spPr>
          <a:xfrm>
            <a:off x="0" y="1485379"/>
            <a:ext cx="9144000" cy="4827412"/>
          </a:xfrm>
          <a:prstGeom prst="rect">
            <a:avLst/>
          </a:prstGeom>
          <a:noFill/>
        </p:spPr>
        <p:txBody>
          <a:bodyPr wrap="square">
            <a:spAutoFit/>
          </a:bodyPr>
          <a:lstStyle/>
          <a:p>
            <a:pPr marL="990600" lvl="1" indent="-533400" eaLnBrk="1" hangingPunct="1">
              <a:lnSpc>
                <a:spcPct val="114000"/>
              </a:lnSpc>
              <a:buSzPct val="90000"/>
              <a:buFont typeface="Wingdings" panose="05000000000000000000" pitchFamily="2" charset="2"/>
              <a:buChar char="p"/>
            </a:pPr>
            <a:r>
              <a:rPr lang="zh-CN" altLang="en-US" sz="2400" b="1" dirty="0">
                <a:solidFill>
                  <a:srgbClr val="1557AE"/>
                </a:solidFill>
                <a:sym typeface="Wingdings" panose="05000000000000000000" pitchFamily="2" charset="2"/>
              </a:rPr>
              <a:t>表示</a:t>
            </a:r>
            <a:r>
              <a:rPr lang="en-US" altLang="zh-CN" sz="2400" b="1" dirty="0">
                <a:solidFill>
                  <a:srgbClr val="1557AE"/>
                </a:solidFill>
                <a:sym typeface="Wingdings" panose="05000000000000000000" pitchFamily="2" charset="2"/>
              </a:rPr>
              <a:t>TCP</a:t>
            </a:r>
            <a:r>
              <a:rPr lang="zh-CN" altLang="en-US" sz="2400" b="1" dirty="0">
                <a:solidFill>
                  <a:srgbClr val="1557AE"/>
                </a:solidFill>
                <a:sym typeface="Wingdings" panose="05000000000000000000" pitchFamily="2" charset="2"/>
              </a:rPr>
              <a:t>连接的</a:t>
            </a:r>
            <a:r>
              <a:rPr lang="zh-CN" altLang="en-US" sz="2400" b="1" dirty="0">
                <a:solidFill>
                  <a:srgbClr val="C00000"/>
                </a:solidFill>
                <a:sym typeface="Wingdings" panose="05000000000000000000" pitchFamily="2" charset="2"/>
              </a:rPr>
              <a:t>客户方</a:t>
            </a:r>
            <a:r>
              <a:rPr lang="en-US" altLang="zh-CN" sz="2400" b="1" dirty="0">
                <a:solidFill>
                  <a:srgbClr val="C00000"/>
                </a:solidFill>
                <a:sym typeface="Wingdings" panose="05000000000000000000" pitchFamily="2" charset="2"/>
              </a:rPr>
              <a:t>(Client)</a:t>
            </a:r>
            <a:r>
              <a:rPr lang="zh-CN" altLang="en-US" sz="2400" b="1" dirty="0">
                <a:solidFill>
                  <a:srgbClr val="1557AE"/>
                </a:solidFill>
                <a:sym typeface="Wingdings" panose="05000000000000000000" pitchFamily="2" charset="2"/>
              </a:rPr>
              <a:t>，和谁连接</a:t>
            </a: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指定对方的</a:t>
            </a:r>
            <a:r>
              <a:rPr lang="en-US" altLang="zh-CN" sz="2000" dirty="0">
                <a:latin typeface="Tahoma" panose="020B0604030504040204" pitchFamily="34" charset="0"/>
                <a:cs typeface="Tahoma" panose="020B0604030504040204" pitchFamily="34" charset="0"/>
                <a:sym typeface="Wingdings" panose="05000000000000000000" pitchFamily="2" charset="2"/>
              </a:rPr>
              <a:t>IP</a:t>
            </a:r>
            <a:r>
              <a:rPr lang="zh-CN" altLang="en-US" sz="2000" dirty="0">
                <a:latin typeface="Tahoma" panose="020B0604030504040204" pitchFamily="34" charset="0"/>
                <a:cs typeface="Tahoma" panose="020B0604030504040204" pitchFamily="34" charset="0"/>
                <a:sym typeface="Wingdings" panose="05000000000000000000" pitchFamily="2" charset="2"/>
              </a:rPr>
              <a:t>地址和端口号</a:t>
            </a:r>
          </a:p>
          <a:p>
            <a:pPr marL="1371600" lvl="2" indent="-457200" eaLnBrk="1" hangingPunct="1">
              <a:lnSpc>
                <a:spcPct val="114000"/>
              </a:lnSpc>
              <a:buSzPct val="90000"/>
              <a:buFont typeface="Wingdings" panose="05000000000000000000" pitchFamily="2" charset="2"/>
              <a:buChar char="n"/>
            </a:pPr>
            <a:r>
              <a:rPr lang="en-US" altLang="zh-CN" sz="2000" dirty="0">
                <a:latin typeface="Consolas" panose="020B0609020204030204" pitchFamily="49" charset="0"/>
                <a:cs typeface="Tahoma" panose="020B0604030504040204" pitchFamily="34" charset="0"/>
                <a:sym typeface="Wingdings" panose="05000000000000000000" pitchFamily="2" charset="2"/>
              </a:rPr>
              <a:t>public </a:t>
            </a:r>
            <a:r>
              <a:rPr lang="en-US" altLang="zh-CN" sz="2000" dirty="0">
                <a:solidFill>
                  <a:schemeClr val="hlink"/>
                </a:solidFill>
                <a:latin typeface="Consolas" panose="020B0609020204030204" pitchFamily="49" charset="0"/>
                <a:cs typeface="Tahoma" panose="020B0604030504040204" pitchFamily="34" charset="0"/>
                <a:sym typeface="Wingdings" panose="05000000000000000000" pitchFamily="2" charset="2"/>
              </a:rPr>
              <a:t>Socket</a:t>
            </a:r>
            <a:r>
              <a:rPr lang="en-US" altLang="zh-CN" sz="2000" dirty="0">
                <a:latin typeface="Consolas" panose="020B0609020204030204" pitchFamily="49" charset="0"/>
                <a:cs typeface="Tahoma" panose="020B0604030504040204" pitchFamily="34" charset="0"/>
                <a:sym typeface="Wingdings" panose="05000000000000000000" pitchFamily="2" charset="2"/>
              </a:rPr>
              <a:t>(</a:t>
            </a:r>
            <a:r>
              <a:rPr lang="en-US" altLang="zh-CN" sz="2000" b="1" dirty="0">
                <a:solidFill>
                  <a:srgbClr val="C00000"/>
                </a:solidFill>
                <a:latin typeface="Consolas" panose="020B0609020204030204" pitchFamily="49" charset="0"/>
                <a:cs typeface="Tahoma" panose="020B0604030504040204" pitchFamily="34" charset="0"/>
                <a:sym typeface="Wingdings" panose="05000000000000000000" pitchFamily="2" charset="2"/>
              </a:rPr>
              <a:t>String host, int port</a:t>
            </a:r>
            <a:r>
              <a:rPr lang="en-US" altLang="zh-CN" sz="2000" dirty="0">
                <a:latin typeface="Consolas" panose="020B0609020204030204" pitchFamily="49" charset="0"/>
                <a:cs typeface="Tahoma" panose="020B0604030504040204" pitchFamily="34" charset="0"/>
                <a:sym typeface="Wingdings" panose="05000000000000000000" pitchFamily="2" charset="2"/>
              </a:rPr>
              <a:t>) throws </a:t>
            </a:r>
            <a:r>
              <a:rPr lang="en-US" altLang="zh-CN" sz="2000" dirty="0" err="1">
                <a:latin typeface="Consolas" panose="020B0609020204030204" pitchFamily="49" charset="0"/>
                <a:cs typeface="Tahoma" panose="020B0604030504040204" pitchFamily="34" charset="0"/>
                <a:sym typeface="Wingdings" panose="05000000000000000000" pitchFamily="2" charset="2"/>
              </a:rPr>
              <a:t>UnknownHostException</a:t>
            </a:r>
            <a:r>
              <a:rPr lang="en-US" altLang="zh-CN" sz="2000" dirty="0">
                <a:latin typeface="Consolas" panose="020B0609020204030204" pitchFamily="49" charset="0"/>
                <a:cs typeface="Tahoma" panose="020B0604030504040204" pitchFamily="34" charset="0"/>
                <a:sym typeface="Wingdings" panose="05000000000000000000" pitchFamily="2" charset="2"/>
              </a:rPr>
              <a:t>, </a:t>
            </a:r>
            <a:r>
              <a:rPr lang="en-US" altLang="zh-CN" sz="2000" dirty="0" err="1">
                <a:latin typeface="Consolas" panose="020B0609020204030204" pitchFamily="49" charset="0"/>
                <a:cs typeface="Tahoma" panose="020B0604030504040204" pitchFamily="34" charset="0"/>
                <a:sym typeface="Wingdings" panose="05000000000000000000" pitchFamily="2" charset="2"/>
              </a:rPr>
              <a:t>IOException</a:t>
            </a:r>
            <a:endParaRPr lang="en-US" altLang="zh-CN" sz="2000" dirty="0">
              <a:latin typeface="Consolas" panose="020B0609020204030204" pitchFamily="49" charset="0"/>
              <a:cs typeface="Tahoma" panose="020B0604030504040204" pitchFamily="34" charset="0"/>
              <a:sym typeface="Wingdings" panose="05000000000000000000" pitchFamily="2" charset="2"/>
            </a:endParaRPr>
          </a:p>
          <a:p>
            <a:pPr marL="990600" lvl="1" indent="-533400" eaLnBrk="1" hangingPunct="1">
              <a:lnSpc>
                <a:spcPct val="114000"/>
              </a:lnSpc>
              <a:buSzPct val="90000"/>
              <a:buFont typeface="Wingdings" panose="05000000000000000000" pitchFamily="2" charset="2"/>
              <a:buChar char="p"/>
            </a:pPr>
            <a:r>
              <a:rPr lang="en-US" altLang="zh-CN" sz="2400" b="1" dirty="0">
                <a:solidFill>
                  <a:srgbClr val="1557AE"/>
                </a:solidFill>
                <a:sym typeface="Wingdings" panose="05000000000000000000" pitchFamily="2" charset="2"/>
              </a:rPr>
              <a:t>Socket</a:t>
            </a:r>
            <a:r>
              <a:rPr lang="zh-CN" altLang="en-US" sz="2400" b="1" dirty="0">
                <a:solidFill>
                  <a:srgbClr val="1557AE"/>
                </a:solidFill>
                <a:sym typeface="Wingdings" panose="05000000000000000000" pitchFamily="2" charset="2"/>
              </a:rPr>
              <a:t>对象包括两个流</a:t>
            </a:r>
          </a:p>
          <a:p>
            <a:pPr marL="1371600" lvl="2" indent="-457200" eaLnBrk="1" hangingPunct="1">
              <a:lnSpc>
                <a:spcPct val="114000"/>
              </a:lnSpc>
              <a:buSzPct val="90000"/>
              <a:buFont typeface="Wingdings" panose="05000000000000000000" pitchFamily="2" charset="2"/>
              <a:buChar char="n"/>
            </a:pPr>
            <a:r>
              <a:rPr lang="en-US" altLang="zh-CN" sz="2000" dirty="0">
                <a:latin typeface="Tahoma" panose="020B0604030504040204" pitchFamily="34" charset="0"/>
                <a:cs typeface="Tahoma" panose="020B0604030504040204" pitchFamily="34" charset="0"/>
              </a:rPr>
              <a:t>Socket</a:t>
            </a:r>
            <a:r>
              <a:rPr lang="zh-CN" altLang="en-US" sz="2000" dirty="0">
                <a:latin typeface="Tahoma" panose="020B0604030504040204" pitchFamily="34" charset="0"/>
                <a:cs typeface="Tahoma" panose="020B0604030504040204" pitchFamily="34" charset="0"/>
              </a:rPr>
              <a:t>代表了</a:t>
            </a:r>
            <a:r>
              <a:rPr lang="en-US" altLang="zh-CN" sz="2000" dirty="0">
                <a:latin typeface="Tahoma" panose="020B0604030504040204" pitchFamily="34" charset="0"/>
                <a:cs typeface="Tahoma" panose="020B0604030504040204" pitchFamily="34" charset="0"/>
              </a:rPr>
              <a:t>TCP</a:t>
            </a:r>
            <a:r>
              <a:rPr lang="zh-CN" altLang="en-US" sz="2000" dirty="0">
                <a:latin typeface="Tahoma" panose="020B0604030504040204" pitchFamily="34" charset="0"/>
                <a:cs typeface="Tahoma" panose="020B0604030504040204" pitchFamily="34" charset="0"/>
              </a:rPr>
              <a:t>所定义的双向通信连接的一个端点</a:t>
            </a:r>
            <a:endParaRPr lang="zh-CN" altLang="en-US"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zh-CN" altLang="en-US" sz="2000" b="1" dirty="0">
                <a:latin typeface="Tahoma" panose="020B0604030504040204" pitchFamily="34" charset="0"/>
                <a:cs typeface="Tahoma" panose="020B0604030504040204" pitchFamily="34" charset="0"/>
                <a:sym typeface="Wingdings" panose="05000000000000000000" pitchFamily="2" charset="2"/>
              </a:rPr>
              <a:t>输入流</a:t>
            </a:r>
            <a:r>
              <a:rPr lang="en-US" altLang="zh-CN" sz="2000" b="1" dirty="0">
                <a:latin typeface="Tahoma" panose="020B0604030504040204" pitchFamily="34" charset="0"/>
                <a:cs typeface="Tahoma" panose="020B0604030504040204" pitchFamily="34" charset="0"/>
                <a:sym typeface="Wingdings" panose="05000000000000000000" pitchFamily="2" charset="2"/>
              </a:rPr>
              <a:t>(</a:t>
            </a:r>
            <a:r>
              <a:rPr lang="zh-CN" altLang="en-US" sz="2000" b="1" dirty="0">
                <a:latin typeface="Tahoma" panose="020B0604030504040204" pitchFamily="34" charset="0"/>
                <a:cs typeface="Tahoma" panose="020B0604030504040204" pitchFamily="34" charset="0"/>
                <a:sym typeface="Wingdings" panose="05000000000000000000" pitchFamily="2" charset="2"/>
              </a:rPr>
              <a:t>读取通过网络进来的数据</a:t>
            </a:r>
            <a:r>
              <a:rPr lang="en-US" altLang="zh-CN" sz="2000" b="1" dirty="0">
                <a:latin typeface="Tahoma" panose="020B0604030504040204" pitchFamily="34" charset="0"/>
                <a:cs typeface="Tahoma" panose="020B0604030504040204" pitchFamily="34" charset="0"/>
                <a:sym typeface="Wingdings" panose="05000000000000000000" pitchFamily="2" charset="2"/>
              </a:rPr>
              <a:t>)</a:t>
            </a:r>
          </a:p>
          <a:p>
            <a:pPr lvl="2" eaLnBrk="1" hangingPunct="1">
              <a:lnSpc>
                <a:spcPct val="114000"/>
              </a:lnSpc>
              <a:buSzPct val="90000"/>
            </a:pPr>
            <a:r>
              <a:rPr lang="en-US" altLang="zh-CN" sz="2000" dirty="0">
                <a:latin typeface="Tahoma" panose="020B0604030504040204" pitchFamily="34" charset="0"/>
                <a:cs typeface="Tahoma" panose="020B0604030504040204" pitchFamily="34" charset="0"/>
                <a:sym typeface="Wingdings" panose="05000000000000000000" pitchFamily="2" charset="2"/>
              </a:rPr>
              <a:t>	public </a:t>
            </a:r>
            <a:r>
              <a:rPr lang="en-US" altLang="zh-CN" sz="2000" dirty="0" err="1">
                <a:latin typeface="Tahoma" panose="020B0604030504040204" pitchFamily="34" charset="0"/>
                <a:cs typeface="Tahoma" panose="020B0604030504040204" pitchFamily="34" charset="0"/>
                <a:sym typeface="Wingdings" panose="05000000000000000000" pitchFamily="2" charset="2"/>
              </a:rPr>
              <a:t>InputStream</a:t>
            </a:r>
            <a:r>
              <a:rPr lang="en-US" altLang="zh-CN" sz="2000" dirty="0">
                <a:latin typeface="Tahoma" panose="020B0604030504040204" pitchFamily="34" charset="0"/>
                <a:cs typeface="Tahoma" panose="020B0604030504040204" pitchFamily="34" charset="0"/>
                <a:sym typeface="Wingdings" panose="05000000000000000000" pitchFamily="2" charset="2"/>
              </a:rPr>
              <a:t> </a:t>
            </a:r>
            <a:r>
              <a:rPr lang="en-US" altLang="zh-CN" sz="2000" dirty="0" err="1">
                <a:latin typeface="Tahoma" panose="020B0604030504040204" pitchFamily="34" charset="0"/>
                <a:cs typeface="Tahoma" panose="020B0604030504040204" pitchFamily="34" charset="0"/>
                <a:sym typeface="Wingdings" panose="05000000000000000000" pitchFamily="2" charset="2"/>
              </a:rPr>
              <a:t>getInputStream</a:t>
            </a:r>
            <a:r>
              <a:rPr lang="en-US" altLang="zh-CN" sz="2000" dirty="0">
                <a:latin typeface="Tahoma" panose="020B0604030504040204" pitchFamily="34" charset="0"/>
                <a:cs typeface="Tahoma" panose="020B0604030504040204" pitchFamily="34" charset="0"/>
                <a:sym typeface="Wingdings" panose="05000000000000000000" pitchFamily="2" charset="2"/>
              </a:rPr>
              <a:t>() throws </a:t>
            </a:r>
            <a:r>
              <a:rPr lang="en-US" altLang="zh-CN" sz="2000" dirty="0" err="1">
                <a:latin typeface="Tahoma" panose="020B0604030504040204" pitchFamily="34" charset="0"/>
                <a:cs typeface="Tahoma" panose="020B0604030504040204" pitchFamily="34" charset="0"/>
                <a:sym typeface="Wingdings" panose="05000000000000000000" pitchFamily="2" charset="2"/>
              </a:rPr>
              <a:t>IOException</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zh-CN" altLang="en-US" sz="2000" b="1" dirty="0">
                <a:latin typeface="Tahoma" panose="020B0604030504040204" pitchFamily="34" charset="0"/>
                <a:cs typeface="Tahoma" panose="020B0604030504040204" pitchFamily="34" charset="0"/>
                <a:sym typeface="Wingdings" panose="05000000000000000000" pitchFamily="2" charset="2"/>
              </a:rPr>
              <a:t>输出流</a:t>
            </a:r>
            <a:r>
              <a:rPr lang="en-US" altLang="zh-CN" sz="2000" b="1" dirty="0">
                <a:latin typeface="Tahoma" panose="020B0604030504040204" pitchFamily="34" charset="0"/>
                <a:cs typeface="Tahoma" panose="020B0604030504040204" pitchFamily="34" charset="0"/>
                <a:sym typeface="Wingdings" panose="05000000000000000000" pitchFamily="2" charset="2"/>
              </a:rPr>
              <a:t>(</a:t>
            </a:r>
            <a:r>
              <a:rPr lang="zh-CN" altLang="en-US" sz="2000" b="1" dirty="0">
                <a:latin typeface="Tahoma" panose="020B0604030504040204" pitchFamily="34" charset="0"/>
                <a:cs typeface="Tahoma" panose="020B0604030504040204" pitchFamily="34" charset="0"/>
                <a:sym typeface="Wingdings" panose="05000000000000000000" pitchFamily="2" charset="2"/>
              </a:rPr>
              <a:t>将数据写入输出流中，并通过网络发送</a:t>
            </a:r>
            <a:r>
              <a:rPr lang="en-US" altLang="zh-CN" sz="2000" b="1" dirty="0">
                <a:latin typeface="Tahoma" panose="020B0604030504040204" pitchFamily="34" charset="0"/>
                <a:cs typeface="Tahoma" panose="020B0604030504040204" pitchFamily="34" charset="0"/>
                <a:sym typeface="Wingdings" panose="05000000000000000000" pitchFamily="2" charset="2"/>
              </a:rPr>
              <a:t>)</a:t>
            </a:r>
          </a:p>
          <a:p>
            <a:pPr lvl="2" eaLnBrk="1" hangingPunct="1">
              <a:lnSpc>
                <a:spcPct val="114000"/>
              </a:lnSpc>
              <a:buSzPct val="90000"/>
            </a:pPr>
            <a:r>
              <a:rPr lang="en-US" altLang="zh-CN" sz="2000" dirty="0">
                <a:latin typeface="Tahoma" panose="020B0604030504040204" pitchFamily="34" charset="0"/>
                <a:cs typeface="Tahoma" panose="020B0604030504040204" pitchFamily="34" charset="0"/>
                <a:sym typeface="Wingdings" panose="05000000000000000000" pitchFamily="2" charset="2"/>
              </a:rPr>
              <a:t>	public </a:t>
            </a:r>
            <a:r>
              <a:rPr lang="en-US" altLang="zh-CN" sz="2000" dirty="0" err="1">
                <a:latin typeface="Tahoma" panose="020B0604030504040204" pitchFamily="34" charset="0"/>
                <a:cs typeface="Tahoma" panose="020B0604030504040204" pitchFamily="34" charset="0"/>
                <a:sym typeface="Wingdings" panose="05000000000000000000" pitchFamily="2" charset="2"/>
              </a:rPr>
              <a:t>OutputStream</a:t>
            </a:r>
            <a:r>
              <a:rPr lang="en-US" altLang="zh-CN" sz="2000" dirty="0">
                <a:latin typeface="Tahoma" panose="020B0604030504040204" pitchFamily="34" charset="0"/>
                <a:cs typeface="Tahoma" panose="020B0604030504040204" pitchFamily="34" charset="0"/>
                <a:sym typeface="Wingdings" panose="05000000000000000000" pitchFamily="2" charset="2"/>
              </a:rPr>
              <a:t> </a:t>
            </a:r>
            <a:r>
              <a:rPr lang="en-US" altLang="zh-CN" sz="2000" dirty="0" err="1">
                <a:latin typeface="Tahoma" panose="020B0604030504040204" pitchFamily="34" charset="0"/>
                <a:cs typeface="Tahoma" panose="020B0604030504040204" pitchFamily="34" charset="0"/>
                <a:sym typeface="Wingdings" panose="05000000000000000000" pitchFamily="2" charset="2"/>
              </a:rPr>
              <a:t>getOutputStream</a:t>
            </a:r>
            <a:r>
              <a:rPr lang="en-US" altLang="zh-CN" sz="2000" dirty="0">
                <a:latin typeface="Tahoma" panose="020B0604030504040204" pitchFamily="34" charset="0"/>
                <a:cs typeface="Tahoma" panose="020B0604030504040204" pitchFamily="34" charset="0"/>
                <a:sym typeface="Wingdings" panose="05000000000000000000" pitchFamily="2" charset="2"/>
              </a:rPr>
              <a:t>() throws </a:t>
            </a:r>
            <a:r>
              <a:rPr lang="en-US" altLang="zh-CN" sz="2000" dirty="0" err="1">
                <a:latin typeface="Tahoma" panose="020B0604030504040204" pitchFamily="34" charset="0"/>
                <a:cs typeface="Tahoma" panose="020B0604030504040204" pitchFamily="34" charset="0"/>
                <a:sym typeface="Wingdings" panose="05000000000000000000" pitchFamily="2" charset="2"/>
              </a:rPr>
              <a:t>IOException</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990600" lvl="1" indent="-533400" eaLnBrk="1" hangingPunct="1">
              <a:lnSpc>
                <a:spcPct val="114000"/>
              </a:lnSpc>
              <a:buSzPct val="90000"/>
              <a:buFont typeface="Wingdings" panose="05000000000000000000" pitchFamily="2" charset="2"/>
              <a:buChar char="p"/>
            </a:pPr>
            <a:r>
              <a:rPr lang="zh-CN" altLang="en-US" sz="2400" b="1" dirty="0">
                <a:solidFill>
                  <a:srgbClr val="1557AE"/>
                </a:solidFill>
                <a:sym typeface="Wingdings" panose="05000000000000000000" pitchFamily="2" charset="2"/>
              </a:rPr>
              <a:t>操作步骤</a:t>
            </a: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先建立连接 </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进行流的读写操作</a:t>
            </a:r>
          </a:p>
        </p:txBody>
      </p:sp>
    </p:spTree>
    <p:extLst>
      <p:ext uri="{BB962C8B-B14F-4D97-AF65-F5344CB8AC3E}">
        <p14:creationId xmlns:p14="http://schemas.microsoft.com/office/powerpoint/2010/main" val="3254884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C4B5E002-D905-4DB2-9192-D84C8320BA4C}"/>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err="1"/>
              <a:t>java.net.ServerSocket</a:t>
            </a:r>
            <a:r>
              <a:rPr lang="zh-CN" altLang="en-US" sz="2400" b="1" dirty="0"/>
              <a:t>类</a:t>
            </a:r>
          </a:p>
        </p:txBody>
      </p:sp>
      <p:sp>
        <p:nvSpPr>
          <p:cNvPr id="5" name="文本框 4">
            <a:extLst>
              <a:ext uri="{FF2B5EF4-FFF2-40B4-BE49-F238E27FC236}">
                <a16:creationId xmlns:a16="http://schemas.microsoft.com/office/drawing/2014/main" id="{3902AE55-D822-4DE4-8085-080F437B8860}"/>
              </a:ext>
            </a:extLst>
          </p:cNvPr>
          <p:cNvSpPr txBox="1"/>
          <p:nvPr/>
        </p:nvSpPr>
        <p:spPr>
          <a:xfrm>
            <a:off x="0" y="1485379"/>
            <a:ext cx="9144000" cy="4827412"/>
          </a:xfrm>
          <a:prstGeom prst="rect">
            <a:avLst/>
          </a:prstGeom>
          <a:noFill/>
        </p:spPr>
        <p:txBody>
          <a:bodyPr wrap="square">
            <a:spAutoFit/>
          </a:bodyPr>
          <a:lstStyle/>
          <a:p>
            <a:pPr marL="990600" lvl="1" indent="-533400" eaLnBrk="1" hangingPunct="1">
              <a:lnSpc>
                <a:spcPct val="114000"/>
              </a:lnSpc>
              <a:buSzPct val="90000"/>
              <a:buFont typeface="Wingdings" panose="05000000000000000000" pitchFamily="2" charset="2"/>
              <a:buChar char="p"/>
            </a:pPr>
            <a:r>
              <a:rPr lang="en-US" altLang="zh-CN" sz="2400" b="1" dirty="0">
                <a:solidFill>
                  <a:srgbClr val="1557AE"/>
                </a:solidFill>
                <a:sym typeface="Wingdings" panose="05000000000000000000" pitchFamily="2" charset="2"/>
              </a:rPr>
              <a:t>TCP</a:t>
            </a:r>
            <a:r>
              <a:rPr lang="zh-CN" altLang="en-US" sz="2400" b="1" dirty="0">
                <a:solidFill>
                  <a:srgbClr val="1557AE"/>
                </a:solidFill>
                <a:sym typeface="Wingdings" panose="05000000000000000000" pitchFamily="2" charset="2"/>
              </a:rPr>
              <a:t>连接的</a:t>
            </a:r>
            <a:r>
              <a:rPr lang="zh-CN" altLang="en-US" sz="2400" b="1" dirty="0">
                <a:solidFill>
                  <a:srgbClr val="C00000"/>
                </a:solidFill>
                <a:sym typeface="Wingdings" panose="05000000000000000000" pitchFamily="2" charset="2"/>
              </a:rPr>
              <a:t>服务器方</a:t>
            </a:r>
            <a:r>
              <a:rPr lang="en-US" altLang="zh-CN" sz="2400" b="1" dirty="0">
                <a:solidFill>
                  <a:srgbClr val="C00000"/>
                </a:solidFill>
                <a:sym typeface="Wingdings" panose="05000000000000000000" pitchFamily="2" charset="2"/>
              </a:rPr>
              <a:t>(Server)</a:t>
            </a:r>
            <a:r>
              <a:rPr lang="zh-CN" altLang="en-US" sz="2400" b="1" dirty="0">
                <a:solidFill>
                  <a:srgbClr val="1557AE"/>
                </a:solidFill>
                <a:sym typeface="Wingdings" panose="05000000000000000000" pitchFamily="2" charset="2"/>
              </a:rPr>
              <a:t>，监听端口</a:t>
            </a: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等待自客户端发来的连接</a:t>
            </a:r>
          </a:p>
          <a:p>
            <a:pPr marL="1371600" lvl="2" indent="-457200" eaLnBrk="1" hangingPunct="1">
              <a:lnSpc>
                <a:spcPct val="114000"/>
              </a:lnSpc>
              <a:buSzPct val="90000"/>
              <a:buFont typeface="Wingdings" panose="05000000000000000000" pitchFamily="2" charset="2"/>
              <a:buChar char="n"/>
            </a:pPr>
            <a:r>
              <a:rPr lang="en-US" altLang="zh-CN" sz="2000" dirty="0">
                <a:latin typeface="Tahoma" panose="020B0604030504040204" pitchFamily="34" charset="0"/>
                <a:cs typeface="Tahoma" panose="020B0604030504040204" pitchFamily="34" charset="0"/>
                <a:sym typeface="Wingdings" panose="05000000000000000000" pitchFamily="2" charset="2"/>
              </a:rPr>
              <a:t>public </a:t>
            </a:r>
            <a:r>
              <a:rPr lang="en-US" altLang="zh-CN" sz="2000" b="1" dirty="0">
                <a:solidFill>
                  <a:srgbClr val="C00000"/>
                </a:solidFill>
                <a:latin typeface="Tahoma" panose="020B0604030504040204" pitchFamily="34" charset="0"/>
                <a:cs typeface="Tahoma" panose="020B0604030504040204" pitchFamily="34" charset="0"/>
                <a:sym typeface="Wingdings" panose="05000000000000000000" pitchFamily="2" charset="2"/>
              </a:rPr>
              <a:t>ServerSocket</a:t>
            </a:r>
            <a:r>
              <a:rPr lang="en-US" altLang="zh-CN" sz="2000" dirty="0">
                <a:latin typeface="Tahoma" panose="020B0604030504040204" pitchFamily="34" charset="0"/>
                <a:cs typeface="Tahoma" panose="020B0604030504040204" pitchFamily="34" charset="0"/>
                <a:sym typeface="Wingdings" panose="05000000000000000000" pitchFamily="2" charset="2"/>
              </a:rPr>
              <a:t>(int port) throws </a:t>
            </a:r>
            <a:r>
              <a:rPr lang="en-US" altLang="zh-CN" sz="2000" dirty="0" err="1">
                <a:latin typeface="Tahoma" panose="020B0604030504040204" pitchFamily="34" charset="0"/>
                <a:cs typeface="Tahoma" panose="020B0604030504040204" pitchFamily="34" charset="0"/>
                <a:sym typeface="Wingdings" panose="05000000000000000000" pitchFamily="2" charset="2"/>
              </a:rPr>
              <a:t>IOException</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990600" lvl="1" indent="-533400" eaLnBrk="1" hangingPunct="1">
              <a:lnSpc>
                <a:spcPct val="114000"/>
              </a:lnSpc>
              <a:buSzPct val="90000"/>
              <a:buFont typeface="Wingdings" panose="05000000000000000000" pitchFamily="2" charset="2"/>
              <a:buChar char="p"/>
            </a:pPr>
            <a:r>
              <a:rPr lang="zh-CN" altLang="en-US" sz="2400" b="1" dirty="0">
                <a:solidFill>
                  <a:srgbClr val="1557AE"/>
                </a:solidFill>
                <a:sym typeface="Wingdings" panose="05000000000000000000" pitchFamily="2" charset="2"/>
              </a:rPr>
              <a:t>接收连接请求</a:t>
            </a:r>
          </a:p>
          <a:p>
            <a:pPr marL="1371600" lvl="2" indent="-457200" eaLnBrk="1" hangingPunct="1">
              <a:lnSpc>
                <a:spcPct val="114000"/>
              </a:lnSpc>
              <a:buSzPct val="90000"/>
              <a:buFont typeface="Wingdings" panose="05000000000000000000" pitchFamily="2" charset="2"/>
              <a:buChar char="n"/>
            </a:pPr>
            <a:r>
              <a:rPr lang="en-US" altLang="zh-CN" sz="2000" dirty="0">
                <a:latin typeface="Tahoma" panose="020B0604030504040204" pitchFamily="34" charset="0"/>
                <a:cs typeface="Tahoma" panose="020B0604030504040204" pitchFamily="34" charset="0"/>
                <a:sym typeface="Wingdings" panose="05000000000000000000" pitchFamily="2" charset="2"/>
              </a:rPr>
              <a:t>public Socket accept() throws </a:t>
            </a:r>
            <a:r>
              <a:rPr lang="en-US" altLang="zh-CN" sz="2000" dirty="0" err="1">
                <a:latin typeface="Tahoma" panose="020B0604030504040204" pitchFamily="34" charset="0"/>
                <a:cs typeface="Tahoma" panose="020B0604030504040204" pitchFamily="34" charset="0"/>
                <a:sym typeface="Wingdings" panose="05000000000000000000" pitchFamily="2" charset="2"/>
              </a:rPr>
              <a:t>IOException</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en-US" altLang="zh-CN" sz="2000" dirty="0">
                <a:latin typeface="Tahoma" panose="020B0604030504040204" pitchFamily="34" charset="0"/>
                <a:cs typeface="Tahoma" panose="020B0604030504040204" pitchFamily="34" charset="0"/>
                <a:sym typeface="Wingdings" panose="05000000000000000000" pitchFamily="2" charset="2"/>
              </a:rPr>
              <a:t>Listens for a connection to be made to this socket and accepts it. The method blocks(</a:t>
            </a:r>
            <a:r>
              <a:rPr lang="zh-CN" altLang="en-US" sz="2000" dirty="0">
                <a:latin typeface="Tahoma" panose="020B0604030504040204" pitchFamily="34" charset="0"/>
                <a:cs typeface="Tahoma" panose="020B0604030504040204" pitchFamily="34" charset="0"/>
                <a:sym typeface="Wingdings" panose="05000000000000000000" pitchFamily="2" charset="2"/>
              </a:rPr>
              <a:t>阻塞</a:t>
            </a:r>
            <a:r>
              <a:rPr lang="en-US" altLang="zh-CN" sz="2000" dirty="0">
                <a:latin typeface="Tahoma" panose="020B0604030504040204" pitchFamily="34" charset="0"/>
                <a:cs typeface="Tahoma" panose="020B0604030504040204" pitchFamily="34" charset="0"/>
                <a:sym typeface="Wingdings" panose="05000000000000000000" pitchFamily="2" charset="2"/>
              </a:rPr>
              <a:t>) until a connection is made</a:t>
            </a: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rPr>
              <a:t>服务器端通过所接收到的</a:t>
            </a:r>
            <a:r>
              <a:rPr lang="en-US" altLang="zh-CN" sz="2000" dirty="0">
                <a:latin typeface="Tahoma" panose="020B0604030504040204" pitchFamily="34" charset="0"/>
                <a:cs typeface="Tahoma" panose="020B0604030504040204" pitchFamily="34" charset="0"/>
              </a:rPr>
              <a:t>Socket</a:t>
            </a:r>
            <a:r>
              <a:rPr lang="zh-CN" altLang="en-US" sz="2000" dirty="0">
                <a:latin typeface="Tahoma" panose="020B0604030504040204" pitchFamily="34" charset="0"/>
                <a:cs typeface="Tahoma" panose="020B0604030504040204" pitchFamily="34" charset="0"/>
              </a:rPr>
              <a:t>对象和客户端通信</a:t>
            </a:r>
          </a:p>
          <a:p>
            <a:pPr marL="1371600" lvl="2" indent="-457200" eaLnBrk="1" hangingPunct="1">
              <a:lnSpc>
                <a:spcPct val="114000"/>
              </a:lnSpc>
              <a:buSzPct val="90000"/>
              <a:buFont typeface="Wingdings" panose="05000000000000000000" pitchFamily="2" charset="2"/>
              <a:buChar char="n"/>
            </a:pPr>
            <a:r>
              <a:rPr lang="en-US" altLang="zh-CN" sz="2000" dirty="0">
                <a:solidFill>
                  <a:srgbClr val="C00000"/>
                </a:solidFill>
                <a:latin typeface="Tahoma" panose="020B0604030504040204" pitchFamily="34" charset="0"/>
                <a:cs typeface="Tahoma" panose="020B0604030504040204" pitchFamily="34" charset="0"/>
              </a:rPr>
              <a:t>Socket</a:t>
            </a:r>
            <a:r>
              <a:rPr lang="zh-CN" altLang="en-US" sz="2000" dirty="0">
                <a:solidFill>
                  <a:srgbClr val="C00000"/>
                </a:solidFill>
                <a:latin typeface="Tahoma" panose="020B0604030504040204" pitchFamily="34" charset="0"/>
                <a:cs typeface="Tahoma" panose="020B0604030504040204" pitchFamily="34" charset="0"/>
              </a:rPr>
              <a:t>代表了</a:t>
            </a:r>
            <a:r>
              <a:rPr lang="en-US" altLang="zh-CN" sz="2000" dirty="0">
                <a:solidFill>
                  <a:srgbClr val="C00000"/>
                </a:solidFill>
                <a:latin typeface="Tahoma" panose="020B0604030504040204" pitchFamily="34" charset="0"/>
                <a:cs typeface="Tahoma" panose="020B0604030504040204" pitchFamily="34" charset="0"/>
              </a:rPr>
              <a:t>TCP</a:t>
            </a:r>
            <a:r>
              <a:rPr lang="zh-CN" altLang="en-US" sz="2000" dirty="0">
                <a:solidFill>
                  <a:srgbClr val="C00000"/>
                </a:solidFill>
                <a:latin typeface="Tahoma" panose="020B0604030504040204" pitchFamily="34" charset="0"/>
                <a:cs typeface="Tahoma" panose="020B0604030504040204" pitchFamily="34" charset="0"/>
              </a:rPr>
              <a:t>所定义的双向通信连接的一个端点</a:t>
            </a:r>
            <a:endParaRPr lang="zh-CN" altLang="en-US" sz="2000" dirty="0">
              <a:solidFill>
                <a:srgbClr val="C00000"/>
              </a:solidFill>
              <a:latin typeface="Tahoma" panose="020B0604030504040204" pitchFamily="34" charset="0"/>
              <a:cs typeface="Tahoma" panose="020B0604030504040204" pitchFamily="34" charset="0"/>
              <a:sym typeface="Wingdings" panose="05000000000000000000" pitchFamily="2" charset="2"/>
            </a:endParaRPr>
          </a:p>
          <a:p>
            <a:pPr marL="990600" lvl="1" indent="-533400" eaLnBrk="1" hangingPunct="1">
              <a:lnSpc>
                <a:spcPct val="114000"/>
              </a:lnSpc>
              <a:buSzPct val="90000"/>
              <a:buFont typeface="Wingdings" panose="05000000000000000000" pitchFamily="2" charset="2"/>
              <a:buChar char="p"/>
            </a:pPr>
            <a:r>
              <a:rPr lang="zh-CN" altLang="en-US" sz="2400" b="1" dirty="0">
                <a:solidFill>
                  <a:srgbClr val="1557AE"/>
                </a:solidFill>
                <a:sym typeface="Wingdings" panose="05000000000000000000" pitchFamily="2" charset="2"/>
              </a:rPr>
              <a:t>操作步骤</a:t>
            </a: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监听端口</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接收连接</a:t>
            </a:r>
            <a:endParaRPr lang="en-US" altLang="zh-CN" sz="2000" dirty="0">
              <a:latin typeface="Tahoma" panose="020B0604030504040204" pitchFamily="34" charset="0"/>
              <a:cs typeface="Tahoma" panose="020B0604030504040204" pitchFamily="34" charset="0"/>
              <a:sym typeface="Wingdings" panose="05000000000000000000" pitchFamily="2" charset="2"/>
            </a:endParaRPr>
          </a:p>
          <a:p>
            <a:pPr marL="1371600" lvl="2" indent="-457200" eaLnBrk="1" hangingPunct="1">
              <a:lnSpc>
                <a:spcPct val="114000"/>
              </a:lnSpc>
              <a:buSzPct val="90000"/>
              <a:buFont typeface="Wingdings" panose="05000000000000000000" pitchFamily="2" charset="2"/>
              <a:buChar char="n"/>
            </a:pPr>
            <a:r>
              <a:rPr lang="zh-CN" altLang="en-US" sz="2000" dirty="0">
                <a:latin typeface="Tahoma" panose="020B0604030504040204" pitchFamily="34" charset="0"/>
                <a:cs typeface="Tahoma" panose="020B0604030504040204" pitchFamily="34" charset="0"/>
                <a:sym typeface="Wingdings" panose="05000000000000000000" pitchFamily="2" charset="2"/>
              </a:rPr>
              <a:t>进行流的读写操作</a:t>
            </a:r>
          </a:p>
        </p:txBody>
      </p:sp>
    </p:spTree>
    <p:extLst>
      <p:ext uri="{BB962C8B-B14F-4D97-AF65-F5344CB8AC3E}">
        <p14:creationId xmlns:p14="http://schemas.microsoft.com/office/powerpoint/2010/main" val="4202079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B4C54A83-17DF-46C9-A096-3257FCB6FBA8}"/>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err="1"/>
              <a:t>java.net.Socket</a:t>
            </a:r>
            <a:r>
              <a:rPr lang="zh-CN" altLang="en-US" sz="2400" b="1" dirty="0"/>
              <a:t>类</a:t>
            </a:r>
          </a:p>
        </p:txBody>
      </p:sp>
      <p:sp>
        <p:nvSpPr>
          <p:cNvPr id="5" name="Rectangle 4">
            <a:extLst>
              <a:ext uri="{FF2B5EF4-FFF2-40B4-BE49-F238E27FC236}">
                <a16:creationId xmlns:a16="http://schemas.microsoft.com/office/drawing/2014/main" id="{F0C6A6CD-62AE-41DE-A89A-3AE6A8F3E82F}"/>
              </a:ext>
            </a:extLst>
          </p:cNvPr>
          <p:cNvSpPr>
            <a:spLocks noChangeArrowheads="1"/>
          </p:cNvSpPr>
          <p:nvPr/>
        </p:nvSpPr>
        <p:spPr bwMode="auto">
          <a:xfrm>
            <a:off x="429432" y="1595454"/>
            <a:ext cx="80772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b="1">
              <a:latin typeface="Consolas" panose="020B0609020204030204" pitchFamily="49" charset="0"/>
              <a:ea typeface="+mn-ea"/>
            </a:endParaRPr>
          </a:p>
        </p:txBody>
      </p:sp>
      <p:sp>
        <p:nvSpPr>
          <p:cNvPr id="6" name="Rectangle 5">
            <a:extLst>
              <a:ext uri="{FF2B5EF4-FFF2-40B4-BE49-F238E27FC236}">
                <a16:creationId xmlns:a16="http://schemas.microsoft.com/office/drawing/2014/main" id="{BEC62D0E-79AE-46B9-9BAA-C976CA3C8E0E}"/>
              </a:ext>
            </a:extLst>
          </p:cNvPr>
          <p:cNvSpPr>
            <a:spLocks noChangeArrowheads="1"/>
          </p:cNvSpPr>
          <p:nvPr/>
        </p:nvSpPr>
        <p:spPr bwMode="auto">
          <a:xfrm>
            <a:off x="6419070" y="1736741"/>
            <a:ext cx="1981200" cy="838200"/>
          </a:xfrm>
          <a:prstGeom prst="rect">
            <a:avLst/>
          </a:prstGeom>
          <a:ln/>
        </p:spPr>
        <p:style>
          <a:lnRef idx="0">
            <a:schemeClr val="accent6"/>
          </a:lnRef>
          <a:fillRef idx="3">
            <a:schemeClr val="accent6"/>
          </a:fillRef>
          <a:effectRef idx="3">
            <a:schemeClr val="accent6"/>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b="1" dirty="0">
                <a:latin typeface="Consolas" panose="020B0609020204030204" pitchFamily="49" charset="0"/>
                <a:ea typeface="+mn-ea"/>
              </a:rPr>
              <a:t>服务器端</a:t>
            </a:r>
            <a:endParaRPr kumimoji="1" lang="en-US" altLang="zh-CN" sz="2000" b="1" dirty="0">
              <a:latin typeface="Consolas" panose="020B0609020204030204" pitchFamily="49" charset="0"/>
              <a:ea typeface="+mn-ea"/>
            </a:endParaRPr>
          </a:p>
          <a:p>
            <a:pPr algn="ctr" eaLnBrk="1" hangingPunct="1">
              <a:spcBef>
                <a:spcPct val="0"/>
              </a:spcBef>
              <a:buFontTx/>
              <a:buNone/>
            </a:pPr>
            <a:r>
              <a:rPr kumimoji="1" lang="en-US" altLang="zh-CN" sz="2000" b="1" dirty="0">
                <a:latin typeface="Consolas" panose="020B0609020204030204" pitchFamily="49" charset="0"/>
                <a:ea typeface="+mn-ea"/>
              </a:rPr>
              <a:t>ServerSocket</a:t>
            </a:r>
          </a:p>
        </p:txBody>
      </p:sp>
      <p:sp>
        <p:nvSpPr>
          <p:cNvPr id="7" name="Rectangle 6">
            <a:extLst>
              <a:ext uri="{FF2B5EF4-FFF2-40B4-BE49-F238E27FC236}">
                <a16:creationId xmlns:a16="http://schemas.microsoft.com/office/drawing/2014/main" id="{F28945C8-4B51-46F7-9527-E810E777AD91}"/>
              </a:ext>
            </a:extLst>
          </p:cNvPr>
          <p:cNvSpPr>
            <a:spLocks noChangeArrowheads="1"/>
          </p:cNvSpPr>
          <p:nvPr/>
        </p:nvSpPr>
        <p:spPr bwMode="auto">
          <a:xfrm>
            <a:off x="635013" y="1709754"/>
            <a:ext cx="1066800" cy="838200"/>
          </a:xfrm>
          <a:prstGeom prst="rect">
            <a:avLst/>
          </a:prstGeom>
          <a:ln/>
        </p:spPr>
        <p:style>
          <a:lnRef idx="0">
            <a:schemeClr val="accent2"/>
          </a:lnRef>
          <a:fillRef idx="3">
            <a:schemeClr val="accent2"/>
          </a:fillRef>
          <a:effectRef idx="3">
            <a:schemeClr val="accent2"/>
          </a:effectRef>
          <a:fontRef idx="minor">
            <a:schemeClr val="lt1"/>
          </a:fontRef>
        </p:style>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b="1" dirty="0">
                <a:latin typeface="Consolas" panose="020B0609020204030204" pitchFamily="49" charset="0"/>
                <a:ea typeface="+mn-ea"/>
              </a:rPr>
              <a:t>客户端</a:t>
            </a:r>
            <a:endParaRPr kumimoji="1" lang="en-US" altLang="zh-CN" sz="2000" b="1" dirty="0">
              <a:latin typeface="Consolas" panose="020B0609020204030204" pitchFamily="49" charset="0"/>
              <a:ea typeface="+mn-ea"/>
            </a:endParaRPr>
          </a:p>
          <a:p>
            <a:pPr algn="ctr" eaLnBrk="1" hangingPunct="1">
              <a:spcBef>
                <a:spcPct val="0"/>
              </a:spcBef>
              <a:buFontTx/>
              <a:buNone/>
            </a:pPr>
            <a:r>
              <a:rPr kumimoji="1" lang="en-US" altLang="zh-CN" sz="2000" b="1" dirty="0">
                <a:latin typeface="Consolas" panose="020B0609020204030204" pitchFamily="49" charset="0"/>
                <a:ea typeface="+mn-ea"/>
              </a:rPr>
              <a:t>Socket</a:t>
            </a:r>
          </a:p>
        </p:txBody>
      </p:sp>
      <p:sp>
        <p:nvSpPr>
          <p:cNvPr id="8" name="Line 7">
            <a:extLst>
              <a:ext uri="{FF2B5EF4-FFF2-40B4-BE49-F238E27FC236}">
                <a16:creationId xmlns:a16="http://schemas.microsoft.com/office/drawing/2014/main" id="{62DE0F11-9D4D-464B-8347-62A3BA052138}"/>
              </a:ext>
            </a:extLst>
          </p:cNvPr>
          <p:cNvSpPr>
            <a:spLocks noChangeShapeType="1"/>
          </p:cNvSpPr>
          <p:nvPr/>
        </p:nvSpPr>
        <p:spPr bwMode="auto">
          <a:xfrm>
            <a:off x="1810557" y="1976454"/>
            <a:ext cx="4681538" cy="0"/>
          </a:xfrm>
          <a:prstGeom prst="line">
            <a:avLst/>
          </a:prstGeom>
          <a:noFill/>
          <a:ln w="28575">
            <a:solidFill>
              <a:srgbClr val="E97C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Consolas" panose="020B0609020204030204" pitchFamily="49" charset="0"/>
              <a:ea typeface="+mn-ea"/>
            </a:endParaRPr>
          </a:p>
        </p:txBody>
      </p:sp>
      <p:sp>
        <p:nvSpPr>
          <p:cNvPr id="9" name="Line 8">
            <a:extLst>
              <a:ext uri="{FF2B5EF4-FFF2-40B4-BE49-F238E27FC236}">
                <a16:creationId xmlns:a16="http://schemas.microsoft.com/office/drawing/2014/main" id="{AE0C5585-3245-44A6-99E5-5F7EC009B3C6}"/>
              </a:ext>
            </a:extLst>
          </p:cNvPr>
          <p:cNvSpPr>
            <a:spLocks noChangeShapeType="1"/>
          </p:cNvSpPr>
          <p:nvPr/>
        </p:nvSpPr>
        <p:spPr bwMode="auto">
          <a:xfrm flipH="1">
            <a:off x="1808970" y="2357454"/>
            <a:ext cx="4681537" cy="0"/>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Consolas" panose="020B0609020204030204" pitchFamily="49" charset="0"/>
              <a:ea typeface="+mn-ea"/>
            </a:endParaRPr>
          </a:p>
        </p:txBody>
      </p:sp>
      <p:sp>
        <p:nvSpPr>
          <p:cNvPr id="11" name="Rectangle 9">
            <a:extLst>
              <a:ext uri="{FF2B5EF4-FFF2-40B4-BE49-F238E27FC236}">
                <a16:creationId xmlns:a16="http://schemas.microsoft.com/office/drawing/2014/main" id="{B880FE74-AD26-4FAF-8FD1-CD8A652DC9FD}"/>
              </a:ext>
            </a:extLst>
          </p:cNvPr>
          <p:cNvSpPr>
            <a:spLocks noChangeArrowheads="1"/>
          </p:cNvSpPr>
          <p:nvPr/>
        </p:nvSpPr>
        <p:spPr bwMode="auto">
          <a:xfrm>
            <a:off x="2153457" y="1747854"/>
            <a:ext cx="1600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b="1">
                <a:latin typeface="Consolas" panose="020B0609020204030204" pitchFamily="49" charset="0"/>
                <a:ea typeface="+mn-ea"/>
              </a:rPr>
              <a:t>OutputStream</a:t>
            </a:r>
          </a:p>
        </p:txBody>
      </p:sp>
      <p:sp>
        <p:nvSpPr>
          <p:cNvPr id="12" name="Rectangle 10">
            <a:extLst>
              <a:ext uri="{FF2B5EF4-FFF2-40B4-BE49-F238E27FC236}">
                <a16:creationId xmlns:a16="http://schemas.microsoft.com/office/drawing/2014/main" id="{235244B6-B76F-4D9D-9C59-95C14FC84144}"/>
              </a:ext>
            </a:extLst>
          </p:cNvPr>
          <p:cNvSpPr>
            <a:spLocks noChangeArrowheads="1"/>
          </p:cNvSpPr>
          <p:nvPr/>
        </p:nvSpPr>
        <p:spPr bwMode="auto">
          <a:xfrm>
            <a:off x="4696632" y="1747854"/>
            <a:ext cx="1600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b="1">
                <a:latin typeface="Consolas" panose="020B0609020204030204" pitchFamily="49" charset="0"/>
                <a:ea typeface="+mn-ea"/>
              </a:rPr>
              <a:t>InputStream</a:t>
            </a:r>
          </a:p>
        </p:txBody>
      </p:sp>
      <p:sp>
        <p:nvSpPr>
          <p:cNvPr id="13" name="Rectangle 11">
            <a:extLst>
              <a:ext uri="{FF2B5EF4-FFF2-40B4-BE49-F238E27FC236}">
                <a16:creationId xmlns:a16="http://schemas.microsoft.com/office/drawing/2014/main" id="{0FD55841-9266-4D19-8180-251C8650A646}"/>
              </a:ext>
            </a:extLst>
          </p:cNvPr>
          <p:cNvSpPr>
            <a:spLocks noChangeArrowheads="1"/>
          </p:cNvSpPr>
          <p:nvPr/>
        </p:nvSpPr>
        <p:spPr bwMode="auto">
          <a:xfrm>
            <a:off x="2153457" y="2128854"/>
            <a:ext cx="1600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b="1">
                <a:latin typeface="Consolas" panose="020B0609020204030204" pitchFamily="49" charset="0"/>
                <a:ea typeface="+mn-ea"/>
              </a:rPr>
              <a:t>InputStream</a:t>
            </a:r>
          </a:p>
        </p:txBody>
      </p:sp>
      <p:sp>
        <p:nvSpPr>
          <p:cNvPr id="14" name="Rectangle 12">
            <a:extLst>
              <a:ext uri="{FF2B5EF4-FFF2-40B4-BE49-F238E27FC236}">
                <a16:creationId xmlns:a16="http://schemas.microsoft.com/office/drawing/2014/main" id="{F5567D03-5FC2-4619-900D-2D548322D95D}"/>
              </a:ext>
            </a:extLst>
          </p:cNvPr>
          <p:cNvSpPr>
            <a:spLocks noChangeArrowheads="1"/>
          </p:cNvSpPr>
          <p:nvPr/>
        </p:nvSpPr>
        <p:spPr bwMode="auto">
          <a:xfrm>
            <a:off x="4696632" y="2128854"/>
            <a:ext cx="1600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b="1">
                <a:latin typeface="Consolas" panose="020B0609020204030204" pitchFamily="49" charset="0"/>
                <a:ea typeface="+mn-ea"/>
              </a:rPr>
              <a:t>OutputStream</a:t>
            </a:r>
          </a:p>
        </p:txBody>
      </p:sp>
      <p:sp>
        <p:nvSpPr>
          <p:cNvPr id="15" name="矩形: 圆角 14">
            <a:extLst>
              <a:ext uri="{FF2B5EF4-FFF2-40B4-BE49-F238E27FC236}">
                <a16:creationId xmlns:a16="http://schemas.microsoft.com/office/drawing/2014/main" id="{B6A92607-9284-49AE-B0DC-5935C356EC02}"/>
              </a:ext>
            </a:extLst>
          </p:cNvPr>
          <p:cNvSpPr/>
          <p:nvPr/>
        </p:nvSpPr>
        <p:spPr>
          <a:xfrm>
            <a:off x="5496732" y="2740842"/>
            <a:ext cx="3495675" cy="4524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a:latin typeface="Consolas" panose="020B0609020204030204" pitchFamily="49" charset="0"/>
              </a:rPr>
              <a:t>ServerSocket(port #)</a:t>
            </a:r>
            <a:endParaRPr lang="zh-CN" altLang="en-US" b="1" dirty="0">
              <a:latin typeface="Consolas" panose="020B0609020204030204" pitchFamily="49" charset="0"/>
            </a:endParaRPr>
          </a:p>
        </p:txBody>
      </p:sp>
      <p:sp>
        <p:nvSpPr>
          <p:cNvPr id="16" name="矩形: 圆角 15">
            <a:extLst>
              <a:ext uri="{FF2B5EF4-FFF2-40B4-BE49-F238E27FC236}">
                <a16:creationId xmlns:a16="http://schemas.microsoft.com/office/drawing/2014/main" id="{1AC63FCF-8AF0-41FF-BF38-AE2ADC068708}"/>
              </a:ext>
            </a:extLst>
          </p:cNvPr>
          <p:cNvSpPr/>
          <p:nvPr/>
        </p:nvSpPr>
        <p:spPr>
          <a:xfrm>
            <a:off x="151594" y="2740842"/>
            <a:ext cx="3495675" cy="4524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a:latin typeface="Consolas" panose="020B0609020204030204" pitchFamily="49" charset="0"/>
              </a:rPr>
              <a:t>Socket(host, port #)</a:t>
            </a:r>
            <a:endParaRPr lang="zh-CN" altLang="en-US" b="1" dirty="0">
              <a:latin typeface="Consolas" panose="020B0609020204030204" pitchFamily="49" charset="0"/>
            </a:endParaRPr>
          </a:p>
        </p:txBody>
      </p:sp>
      <p:sp>
        <p:nvSpPr>
          <p:cNvPr id="17" name="箭头: 下 16">
            <a:extLst>
              <a:ext uri="{FF2B5EF4-FFF2-40B4-BE49-F238E27FC236}">
                <a16:creationId xmlns:a16="http://schemas.microsoft.com/office/drawing/2014/main" id="{E77A1B38-5382-4FE5-BB9D-F46E6D9D0469}"/>
              </a:ext>
            </a:extLst>
          </p:cNvPr>
          <p:cNvSpPr/>
          <p:nvPr/>
        </p:nvSpPr>
        <p:spPr>
          <a:xfrm>
            <a:off x="7198539" y="3271838"/>
            <a:ext cx="422262" cy="226487"/>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EE10FCAF-2664-4DB9-B30E-B79D0F03982F}"/>
              </a:ext>
            </a:extLst>
          </p:cNvPr>
          <p:cNvSpPr/>
          <p:nvPr/>
        </p:nvSpPr>
        <p:spPr>
          <a:xfrm>
            <a:off x="334818" y="4551496"/>
            <a:ext cx="3172632" cy="4524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err="1">
                <a:latin typeface="Consolas" panose="020B0609020204030204" pitchFamily="49" charset="0"/>
              </a:rPr>
              <a:t>OutputStream</a:t>
            </a:r>
            <a:endParaRPr lang="zh-CN" altLang="en-US" b="1" dirty="0">
              <a:latin typeface="Consolas" panose="020B0609020204030204" pitchFamily="49" charset="0"/>
            </a:endParaRPr>
          </a:p>
        </p:txBody>
      </p:sp>
      <p:sp>
        <p:nvSpPr>
          <p:cNvPr id="20" name="矩形: 圆角 19">
            <a:extLst>
              <a:ext uri="{FF2B5EF4-FFF2-40B4-BE49-F238E27FC236}">
                <a16:creationId xmlns:a16="http://schemas.microsoft.com/office/drawing/2014/main" id="{707114F6-D8AA-45FD-B13D-1955C5D792E9}"/>
              </a:ext>
            </a:extLst>
          </p:cNvPr>
          <p:cNvSpPr/>
          <p:nvPr/>
        </p:nvSpPr>
        <p:spPr>
          <a:xfrm>
            <a:off x="334818" y="5161095"/>
            <a:ext cx="3172632" cy="4524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err="1">
                <a:latin typeface="Consolas" panose="020B0609020204030204" pitchFamily="49" charset="0"/>
              </a:rPr>
              <a:t>InputStream</a:t>
            </a:r>
            <a:endParaRPr lang="zh-CN" altLang="en-US" b="1" dirty="0">
              <a:latin typeface="Consolas" panose="020B0609020204030204" pitchFamily="49" charset="0"/>
            </a:endParaRPr>
          </a:p>
        </p:txBody>
      </p:sp>
      <p:sp>
        <p:nvSpPr>
          <p:cNvPr id="21" name="矩形 20">
            <a:extLst>
              <a:ext uri="{FF2B5EF4-FFF2-40B4-BE49-F238E27FC236}">
                <a16:creationId xmlns:a16="http://schemas.microsoft.com/office/drawing/2014/main" id="{B167F049-2073-4EEF-ABA3-6CE5EF52C42A}"/>
              </a:ext>
            </a:extLst>
          </p:cNvPr>
          <p:cNvSpPr/>
          <p:nvPr/>
        </p:nvSpPr>
        <p:spPr>
          <a:xfrm>
            <a:off x="189587" y="4434254"/>
            <a:ext cx="3488506" cy="1314450"/>
          </a:xfrm>
          <a:prstGeom prst="rect">
            <a:avLst/>
          </a:prstGeom>
          <a:noFill/>
          <a:ln w="28575">
            <a:solidFill>
              <a:srgbClr val="E87E0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FD3C31C2-D580-45CB-91CA-0678DF87C926}"/>
              </a:ext>
            </a:extLst>
          </p:cNvPr>
          <p:cNvSpPr/>
          <p:nvPr/>
        </p:nvSpPr>
        <p:spPr>
          <a:xfrm>
            <a:off x="189587" y="6125478"/>
            <a:ext cx="3488506" cy="4524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b="1" dirty="0" err="1">
                <a:latin typeface="Consolas" panose="020B0609020204030204" pitchFamily="49" charset="0"/>
              </a:rPr>
              <a:t>Socket.close</a:t>
            </a:r>
            <a:r>
              <a:rPr lang="en-US" altLang="zh-CN" b="1" dirty="0">
                <a:latin typeface="Consolas" panose="020B0609020204030204" pitchFamily="49" charset="0"/>
              </a:rPr>
              <a:t>()</a:t>
            </a:r>
            <a:endParaRPr lang="zh-CN" altLang="en-US" b="1" dirty="0">
              <a:latin typeface="Consolas" panose="020B0609020204030204" pitchFamily="49" charset="0"/>
            </a:endParaRPr>
          </a:p>
        </p:txBody>
      </p:sp>
      <p:sp>
        <p:nvSpPr>
          <p:cNvPr id="23" name="矩形: 圆角 22">
            <a:extLst>
              <a:ext uri="{FF2B5EF4-FFF2-40B4-BE49-F238E27FC236}">
                <a16:creationId xmlns:a16="http://schemas.microsoft.com/office/drawing/2014/main" id="{4D0DE7A8-C154-4547-B626-034FA038DFF7}"/>
              </a:ext>
            </a:extLst>
          </p:cNvPr>
          <p:cNvSpPr/>
          <p:nvPr/>
        </p:nvSpPr>
        <p:spPr>
          <a:xfrm>
            <a:off x="5669007" y="4632163"/>
            <a:ext cx="3172632" cy="4524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err="1">
                <a:latin typeface="Consolas" panose="020B0609020204030204" pitchFamily="49" charset="0"/>
              </a:rPr>
              <a:t>OutputStream</a:t>
            </a:r>
            <a:endParaRPr lang="zh-CN" altLang="en-US" b="1" dirty="0">
              <a:latin typeface="Consolas" panose="020B0609020204030204" pitchFamily="49" charset="0"/>
            </a:endParaRPr>
          </a:p>
        </p:txBody>
      </p:sp>
      <p:sp>
        <p:nvSpPr>
          <p:cNvPr id="24" name="矩形: 圆角 23">
            <a:extLst>
              <a:ext uri="{FF2B5EF4-FFF2-40B4-BE49-F238E27FC236}">
                <a16:creationId xmlns:a16="http://schemas.microsoft.com/office/drawing/2014/main" id="{81F840CF-EEE4-4EAB-96E5-53EE64CC3D70}"/>
              </a:ext>
            </a:extLst>
          </p:cNvPr>
          <p:cNvSpPr/>
          <p:nvPr/>
        </p:nvSpPr>
        <p:spPr>
          <a:xfrm>
            <a:off x="5669007" y="5185164"/>
            <a:ext cx="3172632" cy="4524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err="1">
                <a:latin typeface="Consolas" panose="020B0609020204030204" pitchFamily="49" charset="0"/>
              </a:rPr>
              <a:t>InputStream</a:t>
            </a:r>
            <a:endParaRPr lang="zh-CN" altLang="en-US" b="1" dirty="0">
              <a:latin typeface="Consolas" panose="020B0609020204030204" pitchFamily="49" charset="0"/>
            </a:endParaRPr>
          </a:p>
        </p:txBody>
      </p:sp>
      <p:sp>
        <p:nvSpPr>
          <p:cNvPr id="25" name="矩形 24">
            <a:extLst>
              <a:ext uri="{FF2B5EF4-FFF2-40B4-BE49-F238E27FC236}">
                <a16:creationId xmlns:a16="http://schemas.microsoft.com/office/drawing/2014/main" id="{E27EEE9A-5DF7-48A8-AE3D-CD3AF028EC00}"/>
              </a:ext>
            </a:extLst>
          </p:cNvPr>
          <p:cNvSpPr/>
          <p:nvPr/>
        </p:nvSpPr>
        <p:spPr>
          <a:xfrm>
            <a:off x="5511070" y="4489548"/>
            <a:ext cx="3488506" cy="1314450"/>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BB1E6182-0292-4EBA-B9A3-AF69E015CC03}"/>
              </a:ext>
            </a:extLst>
          </p:cNvPr>
          <p:cNvSpPr/>
          <p:nvPr/>
        </p:nvSpPr>
        <p:spPr>
          <a:xfrm>
            <a:off x="1597839" y="3300990"/>
            <a:ext cx="422262" cy="93022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2887F7C-6E07-43F0-BCB5-4057054859E0}"/>
              </a:ext>
            </a:extLst>
          </p:cNvPr>
          <p:cNvSpPr/>
          <p:nvPr/>
        </p:nvSpPr>
        <p:spPr>
          <a:xfrm>
            <a:off x="5503901" y="3568313"/>
            <a:ext cx="3495675" cy="595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err="1">
                <a:latin typeface="Consolas" panose="020B0609020204030204" pitchFamily="49" charset="0"/>
              </a:rPr>
              <a:t>ServerSocket.accept</a:t>
            </a:r>
            <a:r>
              <a:rPr lang="en-US" altLang="zh-CN" b="1" dirty="0">
                <a:latin typeface="Consolas" panose="020B0609020204030204" pitchFamily="49" charset="0"/>
              </a:rPr>
              <a:t>()</a:t>
            </a:r>
          </a:p>
          <a:p>
            <a:pPr algn="ctr"/>
            <a:r>
              <a:rPr lang="en-US" altLang="zh-CN" b="1" dirty="0">
                <a:latin typeface="Consolas" panose="020B0609020204030204" pitchFamily="49" charset="0"/>
              </a:rPr>
              <a:t>Socket()</a:t>
            </a:r>
            <a:endParaRPr lang="zh-CN" altLang="en-US" b="1" dirty="0">
              <a:latin typeface="Consolas" panose="020B0609020204030204" pitchFamily="49" charset="0"/>
            </a:endParaRPr>
          </a:p>
        </p:txBody>
      </p:sp>
      <p:sp>
        <p:nvSpPr>
          <p:cNvPr id="28" name="箭头: 下 27">
            <a:extLst>
              <a:ext uri="{FF2B5EF4-FFF2-40B4-BE49-F238E27FC236}">
                <a16:creationId xmlns:a16="http://schemas.microsoft.com/office/drawing/2014/main" id="{163182D8-F365-4DA7-9584-F5C13473FAA5}"/>
              </a:ext>
            </a:extLst>
          </p:cNvPr>
          <p:cNvSpPr/>
          <p:nvPr/>
        </p:nvSpPr>
        <p:spPr>
          <a:xfrm>
            <a:off x="7198539" y="4231214"/>
            <a:ext cx="422262" cy="226487"/>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36CEE716-E6DE-469A-B64D-58E80E5D7BCE}"/>
              </a:ext>
            </a:extLst>
          </p:cNvPr>
          <p:cNvSpPr/>
          <p:nvPr/>
        </p:nvSpPr>
        <p:spPr>
          <a:xfrm>
            <a:off x="5507485" y="6112248"/>
            <a:ext cx="3488506" cy="4524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b="1" dirty="0" err="1">
                <a:latin typeface="Consolas" panose="020B0609020204030204" pitchFamily="49" charset="0"/>
              </a:rPr>
              <a:t>Socket.close</a:t>
            </a:r>
            <a:r>
              <a:rPr lang="en-US" altLang="zh-CN" b="1" dirty="0">
                <a:latin typeface="Consolas" panose="020B0609020204030204" pitchFamily="49" charset="0"/>
              </a:rPr>
              <a:t>()</a:t>
            </a:r>
            <a:endParaRPr lang="zh-CN" altLang="en-US" b="1" dirty="0">
              <a:latin typeface="Consolas" panose="020B0609020204030204" pitchFamily="49" charset="0"/>
            </a:endParaRPr>
          </a:p>
        </p:txBody>
      </p:sp>
      <p:sp>
        <p:nvSpPr>
          <p:cNvPr id="30" name="箭头: 下 29">
            <a:extLst>
              <a:ext uri="{FF2B5EF4-FFF2-40B4-BE49-F238E27FC236}">
                <a16:creationId xmlns:a16="http://schemas.microsoft.com/office/drawing/2014/main" id="{43E489B3-4284-40E7-A84F-A7D146464776}"/>
              </a:ext>
            </a:extLst>
          </p:cNvPr>
          <p:cNvSpPr/>
          <p:nvPr/>
        </p:nvSpPr>
        <p:spPr>
          <a:xfrm>
            <a:off x="7244569" y="5844880"/>
            <a:ext cx="422262" cy="226487"/>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826D801F-4E90-4973-8925-0131D430E42B}"/>
              </a:ext>
            </a:extLst>
          </p:cNvPr>
          <p:cNvSpPr/>
          <p:nvPr/>
        </p:nvSpPr>
        <p:spPr>
          <a:xfrm>
            <a:off x="1688300" y="5805028"/>
            <a:ext cx="422262" cy="27438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32" name="连接符: 肘形 31">
            <a:extLst>
              <a:ext uri="{FF2B5EF4-FFF2-40B4-BE49-F238E27FC236}">
                <a16:creationId xmlns:a16="http://schemas.microsoft.com/office/drawing/2014/main" id="{803C0D8C-05B2-4426-9D5D-851AFB8B2AAE}"/>
              </a:ext>
            </a:extLst>
          </p:cNvPr>
          <p:cNvCxnSpPr>
            <a:stCxn id="18" idx="3"/>
            <a:endCxn id="24" idx="1"/>
          </p:cNvCxnSpPr>
          <p:nvPr/>
        </p:nvCxnSpPr>
        <p:spPr>
          <a:xfrm>
            <a:off x="3507450" y="4777707"/>
            <a:ext cx="2161557" cy="633668"/>
          </a:xfrm>
          <a:prstGeom prst="bentConnector3">
            <a:avLst/>
          </a:prstGeom>
          <a:noFill/>
          <a:ln w="28575">
            <a:solidFill>
              <a:srgbClr val="E97C3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连接符: 肘形 32">
            <a:extLst>
              <a:ext uri="{FF2B5EF4-FFF2-40B4-BE49-F238E27FC236}">
                <a16:creationId xmlns:a16="http://schemas.microsoft.com/office/drawing/2014/main" id="{417864CA-7918-4531-BB7E-AE7298E5DDDA}"/>
              </a:ext>
            </a:extLst>
          </p:cNvPr>
          <p:cNvCxnSpPr>
            <a:stCxn id="20" idx="3"/>
            <a:endCxn id="23" idx="1"/>
          </p:cNvCxnSpPr>
          <p:nvPr/>
        </p:nvCxnSpPr>
        <p:spPr>
          <a:xfrm flipV="1">
            <a:off x="3507450" y="4858374"/>
            <a:ext cx="2161557" cy="528932"/>
          </a:xfrm>
          <a:prstGeom prst="bentConnector3">
            <a:avLst>
              <a:gd name="adj1" fmla="val 44305"/>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1559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P spid="12" grpId="0"/>
      <p:bldP spid="13" grpId="0"/>
      <p:bldP spid="14" grpId="0"/>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E70BAB9E-D8EE-4288-ACB8-2E9575D3B2DA}"/>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err="1"/>
              <a:t>java.net.Socket</a:t>
            </a:r>
            <a:r>
              <a:rPr lang="zh-CN" altLang="en-US" sz="2400" b="1" dirty="0"/>
              <a:t>类</a:t>
            </a:r>
          </a:p>
        </p:txBody>
      </p:sp>
      <p:sp>
        <p:nvSpPr>
          <p:cNvPr id="5" name="箭头: V 形 4">
            <a:extLst>
              <a:ext uri="{FF2B5EF4-FFF2-40B4-BE49-F238E27FC236}">
                <a16:creationId xmlns:a16="http://schemas.microsoft.com/office/drawing/2014/main" id="{59F66EF7-1878-4AC9-9518-6A1398999E4D}"/>
              </a:ext>
            </a:extLst>
          </p:cNvPr>
          <p:cNvSpPr/>
          <p:nvPr/>
        </p:nvSpPr>
        <p:spPr>
          <a:xfrm>
            <a:off x="0" y="1595453"/>
            <a:ext cx="3420208" cy="35717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多线程的服务器实现</a:t>
            </a:r>
          </a:p>
        </p:txBody>
      </p:sp>
      <p:sp>
        <p:nvSpPr>
          <p:cNvPr id="6" name="Rectangle 3">
            <a:extLst>
              <a:ext uri="{FF2B5EF4-FFF2-40B4-BE49-F238E27FC236}">
                <a16:creationId xmlns:a16="http://schemas.microsoft.com/office/drawing/2014/main" id="{04E0967C-96F4-44B1-B39E-7FD2DD1355D5}"/>
              </a:ext>
            </a:extLst>
          </p:cNvPr>
          <p:cNvSpPr txBox="1">
            <a:spLocks noChangeArrowheads="1"/>
          </p:cNvSpPr>
          <p:nvPr/>
        </p:nvSpPr>
        <p:spPr>
          <a:xfrm>
            <a:off x="0" y="1952624"/>
            <a:ext cx="8305800" cy="1546714"/>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0600" lvl="1" indent="-533400" eaLnBrk="1" hangingPunct="1">
              <a:lnSpc>
                <a:spcPct val="114000"/>
              </a:lnSpc>
              <a:spcBef>
                <a:spcPct val="0"/>
              </a:spcBef>
              <a:buSzPct val="90000"/>
              <a:buFont typeface="Wingdings" panose="05000000000000000000" pitchFamily="2" charset="2"/>
              <a:buChar char="p"/>
            </a:pPr>
            <a:r>
              <a:rPr lang="zh-CN" altLang="en-US" sz="2000" b="1" dirty="0">
                <a:solidFill>
                  <a:srgbClr val="1557AE"/>
                </a:solidFill>
                <a:latin typeface="楷体" panose="02010609060101010101" pitchFamily="49" charset="-122"/>
                <a:ea typeface="楷体" panose="02010609060101010101" pitchFamily="49" charset="-122"/>
                <a:sym typeface="Wingdings" panose="05000000000000000000" pitchFamily="2" charset="2"/>
              </a:rPr>
              <a:t>为每个客户的连接</a:t>
            </a:r>
            <a:r>
              <a:rPr lang="en-US" altLang="zh-CN" sz="2000" b="1" dirty="0">
                <a:solidFill>
                  <a:srgbClr val="1557AE"/>
                </a:solidFill>
                <a:latin typeface="楷体" panose="02010609060101010101" pitchFamily="49" charset="-122"/>
                <a:ea typeface="楷体" panose="02010609060101010101" pitchFamily="49" charset="-122"/>
                <a:sym typeface="Wingdings" panose="05000000000000000000" pitchFamily="2" charset="2"/>
              </a:rPr>
              <a:t>(Socket)</a:t>
            </a:r>
            <a:r>
              <a:rPr lang="zh-CN" altLang="en-US" sz="2000" b="1" dirty="0">
                <a:solidFill>
                  <a:srgbClr val="1557AE"/>
                </a:solidFill>
                <a:latin typeface="楷体" panose="02010609060101010101" pitchFamily="49" charset="-122"/>
                <a:ea typeface="楷体" panose="02010609060101010101" pitchFamily="49" charset="-122"/>
                <a:sym typeface="Wingdings" panose="05000000000000000000" pitchFamily="2" charset="2"/>
              </a:rPr>
              <a:t>分配一个线程，让其独立处理</a:t>
            </a:r>
          </a:p>
          <a:p>
            <a:pPr marL="990600" lvl="1" indent="-533400" eaLnBrk="1" hangingPunct="1">
              <a:lnSpc>
                <a:spcPct val="114000"/>
              </a:lnSpc>
              <a:spcBef>
                <a:spcPct val="0"/>
              </a:spcBef>
              <a:buSzPct val="90000"/>
              <a:buFont typeface="Wingdings" panose="05000000000000000000" pitchFamily="2" charset="2"/>
              <a:buChar char="p"/>
            </a:pPr>
            <a:r>
              <a:rPr lang="zh-CN" altLang="en-US" sz="2000" b="1" dirty="0">
                <a:solidFill>
                  <a:srgbClr val="1557AE"/>
                </a:solidFill>
                <a:latin typeface="楷体" panose="02010609060101010101" pitchFamily="49" charset="-122"/>
                <a:ea typeface="楷体" panose="02010609060101010101" pitchFamily="49" charset="-122"/>
                <a:sym typeface="Wingdings" panose="05000000000000000000" pitchFamily="2" charset="2"/>
              </a:rPr>
              <a:t>两种实现方式</a:t>
            </a:r>
          </a:p>
          <a:p>
            <a:pPr lvl="2" eaLnBrk="1" hangingPunct="1">
              <a:buSzPct val="90000"/>
              <a:buFont typeface="Wingdings" panose="05000000000000000000" pitchFamily="2" charset="2"/>
              <a:buChar char="n"/>
            </a:pPr>
            <a:r>
              <a:rPr lang="zh-CN" altLang="en-US" b="1" dirty="0">
                <a:latin typeface="Consolas" panose="020B0609020204030204" pitchFamily="49" charset="0"/>
                <a:ea typeface="楷体" panose="02010609060101010101" pitchFamily="49" charset="-122"/>
                <a:sym typeface="Wingdings" panose="05000000000000000000" pitchFamily="2" charset="2"/>
              </a:rPr>
              <a:t>作为</a:t>
            </a:r>
            <a:r>
              <a:rPr lang="en-US" altLang="zh-CN" b="1" dirty="0" err="1">
                <a:latin typeface="Consolas" panose="020B0609020204030204" pitchFamily="49" charset="0"/>
                <a:ea typeface="楷体" panose="02010609060101010101" pitchFamily="49" charset="-122"/>
                <a:sym typeface="Wingdings" panose="05000000000000000000" pitchFamily="2" charset="2"/>
              </a:rPr>
              <a:t>java.lang.Thread</a:t>
            </a:r>
            <a:r>
              <a:rPr lang="zh-CN" altLang="en-US" b="1" dirty="0">
                <a:latin typeface="Consolas" panose="020B0609020204030204" pitchFamily="49" charset="0"/>
                <a:ea typeface="楷体" panose="02010609060101010101" pitchFamily="49" charset="-122"/>
                <a:sym typeface="Wingdings" panose="05000000000000000000" pitchFamily="2" charset="2"/>
              </a:rPr>
              <a:t>类的子类</a:t>
            </a:r>
          </a:p>
          <a:p>
            <a:pPr lvl="2" eaLnBrk="1" hangingPunct="1">
              <a:buSzPct val="90000"/>
              <a:buFont typeface="Wingdings" panose="05000000000000000000" pitchFamily="2" charset="2"/>
              <a:buChar char="n"/>
            </a:pPr>
            <a:r>
              <a:rPr lang="zh-CN" altLang="en-US" b="1" dirty="0">
                <a:latin typeface="Consolas" panose="020B0609020204030204" pitchFamily="49" charset="0"/>
                <a:ea typeface="楷体" panose="02010609060101010101" pitchFamily="49" charset="-122"/>
                <a:sym typeface="Wingdings" panose="05000000000000000000" pitchFamily="2" charset="2"/>
              </a:rPr>
              <a:t>实现</a:t>
            </a:r>
            <a:r>
              <a:rPr lang="en-US" altLang="zh-CN" b="1" dirty="0" err="1">
                <a:latin typeface="Consolas" panose="020B0609020204030204" pitchFamily="49" charset="0"/>
                <a:ea typeface="楷体" panose="02010609060101010101" pitchFamily="49" charset="-122"/>
                <a:sym typeface="Wingdings" panose="05000000000000000000" pitchFamily="2" charset="2"/>
              </a:rPr>
              <a:t>java.lang.Runnable</a:t>
            </a:r>
            <a:r>
              <a:rPr lang="zh-CN" altLang="en-US" b="1" dirty="0">
                <a:latin typeface="Consolas" panose="020B0609020204030204" pitchFamily="49" charset="0"/>
                <a:ea typeface="楷体" panose="02010609060101010101" pitchFamily="49" charset="-122"/>
                <a:sym typeface="Wingdings" panose="05000000000000000000" pitchFamily="2" charset="2"/>
              </a:rPr>
              <a:t>接口</a:t>
            </a:r>
          </a:p>
        </p:txBody>
      </p:sp>
      <p:sp>
        <p:nvSpPr>
          <p:cNvPr id="7" name="Line 4">
            <a:extLst>
              <a:ext uri="{FF2B5EF4-FFF2-40B4-BE49-F238E27FC236}">
                <a16:creationId xmlns:a16="http://schemas.microsoft.com/office/drawing/2014/main" id="{F4B292B3-A4FA-4C53-A758-C72B983F2EE5}"/>
              </a:ext>
            </a:extLst>
          </p:cNvPr>
          <p:cNvSpPr>
            <a:spLocks noChangeShapeType="1"/>
          </p:cNvSpPr>
          <p:nvPr/>
        </p:nvSpPr>
        <p:spPr bwMode="auto">
          <a:xfrm>
            <a:off x="1200840" y="4808042"/>
            <a:ext cx="0" cy="58574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pitchFamily="49" charset="0"/>
            </a:endParaRPr>
          </a:p>
        </p:txBody>
      </p:sp>
      <p:sp>
        <p:nvSpPr>
          <p:cNvPr id="8" name="Line 5">
            <a:extLst>
              <a:ext uri="{FF2B5EF4-FFF2-40B4-BE49-F238E27FC236}">
                <a16:creationId xmlns:a16="http://schemas.microsoft.com/office/drawing/2014/main" id="{F0601E70-37B3-43DF-BDDD-F725DD5647DA}"/>
              </a:ext>
            </a:extLst>
          </p:cNvPr>
          <p:cNvSpPr>
            <a:spLocks noChangeShapeType="1"/>
          </p:cNvSpPr>
          <p:nvPr/>
        </p:nvSpPr>
        <p:spPr bwMode="auto">
          <a:xfrm>
            <a:off x="5892838" y="4476818"/>
            <a:ext cx="0" cy="4933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pitchFamily="49" charset="0"/>
            </a:endParaRPr>
          </a:p>
        </p:txBody>
      </p:sp>
      <p:sp>
        <p:nvSpPr>
          <p:cNvPr id="9" name="Oval 6">
            <a:extLst>
              <a:ext uri="{FF2B5EF4-FFF2-40B4-BE49-F238E27FC236}">
                <a16:creationId xmlns:a16="http://schemas.microsoft.com/office/drawing/2014/main" id="{BADDC8ED-A4E7-4933-9FC5-028637771061}"/>
              </a:ext>
            </a:extLst>
          </p:cNvPr>
          <p:cNvSpPr>
            <a:spLocks noChangeArrowheads="1"/>
          </p:cNvSpPr>
          <p:nvPr/>
        </p:nvSpPr>
        <p:spPr bwMode="auto">
          <a:xfrm>
            <a:off x="4667173" y="4950992"/>
            <a:ext cx="2451329" cy="493351"/>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a:latin typeface="Consolas" panose="020B0609020204030204" pitchFamily="49" charset="0"/>
                <a:ea typeface="华文中宋" panose="02010600040101010101" pitchFamily="2" charset="-122"/>
              </a:rPr>
              <a:t>Thread 1</a:t>
            </a:r>
          </a:p>
        </p:txBody>
      </p:sp>
      <p:sp>
        <p:nvSpPr>
          <p:cNvPr id="11" name="Oval 7">
            <a:extLst>
              <a:ext uri="{FF2B5EF4-FFF2-40B4-BE49-F238E27FC236}">
                <a16:creationId xmlns:a16="http://schemas.microsoft.com/office/drawing/2014/main" id="{48280878-ACF2-42BF-8150-2F09364CF363}"/>
              </a:ext>
            </a:extLst>
          </p:cNvPr>
          <p:cNvSpPr>
            <a:spLocks noChangeArrowheads="1"/>
          </p:cNvSpPr>
          <p:nvPr/>
        </p:nvSpPr>
        <p:spPr bwMode="auto">
          <a:xfrm>
            <a:off x="6367357" y="5840068"/>
            <a:ext cx="2451329" cy="474174"/>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2000">
                <a:latin typeface="Consolas" panose="020B0609020204030204" pitchFamily="49" charset="0"/>
                <a:ea typeface="华文中宋" panose="02010600040101010101" pitchFamily="2" charset="-122"/>
              </a:rPr>
              <a:t>Thread n</a:t>
            </a:r>
          </a:p>
        </p:txBody>
      </p:sp>
      <p:sp>
        <p:nvSpPr>
          <p:cNvPr id="12" name="Line 8">
            <a:extLst>
              <a:ext uri="{FF2B5EF4-FFF2-40B4-BE49-F238E27FC236}">
                <a16:creationId xmlns:a16="http://schemas.microsoft.com/office/drawing/2014/main" id="{54ABEA9D-75CE-418E-A403-B264E9E6D32C}"/>
              </a:ext>
            </a:extLst>
          </p:cNvPr>
          <p:cNvSpPr>
            <a:spLocks noChangeShapeType="1"/>
          </p:cNvSpPr>
          <p:nvPr/>
        </p:nvSpPr>
        <p:spPr bwMode="auto">
          <a:xfrm flipH="1">
            <a:off x="1868997" y="6077155"/>
            <a:ext cx="4438779" cy="0"/>
          </a:xfrm>
          <a:prstGeom prst="line">
            <a:avLst/>
          </a:prstGeom>
          <a:noFill/>
          <a:ln w="9525">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pitchFamily="49" charset="0"/>
            </a:endParaRPr>
          </a:p>
        </p:txBody>
      </p:sp>
      <p:sp>
        <p:nvSpPr>
          <p:cNvPr id="13" name="Line 9">
            <a:extLst>
              <a:ext uri="{FF2B5EF4-FFF2-40B4-BE49-F238E27FC236}">
                <a16:creationId xmlns:a16="http://schemas.microsoft.com/office/drawing/2014/main" id="{2C471BB1-9A87-4180-9B40-40E32880F243}"/>
              </a:ext>
            </a:extLst>
          </p:cNvPr>
          <p:cNvSpPr>
            <a:spLocks noChangeShapeType="1"/>
          </p:cNvSpPr>
          <p:nvPr/>
        </p:nvSpPr>
        <p:spPr bwMode="auto">
          <a:xfrm flipH="1">
            <a:off x="1868997" y="4100268"/>
            <a:ext cx="2896059"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onsolas" panose="020B0609020204030204" pitchFamily="49" charset="0"/>
            </a:endParaRPr>
          </a:p>
        </p:txBody>
      </p:sp>
      <p:sp>
        <p:nvSpPr>
          <p:cNvPr id="14" name="Rectangle 10">
            <a:extLst>
              <a:ext uri="{FF2B5EF4-FFF2-40B4-BE49-F238E27FC236}">
                <a16:creationId xmlns:a16="http://schemas.microsoft.com/office/drawing/2014/main" id="{132D4AE0-FA31-402E-B573-EFC2A9F56B0E}"/>
              </a:ext>
            </a:extLst>
          </p:cNvPr>
          <p:cNvSpPr>
            <a:spLocks noChangeArrowheads="1"/>
          </p:cNvSpPr>
          <p:nvPr/>
        </p:nvSpPr>
        <p:spPr bwMode="auto">
          <a:xfrm>
            <a:off x="422032" y="3626094"/>
            <a:ext cx="1429942" cy="92045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dirty="0">
                <a:latin typeface="Consolas" panose="020B0609020204030204" pitchFamily="49" charset="0"/>
              </a:rPr>
              <a:t>Client 1</a:t>
            </a:r>
          </a:p>
          <a:p>
            <a:pPr algn="ctr" eaLnBrk="1" hangingPunct="1">
              <a:spcBef>
                <a:spcPct val="0"/>
              </a:spcBef>
              <a:buFontTx/>
              <a:buNone/>
            </a:pPr>
            <a:r>
              <a:rPr kumimoji="1" lang="en-US" altLang="zh-CN" sz="2000" dirty="0">
                <a:latin typeface="Consolas" panose="020B0609020204030204" pitchFamily="49" charset="0"/>
              </a:rPr>
              <a:t>Socket</a:t>
            </a:r>
          </a:p>
        </p:txBody>
      </p:sp>
      <p:sp>
        <p:nvSpPr>
          <p:cNvPr id="15" name="Line 11">
            <a:extLst>
              <a:ext uri="{FF2B5EF4-FFF2-40B4-BE49-F238E27FC236}">
                <a16:creationId xmlns:a16="http://schemas.microsoft.com/office/drawing/2014/main" id="{995225C0-F557-40EA-8FEE-CC7372A6BD2A}"/>
              </a:ext>
            </a:extLst>
          </p:cNvPr>
          <p:cNvSpPr>
            <a:spLocks noChangeShapeType="1"/>
          </p:cNvSpPr>
          <p:nvPr/>
        </p:nvSpPr>
        <p:spPr bwMode="auto">
          <a:xfrm>
            <a:off x="7661114" y="4494251"/>
            <a:ext cx="0" cy="13458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endParaRPr lang="zh-CN" altLang="en-US">
              <a:latin typeface="Consolas" panose="020B0609020204030204" pitchFamily="49" charset="0"/>
            </a:endParaRPr>
          </a:p>
        </p:txBody>
      </p:sp>
      <p:sp>
        <p:nvSpPr>
          <p:cNvPr id="16" name="Line 12">
            <a:extLst>
              <a:ext uri="{FF2B5EF4-FFF2-40B4-BE49-F238E27FC236}">
                <a16:creationId xmlns:a16="http://schemas.microsoft.com/office/drawing/2014/main" id="{61BC188B-340D-413A-B7A4-2613D04B9AE3}"/>
              </a:ext>
            </a:extLst>
          </p:cNvPr>
          <p:cNvSpPr>
            <a:spLocks noChangeShapeType="1"/>
          </p:cNvSpPr>
          <p:nvPr/>
        </p:nvSpPr>
        <p:spPr bwMode="auto">
          <a:xfrm flipV="1">
            <a:off x="1868997" y="4548293"/>
            <a:ext cx="2896059" cy="137022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spAutoFit/>
          </a:bodyPr>
          <a:lstStyle/>
          <a:p>
            <a:endParaRPr lang="zh-CN" altLang="en-US">
              <a:latin typeface="Consolas" panose="020B0609020204030204" pitchFamily="49" charset="0"/>
            </a:endParaRPr>
          </a:p>
        </p:txBody>
      </p:sp>
      <p:grpSp>
        <p:nvGrpSpPr>
          <p:cNvPr id="17" name="Group 13">
            <a:extLst>
              <a:ext uri="{FF2B5EF4-FFF2-40B4-BE49-F238E27FC236}">
                <a16:creationId xmlns:a16="http://schemas.microsoft.com/office/drawing/2014/main" id="{5767610D-1980-4BEC-9175-8A692BC12F98}"/>
              </a:ext>
            </a:extLst>
          </p:cNvPr>
          <p:cNvGrpSpPr>
            <a:grpSpLocks/>
          </p:cNvGrpSpPr>
          <p:nvPr/>
        </p:nvGrpSpPr>
        <p:grpSpPr bwMode="auto">
          <a:xfrm>
            <a:off x="4775695" y="3626094"/>
            <a:ext cx="3268439" cy="948348"/>
            <a:chOff x="2976" y="2478"/>
            <a:chExt cx="1536" cy="544"/>
          </a:xfrm>
        </p:grpSpPr>
        <p:sp>
          <p:nvSpPr>
            <p:cNvPr id="18" name="Rectangle 14">
              <a:extLst>
                <a:ext uri="{FF2B5EF4-FFF2-40B4-BE49-F238E27FC236}">
                  <a16:creationId xmlns:a16="http://schemas.microsoft.com/office/drawing/2014/main" id="{6C9C73C5-5398-44E0-A15E-E4586E8B0938}"/>
                </a:ext>
              </a:extLst>
            </p:cNvPr>
            <p:cNvSpPr>
              <a:spLocks noChangeArrowheads="1"/>
            </p:cNvSpPr>
            <p:nvPr/>
          </p:nvSpPr>
          <p:spPr bwMode="auto">
            <a:xfrm>
              <a:off x="2976" y="2478"/>
              <a:ext cx="288" cy="544"/>
            </a:xfrm>
            <a:prstGeom prst="rect">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folHlink"/>
                </a:buClr>
                <a:buSzPct val="60000"/>
                <a:buFont typeface="Wingdings" panose="05000000000000000000" pitchFamily="2" charset="2"/>
                <a:buNone/>
              </a:pPr>
              <a:r>
                <a:rPr kumimoji="1" lang="en-US" altLang="zh-CN" sz="1800">
                  <a:latin typeface="Consolas" panose="020B0609020204030204" pitchFamily="49" charset="0"/>
                  <a:ea typeface="华文中宋" panose="02010600040101010101" pitchFamily="2" charset="-122"/>
                </a:rPr>
                <a:t>Port</a:t>
              </a:r>
            </a:p>
            <a:p>
              <a:pPr algn="ctr" eaLnBrk="1" hangingPunct="1">
                <a:lnSpc>
                  <a:spcPct val="90000"/>
                </a:lnSpc>
                <a:buClr>
                  <a:schemeClr val="folHlink"/>
                </a:buClr>
                <a:buSzPct val="60000"/>
                <a:buFont typeface="Wingdings" panose="05000000000000000000" pitchFamily="2" charset="2"/>
                <a:buNone/>
              </a:pPr>
              <a:r>
                <a:rPr kumimoji="1" lang="en-US" altLang="zh-CN" sz="1800">
                  <a:latin typeface="Consolas" panose="020B0609020204030204" pitchFamily="49" charset="0"/>
                  <a:ea typeface="华文中宋" panose="02010600040101010101" pitchFamily="2" charset="-122"/>
                </a:rPr>
                <a:t>7</a:t>
              </a:r>
            </a:p>
          </p:txBody>
        </p:sp>
        <p:sp>
          <p:nvSpPr>
            <p:cNvPr id="20" name="Rectangle 15">
              <a:extLst>
                <a:ext uri="{FF2B5EF4-FFF2-40B4-BE49-F238E27FC236}">
                  <a16:creationId xmlns:a16="http://schemas.microsoft.com/office/drawing/2014/main" id="{F16812FF-F83C-4E76-A2C1-7FA4133B7074}"/>
                </a:ext>
              </a:extLst>
            </p:cNvPr>
            <p:cNvSpPr>
              <a:spLocks noChangeArrowheads="1"/>
            </p:cNvSpPr>
            <p:nvPr/>
          </p:nvSpPr>
          <p:spPr bwMode="auto">
            <a:xfrm>
              <a:off x="3264" y="2478"/>
              <a:ext cx="1248" cy="54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dirty="0">
                  <a:latin typeface="Consolas" panose="020B0609020204030204" pitchFamily="49" charset="0"/>
                </a:rPr>
                <a:t>www.baidu.com</a:t>
              </a:r>
            </a:p>
            <a:p>
              <a:pPr algn="ctr" eaLnBrk="1" hangingPunct="1">
                <a:spcBef>
                  <a:spcPct val="0"/>
                </a:spcBef>
                <a:buFontTx/>
                <a:buNone/>
              </a:pPr>
              <a:r>
                <a:rPr kumimoji="1" lang="en-US" altLang="zh-CN" sz="2000" dirty="0">
                  <a:latin typeface="Consolas" panose="020B0609020204030204" pitchFamily="49" charset="0"/>
                </a:rPr>
                <a:t>ServerSocket</a:t>
              </a:r>
            </a:p>
          </p:txBody>
        </p:sp>
      </p:grpSp>
      <p:sp>
        <p:nvSpPr>
          <p:cNvPr id="21" name="Rectangle 16">
            <a:extLst>
              <a:ext uri="{FF2B5EF4-FFF2-40B4-BE49-F238E27FC236}">
                <a16:creationId xmlns:a16="http://schemas.microsoft.com/office/drawing/2014/main" id="{9C5FECE8-0C9F-47B3-BBD3-F86BB1432E98}"/>
              </a:ext>
            </a:extLst>
          </p:cNvPr>
          <p:cNvSpPr>
            <a:spLocks noChangeArrowheads="1"/>
          </p:cNvSpPr>
          <p:nvPr/>
        </p:nvSpPr>
        <p:spPr bwMode="auto">
          <a:xfrm>
            <a:off x="422032" y="5550683"/>
            <a:ext cx="1429942" cy="920455"/>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2000">
                <a:latin typeface="Consolas" panose="020B0609020204030204" pitchFamily="49" charset="0"/>
              </a:rPr>
              <a:t>Client n</a:t>
            </a:r>
          </a:p>
          <a:p>
            <a:pPr algn="ctr" eaLnBrk="1" hangingPunct="1">
              <a:spcBef>
                <a:spcPct val="0"/>
              </a:spcBef>
              <a:buFontTx/>
              <a:buNone/>
            </a:pPr>
            <a:r>
              <a:rPr kumimoji="1" lang="en-US" altLang="zh-CN" sz="2000">
                <a:latin typeface="Consolas" panose="020B0609020204030204" pitchFamily="49" charset="0"/>
              </a:rPr>
              <a:t>Socket</a:t>
            </a:r>
          </a:p>
        </p:txBody>
      </p:sp>
      <p:sp>
        <p:nvSpPr>
          <p:cNvPr id="22" name="Line 17">
            <a:extLst>
              <a:ext uri="{FF2B5EF4-FFF2-40B4-BE49-F238E27FC236}">
                <a16:creationId xmlns:a16="http://schemas.microsoft.com/office/drawing/2014/main" id="{9EFB8E1A-9250-431C-9C0C-D0ECF9D720C4}"/>
              </a:ext>
            </a:extLst>
          </p:cNvPr>
          <p:cNvSpPr>
            <a:spLocks noChangeShapeType="1"/>
          </p:cNvSpPr>
          <p:nvPr/>
        </p:nvSpPr>
        <p:spPr bwMode="auto">
          <a:xfrm>
            <a:off x="1868997" y="4257164"/>
            <a:ext cx="3185452" cy="699059"/>
          </a:xfrm>
          <a:prstGeom prst="line">
            <a:avLst/>
          </a:prstGeom>
          <a:noFill/>
          <a:ln w="9525">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spAutoFit/>
          </a:bodyPr>
          <a:lstStyle/>
          <a:p>
            <a:endParaRPr lang="zh-CN" altLang="en-US">
              <a:latin typeface="Consolas" panose="020B0609020204030204" pitchFamily="49" charset="0"/>
            </a:endParaRPr>
          </a:p>
        </p:txBody>
      </p:sp>
      <p:sp>
        <p:nvSpPr>
          <p:cNvPr id="23" name="Oval 18">
            <a:extLst>
              <a:ext uri="{FF2B5EF4-FFF2-40B4-BE49-F238E27FC236}">
                <a16:creationId xmlns:a16="http://schemas.microsoft.com/office/drawing/2014/main" id="{75F59478-0E58-4641-8EE2-C35E9E3AFE41}"/>
              </a:ext>
            </a:extLst>
          </p:cNvPr>
          <p:cNvSpPr>
            <a:spLocks noChangeArrowheads="1"/>
          </p:cNvSpPr>
          <p:nvPr/>
        </p:nvSpPr>
        <p:spPr bwMode="auto">
          <a:xfrm>
            <a:off x="3124452" y="3704542"/>
            <a:ext cx="442601" cy="36086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1</a:t>
            </a:r>
          </a:p>
        </p:txBody>
      </p:sp>
      <p:sp>
        <p:nvSpPr>
          <p:cNvPr id="24" name="Oval 19">
            <a:extLst>
              <a:ext uri="{FF2B5EF4-FFF2-40B4-BE49-F238E27FC236}">
                <a16:creationId xmlns:a16="http://schemas.microsoft.com/office/drawing/2014/main" id="{6E6BB163-1A97-467F-831E-B5C7AAA1CD3C}"/>
              </a:ext>
            </a:extLst>
          </p:cNvPr>
          <p:cNvSpPr>
            <a:spLocks noChangeArrowheads="1"/>
          </p:cNvSpPr>
          <p:nvPr/>
        </p:nvSpPr>
        <p:spPr bwMode="auto">
          <a:xfrm>
            <a:off x="5343842" y="4494251"/>
            <a:ext cx="442601" cy="36086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2</a:t>
            </a:r>
          </a:p>
        </p:txBody>
      </p:sp>
      <p:sp>
        <p:nvSpPr>
          <p:cNvPr id="25" name="Oval 20">
            <a:extLst>
              <a:ext uri="{FF2B5EF4-FFF2-40B4-BE49-F238E27FC236}">
                <a16:creationId xmlns:a16="http://schemas.microsoft.com/office/drawing/2014/main" id="{0361658A-DF4E-47FB-B29D-57D8C6BD2317}"/>
              </a:ext>
            </a:extLst>
          </p:cNvPr>
          <p:cNvSpPr>
            <a:spLocks noChangeArrowheads="1"/>
          </p:cNvSpPr>
          <p:nvPr/>
        </p:nvSpPr>
        <p:spPr bwMode="auto">
          <a:xfrm>
            <a:off x="3550030" y="4292030"/>
            <a:ext cx="442601" cy="36086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3</a:t>
            </a:r>
          </a:p>
        </p:txBody>
      </p:sp>
      <p:sp>
        <p:nvSpPr>
          <p:cNvPr id="26" name="Oval 21">
            <a:extLst>
              <a:ext uri="{FF2B5EF4-FFF2-40B4-BE49-F238E27FC236}">
                <a16:creationId xmlns:a16="http://schemas.microsoft.com/office/drawing/2014/main" id="{95E5911B-C929-4C5A-9355-80BF7D320626}"/>
              </a:ext>
            </a:extLst>
          </p:cNvPr>
          <p:cNvSpPr>
            <a:spLocks noChangeArrowheads="1"/>
          </p:cNvSpPr>
          <p:nvPr/>
        </p:nvSpPr>
        <p:spPr bwMode="auto">
          <a:xfrm>
            <a:off x="2641422" y="4970169"/>
            <a:ext cx="442601" cy="36086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1</a:t>
            </a:r>
          </a:p>
        </p:txBody>
      </p:sp>
      <p:sp>
        <p:nvSpPr>
          <p:cNvPr id="27" name="Oval 22">
            <a:extLst>
              <a:ext uri="{FF2B5EF4-FFF2-40B4-BE49-F238E27FC236}">
                <a16:creationId xmlns:a16="http://schemas.microsoft.com/office/drawing/2014/main" id="{90664217-21BF-44A9-A416-B7229C7070B3}"/>
              </a:ext>
            </a:extLst>
          </p:cNvPr>
          <p:cNvSpPr>
            <a:spLocks noChangeArrowheads="1"/>
          </p:cNvSpPr>
          <p:nvPr/>
        </p:nvSpPr>
        <p:spPr bwMode="auto">
          <a:xfrm>
            <a:off x="7661114" y="5127064"/>
            <a:ext cx="442601" cy="36086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2</a:t>
            </a:r>
          </a:p>
        </p:txBody>
      </p:sp>
      <p:sp>
        <p:nvSpPr>
          <p:cNvPr id="28" name="Oval 23">
            <a:extLst>
              <a:ext uri="{FF2B5EF4-FFF2-40B4-BE49-F238E27FC236}">
                <a16:creationId xmlns:a16="http://schemas.microsoft.com/office/drawing/2014/main" id="{E733444D-DE1D-4595-9516-0AE3864611DC}"/>
              </a:ext>
            </a:extLst>
          </p:cNvPr>
          <p:cNvSpPr>
            <a:spLocks noChangeArrowheads="1"/>
          </p:cNvSpPr>
          <p:nvPr/>
        </p:nvSpPr>
        <p:spPr bwMode="auto">
          <a:xfrm>
            <a:off x="3992631" y="5681430"/>
            <a:ext cx="442601" cy="36086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marL="533400" indent="-5334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chemeClr val="hlink"/>
              </a:buClr>
              <a:buSzPct val="90000"/>
              <a:buFont typeface="Wingdings" panose="05000000000000000000" pitchFamily="2" charset="2"/>
              <a:buNone/>
            </a:pPr>
            <a:r>
              <a:rPr kumimoji="1" lang="en-US" altLang="zh-CN" sz="2000">
                <a:solidFill>
                  <a:schemeClr val="bg1"/>
                </a:solidFill>
                <a:latin typeface="Consolas" panose="020B0609020204030204" pitchFamily="49" charset="0"/>
                <a:ea typeface="华文行楷" panose="02010800040101010101" pitchFamily="2" charset="-122"/>
              </a:rPr>
              <a:t>3</a:t>
            </a:r>
          </a:p>
        </p:txBody>
      </p:sp>
    </p:spTree>
    <p:extLst>
      <p:ext uri="{BB962C8B-B14F-4D97-AF65-F5344CB8AC3E}">
        <p14:creationId xmlns:p14="http://schemas.microsoft.com/office/powerpoint/2010/main" val="552113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
        <p:nvSpPr>
          <p:cNvPr id="4" name="矩形: 圆角 3">
            <a:extLst>
              <a:ext uri="{FF2B5EF4-FFF2-40B4-BE49-F238E27FC236}">
                <a16:creationId xmlns:a16="http://schemas.microsoft.com/office/drawing/2014/main" id="{3376AC41-005E-4EF5-9FB8-235281E7F415}"/>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t>数据报</a:t>
            </a:r>
            <a:r>
              <a:rPr lang="en-US" altLang="zh-CN" sz="2400" b="1" dirty="0"/>
              <a:t>(Datagram)</a:t>
            </a:r>
          </a:p>
        </p:txBody>
      </p:sp>
      <p:sp>
        <p:nvSpPr>
          <p:cNvPr id="5" name="文本框 4">
            <a:extLst>
              <a:ext uri="{FF2B5EF4-FFF2-40B4-BE49-F238E27FC236}">
                <a16:creationId xmlns:a16="http://schemas.microsoft.com/office/drawing/2014/main" id="{C7EF1921-E4DE-4DA6-A030-3AEABFB323B6}"/>
              </a:ext>
            </a:extLst>
          </p:cNvPr>
          <p:cNvSpPr txBox="1"/>
          <p:nvPr/>
        </p:nvSpPr>
        <p:spPr>
          <a:xfrm>
            <a:off x="0" y="1582341"/>
            <a:ext cx="9144000" cy="4401205"/>
          </a:xfrm>
          <a:prstGeom prst="rect">
            <a:avLst/>
          </a:prstGeom>
          <a:noFill/>
        </p:spPr>
        <p:txBody>
          <a:bodyPr wrap="square">
            <a:spAutoFit/>
          </a:bodyPr>
          <a:lstStyle/>
          <a:p>
            <a:pPr marL="447675" lvl="1" indent="-347663" eaLnBrk="1" hangingPunct="1">
              <a:buSzPct val="90000"/>
              <a:buFont typeface="Wingdings" panose="05000000000000000000" pitchFamily="2" charset="2"/>
              <a:buChar char="n"/>
            </a:pPr>
            <a:r>
              <a:rPr lang="zh-CN" altLang="en-US" sz="2000" dirty="0">
                <a:latin typeface="Consolas" panose="020B0609020204030204" pitchFamily="49" charset="0"/>
              </a:rPr>
              <a:t>通过</a:t>
            </a:r>
            <a:r>
              <a:rPr lang="en-US" altLang="zh-CN" sz="2000" dirty="0">
                <a:latin typeface="Consolas" panose="020B0609020204030204" pitchFamily="49" charset="0"/>
              </a:rPr>
              <a:t>UDP</a:t>
            </a:r>
            <a:r>
              <a:rPr lang="zh-CN" altLang="en-US" sz="2000" dirty="0">
                <a:latin typeface="Consolas" panose="020B0609020204030204" pitchFamily="49" charset="0"/>
              </a:rPr>
              <a:t>协议发送数据报</a:t>
            </a:r>
            <a:r>
              <a:rPr lang="en-US" altLang="zh-CN" sz="2000" dirty="0">
                <a:latin typeface="Consolas" panose="020B0609020204030204" pitchFamily="49" charset="0"/>
              </a:rPr>
              <a:t>, </a:t>
            </a:r>
            <a:r>
              <a:rPr lang="zh-CN" altLang="en-US" sz="2000" dirty="0">
                <a:latin typeface="Consolas" panose="020B0609020204030204" pitchFamily="49" charset="0"/>
              </a:rPr>
              <a:t>各个数据报是相互独立</a:t>
            </a:r>
            <a:r>
              <a:rPr lang="en-US" altLang="zh-CN" sz="2000" dirty="0">
                <a:latin typeface="Consolas" panose="020B0609020204030204" pitchFamily="49" charset="0"/>
              </a:rPr>
              <a:t>, </a:t>
            </a:r>
            <a:r>
              <a:rPr lang="zh-CN" altLang="en-US" sz="2000" dirty="0">
                <a:solidFill>
                  <a:srgbClr val="C00000"/>
                </a:solidFill>
                <a:latin typeface="Consolas" panose="020B0609020204030204" pitchFamily="49" charset="0"/>
              </a:rPr>
              <a:t>数据报是否到达</a:t>
            </a:r>
            <a:r>
              <a:rPr lang="en-US" altLang="zh-CN" sz="2000" dirty="0">
                <a:solidFill>
                  <a:srgbClr val="C00000"/>
                </a:solidFill>
                <a:latin typeface="Consolas" panose="020B0609020204030204" pitchFamily="49" charset="0"/>
              </a:rPr>
              <a:t>(</a:t>
            </a:r>
            <a:r>
              <a:rPr lang="zh-CN" altLang="en-US" sz="2000" dirty="0">
                <a:solidFill>
                  <a:srgbClr val="C00000"/>
                </a:solidFill>
                <a:latin typeface="Consolas" panose="020B0609020204030204" pitchFamily="49" charset="0"/>
              </a:rPr>
              <a:t>可能丢失</a:t>
            </a:r>
            <a:r>
              <a:rPr lang="en-US" altLang="zh-CN" sz="2000" dirty="0">
                <a:solidFill>
                  <a:srgbClr val="C00000"/>
                </a:solidFill>
                <a:latin typeface="Consolas" panose="020B0609020204030204" pitchFamily="49" charset="0"/>
              </a:rPr>
              <a:t>)</a:t>
            </a:r>
            <a:r>
              <a:rPr lang="zh-CN" altLang="en-US" sz="2000" dirty="0">
                <a:solidFill>
                  <a:srgbClr val="C00000"/>
                </a:solidFill>
                <a:latin typeface="Consolas" panose="020B0609020204030204" pitchFamily="49" charset="0"/>
              </a:rPr>
              <a:t>、到达时间、到达顺序不能保证</a:t>
            </a:r>
          </a:p>
          <a:p>
            <a:pPr marL="447675" lvl="1" indent="-347663" eaLnBrk="1" hangingPunct="1">
              <a:buSzPct val="90000"/>
              <a:buFont typeface="Wingdings" panose="05000000000000000000" pitchFamily="2" charset="2"/>
              <a:buChar char="n"/>
            </a:pPr>
            <a:r>
              <a:rPr lang="en-US" altLang="zh-CN" sz="2000" dirty="0" err="1">
                <a:latin typeface="Consolas" panose="020B0609020204030204" pitchFamily="49" charset="0"/>
              </a:rPr>
              <a:t>java.net.DatagramPacket</a:t>
            </a:r>
            <a:r>
              <a:rPr lang="zh-CN" altLang="en-US" sz="2000" dirty="0">
                <a:latin typeface="Consolas" panose="020B0609020204030204" pitchFamily="49" charset="0"/>
                <a:sym typeface="Wingdings" panose="05000000000000000000" pitchFamily="2" charset="2"/>
              </a:rPr>
              <a:t>：</a:t>
            </a:r>
            <a:r>
              <a:rPr lang="zh-CN" altLang="en-US" sz="2000" dirty="0">
                <a:latin typeface="Consolas" panose="020B0609020204030204" pitchFamily="49" charset="0"/>
              </a:rPr>
              <a:t>构造一个要发送</a:t>
            </a:r>
            <a:r>
              <a:rPr lang="en-US" altLang="zh-CN" sz="2000" dirty="0">
                <a:latin typeface="Consolas" panose="020B0609020204030204" pitchFamily="49" charset="0"/>
              </a:rPr>
              <a:t>/</a:t>
            </a:r>
            <a:r>
              <a:rPr lang="zh-CN" altLang="en-US" sz="2000" dirty="0">
                <a:latin typeface="Consolas" panose="020B0609020204030204" pitchFamily="49" charset="0"/>
              </a:rPr>
              <a:t>接收的</a:t>
            </a:r>
            <a:r>
              <a:rPr lang="zh-CN" altLang="en-US" sz="2000" dirty="0">
                <a:solidFill>
                  <a:schemeClr val="hlink"/>
                </a:solidFill>
                <a:latin typeface="Consolas" panose="020B0609020204030204" pitchFamily="49" charset="0"/>
              </a:rPr>
              <a:t>数据报对象</a:t>
            </a: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zh-CN" altLang="en-US"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r>
              <a:rPr lang="en-US" altLang="zh-CN" sz="2000" dirty="0" err="1">
                <a:latin typeface="Consolas" panose="020B0609020204030204" pitchFamily="49" charset="0"/>
              </a:rPr>
              <a:t>java.net.DatagramSocket</a:t>
            </a:r>
            <a:r>
              <a:rPr lang="zh-CN" altLang="en-US" sz="2000" dirty="0">
                <a:latin typeface="Consolas" panose="020B0609020204030204" pitchFamily="49" charset="0"/>
              </a:rPr>
              <a:t>：构造一个用于发送</a:t>
            </a:r>
            <a:r>
              <a:rPr lang="en-US" altLang="zh-CN" sz="2000" dirty="0">
                <a:latin typeface="Consolas" panose="020B0609020204030204" pitchFamily="49" charset="0"/>
              </a:rPr>
              <a:t>/</a:t>
            </a:r>
            <a:r>
              <a:rPr lang="zh-CN" altLang="en-US" sz="2000" dirty="0">
                <a:latin typeface="Consolas" panose="020B0609020204030204" pitchFamily="49" charset="0"/>
              </a:rPr>
              <a:t>接收数据报的</a:t>
            </a:r>
            <a:r>
              <a:rPr lang="en-US" altLang="zh-CN" sz="2000" dirty="0">
                <a:solidFill>
                  <a:schemeClr val="hlink"/>
                </a:solidFill>
                <a:latin typeface="Consolas" panose="020B0609020204030204" pitchFamily="49" charset="0"/>
              </a:rPr>
              <a:t>socket</a:t>
            </a:r>
            <a:r>
              <a:rPr lang="zh-CN" altLang="en-US" sz="2000" dirty="0">
                <a:solidFill>
                  <a:schemeClr val="hlink"/>
                </a:solidFill>
                <a:latin typeface="Consolas" panose="020B0609020204030204" pitchFamily="49" charset="0"/>
              </a:rPr>
              <a:t>对象</a:t>
            </a: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zh-CN" altLang="en-US" sz="2000" dirty="0">
              <a:solidFill>
                <a:schemeClr val="hlink"/>
              </a:solidFill>
              <a:latin typeface="Consolas" panose="020B0609020204030204" pitchFamily="49" charset="0"/>
            </a:endParaRPr>
          </a:p>
          <a:p>
            <a:pPr marL="447675" lvl="1" indent="-347663" eaLnBrk="1" hangingPunct="1">
              <a:buSzPct val="90000"/>
              <a:buFont typeface="Wingdings" panose="05000000000000000000" pitchFamily="2" charset="2"/>
              <a:buChar char="n"/>
            </a:pPr>
            <a:endParaRPr lang="en-US" altLang="zh-CN" sz="2000" dirty="0">
              <a:latin typeface="Consolas" panose="020B0609020204030204" pitchFamily="49" charset="0"/>
            </a:endParaRPr>
          </a:p>
          <a:p>
            <a:pPr marL="447675" lvl="1" indent="-347663" eaLnBrk="1" hangingPunct="1">
              <a:buSzPct val="90000"/>
              <a:buFont typeface="Wingdings" panose="05000000000000000000" pitchFamily="2" charset="2"/>
              <a:buChar char="n"/>
            </a:pPr>
            <a:r>
              <a:rPr lang="en-US" altLang="zh-CN" sz="2000" dirty="0" err="1">
                <a:latin typeface="Consolas" panose="020B0609020204030204" pitchFamily="49" charset="0"/>
              </a:rPr>
              <a:t>java.net.MulticastSocket</a:t>
            </a:r>
            <a:r>
              <a:rPr lang="en-US" altLang="zh-CN" sz="2000" dirty="0">
                <a:latin typeface="Consolas" panose="020B0609020204030204" pitchFamily="49" charset="0"/>
              </a:rPr>
              <a:t>:</a:t>
            </a:r>
            <a:r>
              <a:rPr lang="zh-CN" altLang="en-US" sz="2000" dirty="0">
                <a:latin typeface="Consolas" panose="020B0609020204030204" pitchFamily="49" charset="0"/>
              </a:rPr>
              <a:t>构造一个用于发送</a:t>
            </a:r>
            <a:r>
              <a:rPr lang="en-US" altLang="zh-CN" sz="2000" dirty="0">
                <a:latin typeface="Consolas" panose="020B0609020204030204" pitchFamily="49" charset="0"/>
              </a:rPr>
              <a:t>/</a:t>
            </a:r>
            <a:r>
              <a:rPr lang="zh-CN" altLang="en-US" sz="2000" dirty="0">
                <a:latin typeface="Consolas" panose="020B0609020204030204" pitchFamily="49" charset="0"/>
              </a:rPr>
              <a:t>接收</a:t>
            </a:r>
            <a:r>
              <a:rPr lang="zh-CN" altLang="en-US" sz="2000" dirty="0">
                <a:solidFill>
                  <a:schemeClr val="hlink"/>
                </a:solidFill>
                <a:latin typeface="Consolas" panose="020B0609020204030204" pitchFamily="49" charset="0"/>
              </a:rPr>
              <a:t>组播数据报</a:t>
            </a:r>
            <a:r>
              <a:rPr lang="zh-CN" altLang="en-US" sz="2000" dirty="0">
                <a:latin typeface="Consolas" panose="020B0609020204030204" pitchFamily="49" charset="0"/>
              </a:rPr>
              <a:t>的</a:t>
            </a:r>
            <a:r>
              <a:rPr lang="en-US" altLang="zh-CN" sz="2000" dirty="0">
                <a:latin typeface="Consolas" panose="020B0609020204030204" pitchFamily="49" charset="0"/>
              </a:rPr>
              <a:t>socket</a:t>
            </a:r>
            <a:r>
              <a:rPr lang="zh-CN" altLang="en-US" sz="2000" dirty="0">
                <a:latin typeface="Consolas" panose="020B0609020204030204" pitchFamily="49" charset="0"/>
              </a:rPr>
              <a:t>对象</a:t>
            </a:r>
          </a:p>
        </p:txBody>
      </p:sp>
      <p:sp>
        <p:nvSpPr>
          <p:cNvPr id="6" name="矩形 5">
            <a:extLst>
              <a:ext uri="{FF2B5EF4-FFF2-40B4-BE49-F238E27FC236}">
                <a16:creationId xmlns:a16="http://schemas.microsoft.com/office/drawing/2014/main" id="{D7492C4B-11EC-4875-9EDE-D6F534FC3CF7}"/>
              </a:ext>
            </a:extLst>
          </p:cNvPr>
          <p:cNvSpPr/>
          <p:nvPr/>
        </p:nvSpPr>
        <p:spPr>
          <a:xfrm>
            <a:off x="0" y="2587171"/>
            <a:ext cx="9144000" cy="78014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CN" altLang="en-US" sz="2000" b="1" dirty="0">
                <a:solidFill>
                  <a:schemeClr val="tx1"/>
                </a:solidFill>
                <a:latin typeface="Consolas" panose="020B0609020204030204" pitchFamily="49" charset="0"/>
              </a:rPr>
              <a:t>构造方法：</a:t>
            </a:r>
            <a:r>
              <a:rPr lang="en-US" altLang="zh-CN" sz="2000" b="1" dirty="0" err="1">
                <a:solidFill>
                  <a:schemeClr val="tx1"/>
                </a:solidFill>
                <a:latin typeface="Consolas" panose="020B0609020204030204" pitchFamily="49" charset="0"/>
              </a:rPr>
              <a:t>DatagramPack</a:t>
            </a:r>
            <a:r>
              <a:rPr lang="en-US" altLang="zh-CN" sz="2000" b="1" dirty="0">
                <a:solidFill>
                  <a:schemeClr val="tx1"/>
                </a:solidFill>
                <a:latin typeface="Consolas" panose="020B0609020204030204" pitchFamily="49" charset="0"/>
              </a:rPr>
              <a:t>(byte data[], int offset, int length, </a:t>
            </a:r>
            <a:r>
              <a:rPr lang="en-US" altLang="zh-CN" sz="2000" b="1" dirty="0" err="1">
                <a:solidFill>
                  <a:schemeClr val="tx1"/>
                </a:solidFill>
                <a:latin typeface="Consolas" panose="020B0609020204030204" pitchFamily="49" charset="0"/>
              </a:rPr>
              <a:t>InetAddress</a:t>
            </a:r>
            <a:r>
              <a:rPr lang="en-US" altLang="zh-CN" sz="2000" b="1" dirty="0">
                <a:solidFill>
                  <a:schemeClr val="tx1"/>
                </a:solidFill>
                <a:latin typeface="Consolas" panose="020B0609020204030204" pitchFamily="49" charset="0"/>
              </a:rPr>
              <a:t> address, int port)</a:t>
            </a:r>
            <a:endParaRPr lang="zh-CN" altLang="en-US" sz="2000" b="1" dirty="0">
              <a:solidFill>
                <a:schemeClr val="tx1"/>
              </a:solidFill>
              <a:latin typeface="Consolas" panose="020B0609020204030204" pitchFamily="49" charset="0"/>
            </a:endParaRPr>
          </a:p>
        </p:txBody>
      </p:sp>
      <p:sp>
        <p:nvSpPr>
          <p:cNvPr id="7" name="矩形 6">
            <a:extLst>
              <a:ext uri="{FF2B5EF4-FFF2-40B4-BE49-F238E27FC236}">
                <a16:creationId xmlns:a16="http://schemas.microsoft.com/office/drawing/2014/main" id="{F1619226-B806-4291-A0E0-B96435AEC062}"/>
              </a:ext>
            </a:extLst>
          </p:cNvPr>
          <p:cNvSpPr/>
          <p:nvPr/>
        </p:nvSpPr>
        <p:spPr>
          <a:xfrm>
            <a:off x="0" y="3886199"/>
            <a:ext cx="9144000" cy="138946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CN" altLang="en-US" sz="2000" b="1" dirty="0">
                <a:solidFill>
                  <a:schemeClr val="tx1"/>
                </a:solidFill>
                <a:latin typeface="Consolas" panose="020B0609020204030204" pitchFamily="49" charset="0"/>
              </a:rPr>
              <a:t>构造方法：</a:t>
            </a:r>
            <a:r>
              <a:rPr lang="en-US" altLang="zh-CN" sz="2000" b="1" dirty="0">
                <a:solidFill>
                  <a:schemeClr val="tx1"/>
                </a:solidFill>
                <a:latin typeface="Consolas" panose="020B0609020204030204" pitchFamily="49" charset="0"/>
              </a:rPr>
              <a:t>	DatagramSocket </a:t>
            </a:r>
            <a:r>
              <a:rPr lang="en-US" altLang="zh-CN" sz="2000" b="1" dirty="0" err="1">
                <a:solidFill>
                  <a:schemeClr val="tx1"/>
                </a:solidFill>
                <a:latin typeface="Consolas" panose="020B0609020204030204" pitchFamily="49" charset="0"/>
              </a:rPr>
              <a:t>mail_out</a:t>
            </a:r>
            <a:r>
              <a:rPr lang="en-US" altLang="zh-CN" sz="2000" b="1" dirty="0">
                <a:solidFill>
                  <a:schemeClr val="tx1"/>
                </a:solidFill>
                <a:latin typeface="Consolas" panose="020B0609020204030204" pitchFamily="49" charset="0"/>
              </a:rPr>
              <a:t> = new DatagramSocket();</a:t>
            </a:r>
          </a:p>
          <a:p>
            <a:r>
              <a:rPr lang="en-US" altLang="zh-CN" sz="2000" b="1" dirty="0">
                <a:solidFill>
                  <a:schemeClr val="tx1"/>
                </a:solidFill>
                <a:latin typeface="Consolas" panose="020B0609020204030204" pitchFamily="49" charset="0"/>
              </a:rPr>
              <a:t>	  	DatagramSocket </a:t>
            </a:r>
            <a:r>
              <a:rPr lang="en-US" altLang="zh-CN" sz="2000" b="1" dirty="0" err="1">
                <a:solidFill>
                  <a:schemeClr val="tx1"/>
                </a:solidFill>
                <a:latin typeface="Consolas" panose="020B0609020204030204" pitchFamily="49" charset="0"/>
              </a:rPr>
              <a:t>main_in</a:t>
            </a:r>
            <a:r>
              <a:rPr lang="en-US" altLang="zh-CN" sz="2000" b="1" dirty="0">
                <a:solidFill>
                  <a:schemeClr val="tx1"/>
                </a:solidFill>
                <a:latin typeface="Consolas" panose="020B0609020204030204" pitchFamily="49" charset="0"/>
              </a:rPr>
              <a:t> = new DatagramSocket(6666);</a:t>
            </a:r>
          </a:p>
          <a:p>
            <a:r>
              <a:rPr lang="zh-CN" altLang="en-US" sz="2000" b="1" dirty="0">
                <a:solidFill>
                  <a:schemeClr val="tx1"/>
                </a:solidFill>
                <a:latin typeface="Consolas" panose="020B0609020204030204" pitchFamily="49" charset="0"/>
              </a:rPr>
              <a:t>发送方法：</a:t>
            </a:r>
            <a:r>
              <a:rPr lang="en-US" altLang="zh-CN" sz="2000" b="1" dirty="0">
                <a:solidFill>
                  <a:schemeClr val="tx1"/>
                </a:solidFill>
                <a:latin typeface="Consolas" panose="020B0609020204030204" pitchFamily="49" charset="0"/>
              </a:rPr>
              <a:t>	</a:t>
            </a:r>
            <a:r>
              <a:rPr lang="en-US" altLang="zh-CN" sz="2000" b="1" dirty="0" err="1">
                <a:solidFill>
                  <a:schemeClr val="tx1"/>
                </a:solidFill>
                <a:latin typeface="Consolas" panose="020B0609020204030204" pitchFamily="49" charset="0"/>
              </a:rPr>
              <a:t>mail_out.send</a:t>
            </a:r>
            <a:r>
              <a:rPr lang="en-US" altLang="zh-CN" sz="2000" b="1" dirty="0">
                <a:solidFill>
                  <a:schemeClr val="tx1"/>
                </a:solidFill>
                <a:latin typeface="Consolas" panose="020B0609020204030204" pitchFamily="49" charset="0"/>
              </a:rPr>
              <a:t>(</a:t>
            </a:r>
            <a:r>
              <a:rPr lang="en-US" altLang="zh-CN" sz="2000" b="1" dirty="0" err="1">
                <a:solidFill>
                  <a:schemeClr val="tx1"/>
                </a:solidFill>
                <a:latin typeface="Consolas" panose="020B0609020204030204" pitchFamily="49" charset="0"/>
              </a:rPr>
              <a:t>data_pack</a:t>
            </a:r>
            <a:r>
              <a:rPr lang="en-US" altLang="zh-CN" sz="2000" b="1" dirty="0">
                <a:solidFill>
                  <a:schemeClr val="tx1"/>
                </a:solidFill>
                <a:latin typeface="Consolas" panose="020B0609020204030204" pitchFamily="49" charset="0"/>
              </a:rPr>
              <a:t>);</a:t>
            </a:r>
          </a:p>
          <a:p>
            <a:r>
              <a:rPr lang="zh-CN" altLang="en-US" sz="2000" b="1" dirty="0">
                <a:solidFill>
                  <a:schemeClr val="tx1"/>
                </a:solidFill>
                <a:latin typeface="Consolas" panose="020B0609020204030204" pitchFamily="49" charset="0"/>
              </a:rPr>
              <a:t>接收方法：</a:t>
            </a:r>
            <a:r>
              <a:rPr lang="en-US" altLang="zh-CN" sz="2000" b="1" dirty="0">
                <a:solidFill>
                  <a:schemeClr val="tx1"/>
                </a:solidFill>
                <a:latin typeface="Consolas" panose="020B0609020204030204" pitchFamily="49" charset="0"/>
              </a:rPr>
              <a:t>	</a:t>
            </a:r>
            <a:r>
              <a:rPr lang="en-US" altLang="zh-CN" sz="2000" b="1" dirty="0" err="1">
                <a:solidFill>
                  <a:schemeClr val="tx1"/>
                </a:solidFill>
                <a:latin typeface="Consolas" panose="020B0609020204030204" pitchFamily="49" charset="0"/>
              </a:rPr>
              <a:t>main_in.receive</a:t>
            </a:r>
            <a:r>
              <a:rPr lang="en-US" altLang="zh-CN" sz="2000" b="1" dirty="0">
                <a:solidFill>
                  <a:schemeClr val="tx1"/>
                </a:solidFill>
                <a:latin typeface="Consolas" panose="020B0609020204030204" pitchFamily="49" charset="0"/>
              </a:rPr>
              <a:t>(</a:t>
            </a:r>
            <a:r>
              <a:rPr lang="en-US" altLang="zh-CN" sz="2000" b="1" dirty="0" err="1">
                <a:solidFill>
                  <a:schemeClr val="tx1"/>
                </a:solidFill>
                <a:latin typeface="Consolas" panose="020B0609020204030204" pitchFamily="49" charset="0"/>
              </a:rPr>
              <a:t>data_pack</a:t>
            </a:r>
            <a:r>
              <a:rPr lang="en-US" altLang="zh-CN" sz="2000" b="1" dirty="0">
                <a:solidFill>
                  <a:schemeClr val="tx1"/>
                </a:solidFill>
                <a:latin typeface="Consolas" panose="020B0609020204030204" pitchFamily="49" charset="0"/>
              </a:rPr>
              <a:t>);</a:t>
            </a:r>
            <a:endParaRPr lang="zh-CN" altLang="en-US"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50546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fade">
                                      <p:cBhvr>
                                        <p:cTn id="35" dur="500"/>
                                        <p:tgtEl>
                                          <p:spTgt spid="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2" end="2"/>
                                            </p:txEl>
                                          </p:spTgt>
                                        </p:tgtEl>
                                        <p:attrNameLst>
                                          <p:attrName>style.visibility</p:attrName>
                                        </p:attrNameLst>
                                      </p:cBhvr>
                                      <p:to>
                                        <p:strVal val="visible"/>
                                      </p:to>
                                    </p:set>
                                    <p:animEffect transition="in" filter="fade">
                                      <p:cBhvr>
                                        <p:cTn id="40" dur="500"/>
                                        <p:tgtEl>
                                          <p:spTgt spid="7">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animEffect transition="in" filter="fade">
                                      <p:cBhvr>
                                        <p:cTn id="45" dur="500"/>
                                        <p:tgtEl>
                                          <p:spTgt spid="7">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97760" cy="116955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常量与变量</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0D12AD7E-FBD5-4658-9364-20C232F00DD6}"/>
              </a:ext>
            </a:extLst>
          </p:cNvPr>
          <p:cNvSpPr txBox="1"/>
          <p:nvPr/>
        </p:nvSpPr>
        <p:spPr>
          <a:xfrm>
            <a:off x="0" y="1140955"/>
            <a:ext cx="9144000" cy="2786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latin typeface="+mj-lt"/>
              </a:rPr>
              <a:t>Unicode</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UTF-8</a:t>
            </a:r>
            <a:r>
              <a:rPr lang="zh-CN" altLang="en-US" sz="2400" b="1" dirty="0">
                <a:solidFill>
                  <a:srgbClr val="1557AE"/>
                </a:solidFill>
                <a:latin typeface="+mj-lt"/>
                <a:ea typeface="楷体" panose="02010609060101010101" pitchFamily="49" charset="-122"/>
              </a:rPr>
              <a:t>编码规则</a:t>
            </a:r>
            <a:endParaRPr lang="en-US" altLang="zh-CN" sz="2400" b="1" dirty="0">
              <a:solidFill>
                <a:srgbClr val="1557AE"/>
              </a:solidFill>
              <a:latin typeface="+mj-lt"/>
              <a:ea typeface="楷体" panose="02010609060101010101" pitchFamily="49" charset="-122"/>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如果只有一个字节则其最高二进制位为</a:t>
            </a:r>
            <a:r>
              <a:rPr lang="en-US" altLang="zh-CN" sz="2400" b="1" dirty="0">
                <a:latin typeface="+mj-lt"/>
                <a:ea typeface="楷体" panose="02010609060101010101" pitchFamily="49" charset="-122"/>
              </a:rPr>
              <a:t>0</a:t>
            </a:r>
            <a:r>
              <a:rPr lang="zh-CN" altLang="en-US" sz="2400" b="1" dirty="0">
                <a:latin typeface="+mj-lt"/>
                <a:ea typeface="楷体" panose="02010609060101010101" pitchFamily="49" charset="-122"/>
              </a:rPr>
              <a:t>；如果是多字节，其第一个字节从最高位开始，连续的二进制位值为</a:t>
            </a:r>
            <a:r>
              <a:rPr lang="en-US" altLang="zh-CN" sz="2400" b="1" dirty="0">
                <a:latin typeface="+mj-lt"/>
                <a:ea typeface="楷体" panose="02010609060101010101" pitchFamily="49" charset="-122"/>
              </a:rPr>
              <a:t>1</a:t>
            </a:r>
            <a:r>
              <a:rPr lang="zh-CN" altLang="en-US" sz="2400" b="1" dirty="0">
                <a:latin typeface="+mj-lt"/>
                <a:ea typeface="楷体" panose="02010609060101010101" pitchFamily="49" charset="-122"/>
              </a:rPr>
              <a:t>的个数决定了其编码的字节数，其余各字节均以</a:t>
            </a:r>
            <a:r>
              <a:rPr lang="en-US" altLang="zh-CN" sz="2400" b="1" dirty="0">
                <a:latin typeface="+mj-lt"/>
                <a:ea typeface="楷体" panose="02010609060101010101" pitchFamily="49" charset="-122"/>
              </a:rPr>
              <a:t>10</a:t>
            </a:r>
            <a:r>
              <a:rPr lang="zh-CN" altLang="en-US" sz="2400" b="1" dirty="0">
                <a:latin typeface="+mj-lt"/>
                <a:ea typeface="楷体" panose="02010609060101010101" pitchFamily="49" charset="-122"/>
              </a:rPr>
              <a:t>开头。</a:t>
            </a: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p:txBody>
      </p:sp>
      <p:graphicFrame>
        <p:nvGraphicFramePr>
          <p:cNvPr id="12" name="表格 11">
            <a:extLst>
              <a:ext uri="{FF2B5EF4-FFF2-40B4-BE49-F238E27FC236}">
                <a16:creationId xmlns:a16="http://schemas.microsoft.com/office/drawing/2014/main" id="{CF515832-512B-45AB-B2E1-F06419F486E4}"/>
              </a:ext>
            </a:extLst>
          </p:cNvPr>
          <p:cNvGraphicFramePr>
            <a:graphicFrameLocks noGrp="1"/>
          </p:cNvGraphicFramePr>
          <p:nvPr/>
        </p:nvGraphicFramePr>
        <p:xfrm>
          <a:off x="550098" y="3421890"/>
          <a:ext cx="7984304" cy="3156010"/>
        </p:xfrm>
        <a:graphic>
          <a:graphicData uri="http://schemas.openxmlformats.org/drawingml/2006/table">
            <a:tbl>
              <a:tblPr firstRow="1" bandRow="1">
                <a:tableStyleId>{5C22544A-7EE6-4342-B048-85BDC9FD1C3A}</a:tableStyleId>
              </a:tblPr>
              <a:tblGrid>
                <a:gridCol w="1989902">
                  <a:extLst>
                    <a:ext uri="{9D8B030D-6E8A-4147-A177-3AD203B41FA5}">
                      <a16:colId xmlns:a16="http://schemas.microsoft.com/office/drawing/2014/main" val="1819145152"/>
                    </a:ext>
                  </a:extLst>
                </a:gridCol>
                <a:gridCol w="2002250">
                  <a:extLst>
                    <a:ext uri="{9D8B030D-6E8A-4147-A177-3AD203B41FA5}">
                      <a16:colId xmlns:a16="http://schemas.microsoft.com/office/drawing/2014/main" val="2166623392"/>
                    </a:ext>
                  </a:extLst>
                </a:gridCol>
                <a:gridCol w="1996076">
                  <a:extLst>
                    <a:ext uri="{9D8B030D-6E8A-4147-A177-3AD203B41FA5}">
                      <a16:colId xmlns:a16="http://schemas.microsoft.com/office/drawing/2014/main" val="395045701"/>
                    </a:ext>
                  </a:extLst>
                </a:gridCol>
                <a:gridCol w="1996076">
                  <a:extLst>
                    <a:ext uri="{9D8B030D-6E8A-4147-A177-3AD203B41FA5}">
                      <a16:colId xmlns:a16="http://schemas.microsoft.com/office/drawing/2014/main" val="632071919"/>
                    </a:ext>
                  </a:extLst>
                </a:gridCol>
              </a:tblGrid>
              <a:tr h="281893">
                <a:tc>
                  <a:txBody>
                    <a:bodyPr/>
                    <a:lstStyle/>
                    <a:p>
                      <a:pPr algn="ctr" fontAlgn="ctr" latinLnBrk="1"/>
                      <a:r>
                        <a:rPr lang="en-US" sz="1800" dirty="0">
                          <a:effectLst/>
                        </a:rPr>
                        <a:t>Unicode</a:t>
                      </a:r>
                      <a:r>
                        <a:rPr lang="zh-CN" altLang="en-US" sz="1800" dirty="0">
                          <a:effectLst/>
                        </a:rPr>
                        <a:t>数值</a:t>
                      </a:r>
                      <a:endParaRPr lang="en-US" sz="1800" dirty="0">
                        <a:solidFill>
                          <a:srgbClr val="333333"/>
                        </a:solidFill>
                        <a:effectLst/>
                      </a:endParaRPr>
                    </a:p>
                  </a:txBody>
                  <a:tcPr marL="69247" marR="69247" marT="13849" marB="13849" anchor="ctr"/>
                </a:tc>
                <a:tc>
                  <a:txBody>
                    <a:bodyPr/>
                    <a:lstStyle/>
                    <a:p>
                      <a:pPr algn="ctr" fontAlgn="ctr" latinLnBrk="1"/>
                      <a:r>
                        <a:rPr lang="en-US" sz="1800">
                          <a:effectLst/>
                        </a:rPr>
                        <a:t>bit</a:t>
                      </a:r>
                      <a:r>
                        <a:rPr lang="zh-CN" altLang="en-US" sz="1800">
                          <a:effectLst/>
                        </a:rPr>
                        <a:t>数</a:t>
                      </a:r>
                      <a:endParaRPr lang="zh-CN" altLang="en-US" sz="1800">
                        <a:solidFill>
                          <a:srgbClr val="333333"/>
                        </a:solidFill>
                        <a:effectLst/>
                      </a:endParaRPr>
                    </a:p>
                  </a:txBody>
                  <a:tcPr marL="69247" marR="69247" marT="13849" marB="13849" anchor="ctr"/>
                </a:tc>
                <a:tc>
                  <a:txBody>
                    <a:bodyPr/>
                    <a:lstStyle/>
                    <a:p>
                      <a:pPr algn="ctr" fontAlgn="ctr" latinLnBrk="1"/>
                      <a:r>
                        <a:rPr lang="en-US" sz="1800" dirty="0">
                          <a:effectLst/>
                        </a:rPr>
                        <a:t>UTF-8</a:t>
                      </a:r>
                      <a:r>
                        <a:rPr lang="zh-CN" altLang="en-US" sz="1800" dirty="0">
                          <a:effectLst/>
                        </a:rPr>
                        <a:t>位值</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B</a:t>
                      </a:r>
                      <a:r>
                        <a:rPr lang="en-US" sz="1800" dirty="0">
                          <a:effectLst/>
                        </a:rPr>
                        <a:t>yte</a:t>
                      </a:r>
                      <a:r>
                        <a:rPr lang="zh-CN" altLang="en-US" sz="1800" dirty="0">
                          <a:effectLst/>
                        </a:rPr>
                        <a:t>数</a:t>
                      </a:r>
                      <a:endParaRPr lang="zh-CN" altLang="en-US" sz="1800" dirty="0">
                        <a:solidFill>
                          <a:srgbClr val="333333"/>
                        </a:solidFill>
                        <a:effectLst/>
                      </a:endParaRPr>
                    </a:p>
                  </a:txBody>
                  <a:tcPr marL="69247" marR="69247" marT="13849" marB="13849" anchor="ctr"/>
                </a:tc>
                <a:extLst>
                  <a:ext uri="{0D108BD9-81ED-4DB2-BD59-A6C34878D82A}">
                    <a16:rowId xmlns:a16="http://schemas.microsoft.com/office/drawing/2014/main" val="4227382302"/>
                  </a:ext>
                </a:extLst>
              </a:tr>
              <a:tr h="281893">
                <a:tc>
                  <a:txBody>
                    <a:bodyPr/>
                    <a:lstStyle/>
                    <a:p>
                      <a:pPr algn="ctr" fontAlgn="ctr" latinLnBrk="1"/>
                      <a:r>
                        <a:rPr lang="en-US" sz="1800" dirty="0">
                          <a:effectLst/>
                        </a:rPr>
                        <a:t>0000 ~007F</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0~7</a:t>
                      </a:r>
                      <a:endParaRPr lang="en-US" altLang="zh-CN" sz="1800" dirty="0">
                        <a:solidFill>
                          <a:srgbClr val="333333"/>
                        </a:solidFill>
                        <a:effectLst/>
                      </a:endParaRPr>
                    </a:p>
                  </a:txBody>
                  <a:tcPr marL="69247" marR="69247" marT="13849" marB="13849" anchor="ctr"/>
                </a:tc>
                <a:tc>
                  <a:txBody>
                    <a:bodyPr/>
                    <a:lstStyle/>
                    <a:p>
                      <a:pPr algn="ctr" fontAlgn="ctr" latinLnBrk="1"/>
                      <a:r>
                        <a:rPr lang="en-US" sz="1800" dirty="0">
                          <a:effectLst/>
                        </a:rPr>
                        <a:t>0XXX XXXX</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1</a:t>
                      </a:r>
                      <a:endParaRPr lang="en-US" altLang="zh-CN" sz="1800" dirty="0">
                        <a:solidFill>
                          <a:srgbClr val="333333"/>
                        </a:solidFill>
                        <a:effectLst/>
                      </a:endParaRPr>
                    </a:p>
                  </a:txBody>
                  <a:tcPr marL="69247" marR="69247" marT="13849" marB="13849" anchor="ctr"/>
                </a:tc>
                <a:extLst>
                  <a:ext uri="{0D108BD9-81ED-4DB2-BD59-A6C34878D82A}">
                    <a16:rowId xmlns:a16="http://schemas.microsoft.com/office/drawing/2014/main" val="2568300679"/>
                  </a:ext>
                </a:extLst>
              </a:tr>
              <a:tr h="484441">
                <a:tc>
                  <a:txBody>
                    <a:bodyPr/>
                    <a:lstStyle/>
                    <a:p>
                      <a:pPr algn="ctr" fontAlgn="ctr" latinLnBrk="1"/>
                      <a:r>
                        <a:rPr lang="en-US" sz="1800" dirty="0">
                          <a:effectLst/>
                        </a:rPr>
                        <a:t>0080 ~07FF</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8~11</a:t>
                      </a:r>
                      <a:endParaRPr lang="en-US" altLang="zh-CN" sz="1800" dirty="0">
                        <a:solidFill>
                          <a:srgbClr val="333333"/>
                        </a:solidFill>
                        <a:effectLst/>
                      </a:endParaRPr>
                    </a:p>
                  </a:txBody>
                  <a:tcPr marL="69247" marR="69247" marT="13849" marB="13849" anchor="ctr"/>
                </a:tc>
                <a:tc>
                  <a:txBody>
                    <a:bodyPr/>
                    <a:lstStyle/>
                    <a:p>
                      <a:pPr algn="ctr" fontAlgn="ctr" latinLnBrk="1"/>
                      <a:r>
                        <a:rPr lang="en-US" sz="1800" dirty="0">
                          <a:effectLst/>
                        </a:rPr>
                        <a:t>110X XXXX</a:t>
                      </a:r>
                    </a:p>
                    <a:p>
                      <a:pPr algn="ctr" fontAlgn="ctr" latinLnBrk="1"/>
                      <a:r>
                        <a:rPr lang="en-US" sz="1800" dirty="0">
                          <a:effectLst/>
                        </a:rPr>
                        <a:t>10XX XXXX</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2</a:t>
                      </a:r>
                      <a:endParaRPr lang="en-US" altLang="zh-CN" sz="1800" dirty="0">
                        <a:solidFill>
                          <a:srgbClr val="333333"/>
                        </a:solidFill>
                        <a:effectLst/>
                      </a:endParaRPr>
                    </a:p>
                  </a:txBody>
                  <a:tcPr marL="69247" marR="69247" marT="13849" marB="13849" anchor="ctr"/>
                </a:tc>
                <a:extLst>
                  <a:ext uri="{0D108BD9-81ED-4DB2-BD59-A6C34878D82A}">
                    <a16:rowId xmlns:a16="http://schemas.microsoft.com/office/drawing/2014/main" val="3230859703"/>
                  </a:ext>
                </a:extLst>
              </a:tr>
              <a:tr h="716134">
                <a:tc>
                  <a:txBody>
                    <a:bodyPr/>
                    <a:lstStyle/>
                    <a:p>
                      <a:pPr algn="ctr" fontAlgn="ctr" latinLnBrk="1"/>
                      <a:r>
                        <a:rPr lang="en-US" sz="1800" dirty="0">
                          <a:effectLst/>
                        </a:rPr>
                        <a:t>0800 ~FFFF</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12~16</a:t>
                      </a:r>
                      <a:endParaRPr lang="en-US" altLang="zh-CN" sz="1800" dirty="0">
                        <a:solidFill>
                          <a:srgbClr val="333333"/>
                        </a:solidFill>
                        <a:effectLst/>
                      </a:endParaRPr>
                    </a:p>
                  </a:txBody>
                  <a:tcPr marL="69247" marR="69247" marT="13849" marB="13849" anchor="ctr"/>
                </a:tc>
                <a:tc>
                  <a:txBody>
                    <a:bodyPr/>
                    <a:lstStyle/>
                    <a:p>
                      <a:pPr algn="ctr" fontAlgn="ctr" latinLnBrk="1"/>
                      <a:r>
                        <a:rPr lang="en-US" sz="1800" dirty="0">
                          <a:effectLst/>
                        </a:rPr>
                        <a:t>1110 XXXX</a:t>
                      </a:r>
                    </a:p>
                    <a:p>
                      <a:pPr algn="ctr" fontAlgn="ctr" latinLnBrk="1"/>
                      <a:r>
                        <a:rPr lang="en-US" sz="1800" dirty="0">
                          <a:effectLst/>
                        </a:rPr>
                        <a:t>10XX XXXX</a:t>
                      </a:r>
                    </a:p>
                    <a:p>
                      <a:pPr algn="ctr" fontAlgn="ctr" latinLnBrk="1"/>
                      <a:r>
                        <a:rPr lang="en-US" sz="1800" dirty="0">
                          <a:effectLst/>
                        </a:rPr>
                        <a:t>10XX XXXX</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3</a:t>
                      </a:r>
                      <a:endParaRPr lang="en-US" altLang="zh-CN" sz="1800" dirty="0">
                        <a:solidFill>
                          <a:srgbClr val="333333"/>
                        </a:solidFill>
                        <a:effectLst/>
                      </a:endParaRPr>
                    </a:p>
                  </a:txBody>
                  <a:tcPr marL="69247" marR="69247" marT="13849" marB="13849" anchor="ctr"/>
                </a:tc>
                <a:extLst>
                  <a:ext uri="{0D108BD9-81ED-4DB2-BD59-A6C34878D82A}">
                    <a16:rowId xmlns:a16="http://schemas.microsoft.com/office/drawing/2014/main" val="272634253"/>
                  </a:ext>
                </a:extLst>
              </a:tr>
              <a:tr h="947828">
                <a:tc>
                  <a:txBody>
                    <a:bodyPr/>
                    <a:lstStyle/>
                    <a:p>
                      <a:pPr algn="ctr" fontAlgn="ctr" latinLnBrk="1"/>
                      <a:r>
                        <a:rPr lang="en-US" sz="1800" dirty="0">
                          <a:effectLst/>
                        </a:rPr>
                        <a:t>1 0000 ~1F FFFF</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a:effectLst/>
                        </a:rPr>
                        <a:t>17~21</a:t>
                      </a:r>
                      <a:endParaRPr lang="en-US" altLang="zh-CN" sz="1800">
                        <a:solidFill>
                          <a:srgbClr val="333333"/>
                        </a:solidFill>
                        <a:effectLst/>
                      </a:endParaRPr>
                    </a:p>
                  </a:txBody>
                  <a:tcPr marL="69247" marR="69247" marT="13849" marB="13849" anchor="ctr"/>
                </a:tc>
                <a:tc>
                  <a:txBody>
                    <a:bodyPr/>
                    <a:lstStyle/>
                    <a:p>
                      <a:pPr algn="ctr" fontAlgn="ctr" latinLnBrk="1"/>
                      <a:r>
                        <a:rPr lang="en-US" sz="1800" dirty="0">
                          <a:effectLst/>
                        </a:rPr>
                        <a:t>1111 0XXX</a:t>
                      </a:r>
                    </a:p>
                    <a:p>
                      <a:pPr algn="ctr" fontAlgn="ctr" latinLnBrk="1"/>
                      <a:r>
                        <a:rPr lang="en-US" sz="1800" dirty="0">
                          <a:effectLst/>
                        </a:rPr>
                        <a:t>10XX XXXX</a:t>
                      </a:r>
                    </a:p>
                    <a:p>
                      <a:pPr algn="ctr" fontAlgn="ctr" latinLnBrk="1"/>
                      <a:r>
                        <a:rPr lang="en-US" sz="1800" dirty="0">
                          <a:effectLst/>
                        </a:rPr>
                        <a:t>10XX XXXX</a:t>
                      </a:r>
                    </a:p>
                    <a:p>
                      <a:pPr algn="ctr" fontAlgn="ctr" latinLnBrk="1"/>
                      <a:r>
                        <a:rPr lang="en-US" sz="1800" dirty="0">
                          <a:effectLst/>
                        </a:rPr>
                        <a:t>10XX XXXX</a:t>
                      </a:r>
                      <a:endParaRPr lang="en-US" sz="1800" dirty="0">
                        <a:solidFill>
                          <a:srgbClr val="333333"/>
                        </a:solidFill>
                        <a:effectLst/>
                      </a:endParaRPr>
                    </a:p>
                  </a:txBody>
                  <a:tcPr marL="69247" marR="69247" marT="13849" marB="13849" anchor="ctr"/>
                </a:tc>
                <a:tc>
                  <a:txBody>
                    <a:bodyPr/>
                    <a:lstStyle/>
                    <a:p>
                      <a:pPr algn="ctr" fontAlgn="ctr" latinLnBrk="1"/>
                      <a:r>
                        <a:rPr lang="en-US" altLang="zh-CN" sz="1800" dirty="0">
                          <a:effectLst/>
                        </a:rPr>
                        <a:t>4</a:t>
                      </a:r>
                      <a:endParaRPr lang="en-US" altLang="zh-CN" sz="1800" dirty="0">
                        <a:solidFill>
                          <a:srgbClr val="333333"/>
                        </a:solidFill>
                        <a:effectLst/>
                      </a:endParaRPr>
                    </a:p>
                  </a:txBody>
                  <a:tcPr marL="69247" marR="69247" marT="13849" marB="13849" anchor="ctr"/>
                </a:tc>
                <a:extLst>
                  <a:ext uri="{0D108BD9-81ED-4DB2-BD59-A6C34878D82A}">
                    <a16:rowId xmlns:a16="http://schemas.microsoft.com/office/drawing/2014/main" val="1021918195"/>
                  </a:ext>
                </a:extLst>
              </a:tr>
            </a:tbl>
          </a:graphicData>
        </a:graphic>
      </p:graphicFrame>
    </p:spTree>
    <p:extLst>
      <p:ext uri="{BB962C8B-B14F-4D97-AF65-F5344CB8AC3E}">
        <p14:creationId xmlns:p14="http://schemas.microsoft.com/office/powerpoint/2010/main" val="1820838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427F357-03A1-4E03-9D3E-AD8A2EF41FFE}"/>
                  </a:ext>
                </a:extLst>
              </p:cNvPr>
              <p:cNvSpPr/>
              <p:nvPr/>
            </p:nvSpPr>
            <p:spPr>
              <a:xfrm>
                <a:off x="0" y="4716000"/>
                <a:ext cx="9143999" cy="17544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CN" sz="2400" b="1" i="1" dirty="0" smtClean="0">
                          <a:solidFill>
                            <a:schemeClr val="tx1"/>
                          </a:solidFill>
                          <a:latin typeface="Cambria Math" panose="02040503050406030204" pitchFamily="18" charset="0"/>
                        </a:rPr>
                        <m:t>𝒂</m:t>
                      </m:r>
                      <m:r>
                        <a:rPr lang="en-US" altLang="zh-CN" sz="2400" b="1" i="1" dirty="0" smtClean="0">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𝒃</m:t>
                      </m:r>
                      <m:r>
                        <a:rPr lang="en-US" altLang="zh-CN" sz="2400" b="1" i="1" dirty="0" smtClean="0">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𝒄</m:t>
                      </m:r>
                      <m:r>
                        <a:rPr lang="en-US" altLang="zh-CN" sz="2400" b="1" i="1" dirty="0" smtClean="0">
                          <a:solidFill>
                            <a:schemeClr val="tx1"/>
                          </a:solidFill>
                          <a:latin typeface="Cambria Math" panose="02040503050406030204" pitchFamily="18" charset="0"/>
                        </a:rPr>
                        <m:t>.</m:t>
                      </m:r>
                      <m:r>
                        <a:rPr lang="en-US" altLang="zh-CN" sz="2400" b="1" i="1" dirty="0" err="1">
                          <a:solidFill>
                            <a:schemeClr val="tx1"/>
                          </a:solidFill>
                          <a:latin typeface="Cambria Math" panose="02040503050406030204" pitchFamily="18" charset="0"/>
                        </a:rPr>
                        <m:t>𝒅</m:t>
                      </m:r>
                    </m:oMath>
                  </m:oMathPara>
                </a14:m>
                <a:endParaRPr lang="en-US" altLang="zh-CN" sz="2400" b="1" dirty="0">
                  <a:solidFill>
                    <a:schemeClr val="tx1"/>
                  </a:solidFill>
                  <a:latin typeface="Consolas" panose="020B0609020204030204" pitchFamily="49" charset="0"/>
                </a:endParaRPr>
              </a:p>
              <a:p>
                <a:pPr marL="342900" indent="-342900">
                  <a:buFont typeface="Wingdings" panose="05000000000000000000" pitchFamily="2" charset="2"/>
                  <a:buChar char="n"/>
                </a:pPr>
                <a:r>
                  <a:rPr lang="en-US" altLang="zh-CN" sz="2000" b="1" dirty="0">
                    <a:solidFill>
                      <a:schemeClr val="tx1"/>
                    </a:solidFill>
                    <a:latin typeface="Consolas" panose="020B0609020204030204" pitchFamily="49" charset="0"/>
                  </a:rPr>
                  <a:t>A</a:t>
                </a:r>
                <a:r>
                  <a:rPr lang="zh-CN" altLang="en-US" sz="2000" b="1" dirty="0">
                    <a:solidFill>
                      <a:schemeClr val="tx1"/>
                    </a:solidFill>
                    <a:latin typeface="Consolas" panose="020B0609020204030204" pitchFamily="49" charset="0"/>
                  </a:rPr>
                  <a:t>类地址：</a:t>
                </a:r>
                <a14:m>
                  <m:oMath xmlns:m="http://schemas.openxmlformats.org/officeDocument/2006/math">
                    <m:r>
                      <a:rPr lang="en-US" altLang="zh-CN" sz="2000" b="1" i="1" dirty="0" smtClean="0">
                        <a:solidFill>
                          <a:schemeClr val="tx1"/>
                        </a:solidFill>
                        <a:latin typeface="Cambria Math" panose="02040503050406030204" pitchFamily="18" charset="0"/>
                      </a:rPr>
                      <m:t>𝒂</m:t>
                    </m:r>
                    <m:r>
                      <a:rPr lang="en-US" altLang="zh-CN" sz="2000" b="1" i="1" dirty="0" smtClean="0">
                        <a:solidFill>
                          <a:schemeClr val="tx1"/>
                        </a:solidFill>
                        <a:latin typeface="Cambria Math" panose="02040503050406030204" pitchFamily="18" charset="0"/>
                      </a:rPr>
                      <m:t>&lt;</m:t>
                    </m:r>
                    <m:r>
                      <a:rPr lang="en-US" altLang="zh-CN" sz="2000" b="1" i="1" dirty="0" smtClean="0">
                        <a:solidFill>
                          <a:schemeClr val="tx1"/>
                        </a:solidFill>
                        <a:latin typeface="Cambria Math" panose="02040503050406030204" pitchFamily="18" charset="0"/>
                      </a:rPr>
                      <m:t>𝟏𝟐𝟖</m:t>
                    </m:r>
                    <m:r>
                      <a:rPr lang="en-US" altLang="zh-CN" sz="2000" b="1" i="1" dirty="0" smtClean="0">
                        <a:solidFill>
                          <a:schemeClr val="tx1"/>
                        </a:solidFill>
                        <a:latin typeface="Cambria Math" panose="02040503050406030204" pitchFamily="18" charset="0"/>
                      </a:rPr>
                      <m:t>, </m:t>
                    </m:r>
                    <m:r>
                      <a:rPr lang="en-US" altLang="zh-CN" sz="2000" b="1" i="1" dirty="0" err="1" smtClean="0">
                        <a:solidFill>
                          <a:schemeClr val="tx1"/>
                        </a:solidFill>
                        <a:latin typeface="Cambria Math" panose="02040503050406030204" pitchFamily="18" charset="0"/>
                      </a:rPr>
                      <m:t>𝒃</m:t>
                    </m:r>
                    <m:r>
                      <a:rPr lang="en-US" altLang="zh-CN" sz="2000" b="1" i="1" dirty="0" err="1" smtClean="0">
                        <a:solidFill>
                          <a:schemeClr val="tx1"/>
                        </a:solidFill>
                        <a:latin typeface="Cambria Math" panose="02040503050406030204" pitchFamily="18" charset="0"/>
                      </a:rPr>
                      <m:t>.</m:t>
                    </m:r>
                    <m:r>
                      <a:rPr lang="en-US" altLang="zh-CN" sz="2000" b="1" i="1" dirty="0" err="1" smtClean="0">
                        <a:solidFill>
                          <a:schemeClr val="tx1"/>
                        </a:solidFill>
                        <a:latin typeface="Cambria Math" panose="02040503050406030204" pitchFamily="18" charset="0"/>
                      </a:rPr>
                      <m:t>𝒄</m:t>
                    </m:r>
                    <m:r>
                      <a:rPr lang="en-US" altLang="zh-CN" sz="2000" b="1" i="1" dirty="0" err="1" smtClean="0">
                        <a:solidFill>
                          <a:schemeClr val="tx1"/>
                        </a:solidFill>
                        <a:latin typeface="Cambria Math" panose="02040503050406030204" pitchFamily="18" charset="0"/>
                      </a:rPr>
                      <m:t>.</m:t>
                    </m:r>
                    <m:r>
                      <a:rPr lang="en-US" altLang="zh-CN" sz="2000" b="1" i="1" dirty="0" err="1" smtClean="0">
                        <a:solidFill>
                          <a:schemeClr val="tx1"/>
                        </a:solidFill>
                        <a:latin typeface="Cambria Math" panose="02040503050406030204" pitchFamily="18" charset="0"/>
                      </a:rPr>
                      <m:t>𝒅</m:t>
                    </m:r>
                  </m:oMath>
                </a14:m>
                <a:r>
                  <a:rPr lang="zh-CN" altLang="en-US" sz="2000" b="1" dirty="0">
                    <a:solidFill>
                      <a:schemeClr val="tx1"/>
                    </a:solidFill>
                    <a:latin typeface="Consolas" panose="020B0609020204030204" pitchFamily="49" charset="0"/>
                  </a:rPr>
                  <a:t>用于表示主机；</a:t>
                </a:r>
                <a:endParaRPr lang="en-US" altLang="zh-CN" sz="2000" b="1" dirty="0">
                  <a:solidFill>
                    <a:schemeClr val="tx1"/>
                  </a:solidFill>
                  <a:latin typeface="Consolas" panose="020B0609020204030204" pitchFamily="49" charset="0"/>
                </a:endParaRPr>
              </a:p>
              <a:p>
                <a:pPr marL="342900" indent="-342900">
                  <a:buFont typeface="Wingdings" panose="05000000000000000000" pitchFamily="2" charset="2"/>
                  <a:buChar char="n"/>
                </a:pPr>
                <a:r>
                  <a:rPr lang="en-US" altLang="zh-CN" sz="2000" b="1" dirty="0">
                    <a:solidFill>
                      <a:schemeClr val="tx1"/>
                    </a:solidFill>
                    <a:latin typeface="Consolas" panose="020B0609020204030204" pitchFamily="49" charset="0"/>
                  </a:rPr>
                  <a:t>B</a:t>
                </a:r>
                <a:r>
                  <a:rPr lang="zh-CN" altLang="en-US" sz="2000" b="1" dirty="0">
                    <a:solidFill>
                      <a:schemeClr val="tx1"/>
                    </a:solidFill>
                    <a:latin typeface="Consolas" panose="020B0609020204030204" pitchFamily="49" charset="0"/>
                  </a:rPr>
                  <a:t>类地址：</a:t>
                </a:r>
                <a14:m>
                  <m:oMath xmlns:m="http://schemas.openxmlformats.org/officeDocument/2006/math">
                    <m:r>
                      <a:rPr lang="en-US" altLang="zh-CN" sz="2000" b="1" i="1" smtClean="0">
                        <a:solidFill>
                          <a:schemeClr val="tx1"/>
                        </a:solidFill>
                        <a:latin typeface="Cambria Math" panose="02040503050406030204" pitchFamily="18" charset="0"/>
                      </a:rPr>
                      <m:t>𝟏𝟐𝟖</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𝒂</m:t>
                    </m:r>
                    <m:r>
                      <a:rPr lang="en-US" altLang="zh-CN" sz="2000" b="1" i="1" smtClean="0">
                        <a:solidFill>
                          <a:schemeClr val="tx1"/>
                        </a:solidFill>
                        <a:latin typeface="Cambria Math" panose="02040503050406030204" pitchFamily="18" charset="0"/>
                      </a:rPr>
                      <m:t>&lt;</m:t>
                    </m:r>
                    <m:r>
                      <a:rPr lang="en-US" altLang="zh-CN" sz="2000" b="1" i="1" smtClean="0">
                        <a:solidFill>
                          <a:schemeClr val="tx1"/>
                        </a:solidFill>
                        <a:latin typeface="Cambria Math" panose="02040503050406030204" pitchFamily="18" charset="0"/>
                      </a:rPr>
                      <m:t>𝟏𝟗𝟐</m:t>
                    </m:r>
                  </m:oMath>
                </a14:m>
                <a:r>
                  <a:rPr lang="en-US" altLang="zh-CN" sz="2000" b="1" dirty="0">
                    <a:solidFill>
                      <a:schemeClr val="tx1"/>
                    </a:solidFill>
                    <a:latin typeface="Consolas" panose="020B0609020204030204" pitchFamily="49" charset="0"/>
                  </a:rPr>
                  <a:t>,</a:t>
                </a:r>
                <a14:m>
                  <m:oMath xmlns:m="http://schemas.openxmlformats.org/officeDocument/2006/math">
                    <m:r>
                      <a:rPr lang="en-US" altLang="zh-CN" sz="2000" b="1" i="1" dirty="0" smtClean="0">
                        <a:solidFill>
                          <a:schemeClr val="tx1"/>
                        </a:solidFill>
                        <a:latin typeface="Cambria Math" panose="02040503050406030204" pitchFamily="18" charset="0"/>
                      </a:rPr>
                      <m:t>𝒂</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𝒃</m:t>
                    </m:r>
                  </m:oMath>
                </a14:m>
                <a:r>
                  <a:rPr lang="zh-CN" altLang="en-US" sz="2000" b="1" dirty="0">
                    <a:solidFill>
                      <a:schemeClr val="tx1"/>
                    </a:solidFill>
                    <a:latin typeface="Consolas" panose="020B0609020204030204" pitchFamily="49" charset="0"/>
                  </a:rPr>
                  <a:t>表示网络地址，</a:t>
                </a:r>
                <a14:m>
                  <m:oMath xmlns:m="http://schemas.openxmlformats.org/officeDocument/2006/math">
                    <m:r>
                      <a:rPr lang="en-US" altLang="zh-CN" sz="2000" b="1" i="1" smtClean="0">
                        <a:solidFill>
                          <a:schemeClr val="tx1"/>
                        </a:solidFill>
                        <a:latin typeface="Cambria Math" panose="02040503050406030204" pitchFamily="18" charset="0"/>
                      </a:rPr>
                      <m:t>𝒄</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𝒅</m:t>
                    </m:r>
                  </m:oMath>
                </a14:m>
                <a:r>
                  <a:rPr lang="zh-CN" altLang="en-US" sz="2000" b="1" dirty="0">
                    <a:solidFill>
                      <a:schemeClr val="tx1"/>
                    </a:solidFill>
                    <a:latin typeface="Consolas" panose="020B0609020204030204" pitchFamily="49" charset="0"/>
                  </a:rPr>
                  <a:t>表示主机地址；</a:t>
                </a:r>
                <a:endParaRPr lang="en-US" altLang="zh-CN" sz="2000" b="1" dirty="0">
                  <a:solidFill>
                    <a:schemeClr val="tx1"/>
                  </a:solidFill>
                  <a:latin typeface="Consolas" panose="020B0609020204030204" pitchFamily="49" charset="0"/>
                </a:endParaRPr>
              </a:p>
              <a:p>
                <a:pPr marL="342900" indent="-342900">
                  <a:buFont typeface="Wingdings" panose="05000000000000000000" pitchFamily="2" charset="2"/>
                  <a:buChar char="n"/>
                </a:pPr>
                <a:r>
                  <a:rPr lang="en-US" altLang="zh-CN" sz="2000" b="1" dirty="0">
                    <a:solidFill>
                      <a:schemeClr val="tx1"/>
                    </a:solidFill>
                    <a:latin typeface="Consolas" panose="020B0609020204030204" pitchFamily="49" charset="0"/>
                  </a:rPr>
                  <a:t>C</a:t>
                </a:r>
                <a:r>
                  <a:rPr lang="zh-CN" altLang="en-US" sz="2000" b="1" dirty="0">
                    <a:solidFill>
                      <a:schemeClr val="tx1"/>
                    </a:solidFill>
                    <a:latin typeface="Consolas" panose="020B0609020204030204" pitchFamily="49" charset="0"/>
                  </a:rPr>
                  <a:t>类地址：</a:t>
                </a:r>
                <a14:m>
                  <m:oMath xmlns:m="http://schemas.openxmlformats.org/officeDocument/2006/math">
                    <m:r>
                      <a:rPr lang="en-US" altLang="zh-CN" sz="2000" b="1" i="1" smtClean="0">
                        <a:solidFill>
                          <a:schemeClr val="tx1"/>
                        </a:solidFill>
                        <a:latin typeface="Cambria Math" panose="02040503050406030204" pitchFamily="18" charset="0"/>
                      </a:rPr>
                      <m:t>𝒂</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𝟏𝟗𝟐</m:t>
                    </m:r>
                  </m:oMath>
                </a14:m>
                <a:r>
                  <a:rPr lang="en-US" altLang="zh-CN" sz="2000" b="1" dirty="0">
                    <a:solidFill>
                      <a:schemeClr val="tx1"/>
                    </a:solidFill>
                    <a:latin typeface="Consolas" panose="020B0609020204030204" pitchFamily="49" charset="0"/>
                  </a:rPr>
                  <a:t>,</a:t>
                </a:r>
                <a14:m>
                  <m:oMath xmlns:m="http://schemas.openxmlformats.org/officeDocument/2006/math">
                    <m:r>
                      <a:rPr lang="en-US" altLang="zh-CN" sz="2000" b="1" i="1" dirty="0" smtClean="0">
                        <a:solidFill>
                          <a:schemeClr val="tx1"/>
                        </a:solidFill>
                        <a:latin typeface="Cambria Math" panose="02040503050406030204" pitchFamily="18" charset="0"/>
                      </a:rPr>
                      <m:t>𝒂</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𝒃</m:t>
                    </m:r>
                    <m:r>
                      <a:rPr lang="en-US" altLang="zh-CN" sz="2000" b="1" i="1" dirty="0" smtClean="0">
                        <a:solidFill>
                          <a:schemeClr val="tx1"/>
                        </a:solidFill>
                        <a:latin typeface="Cambria Math" panose="02040503050406030204" pitchFamily="18" charset="0"/>
                      </a:rPr>
                      <m:t>.</m:t>
                    </m:r>
                    <m:r>
                      <a:rPr lang="en-US" altLang="zh-CN" sz="2000" b="1" i="1" dirty="0" smtClean="0">
                        <a:solidFill>
                          <a:schemeClr val="tx1"/>
                        </a:solidFill>
                        <a:latin typeface="Cambria Math" panose="02040503050406030204" pitchFamily="18" charset="0"/>
                      </a:rPr>
                      <m:t>𝒄</m:t>
                    </m:r>
                  </m:oMath>
                </a14:m>
                <a:r>
                  <a:rPr lang="zh-CN" altLang="en-US" sz="2000" b="1" dirty="0">
                    <a:solidFill>
                      <a:schemeClr val="tx1"/>
                    </a:solidFill>
                    <a:latin typeface="Consolas" panose="020B0609020204030204" pitchFamily="49" charset="0"/>
                  </a:rPr>
                  <a:t>表示网络地址，</a:t>
                </a:r>
                <a14:m>
                  <m:oMath xmlns:m="http://schemas.openxmlformats.org/officeDocument/2006/math">
                    <m:r>
                      <a:rPr lang="en-US" altLang="zh-CN" sz="2000" b="1" i="1" smtClean="0">
                        <a:solidFill>
                          <a:schemeClr val="tx1"/>
                        </a:solidFill>
                        <a:latin typeface="Cambria Math" panose="02040503050406030204" pitchFamily="18" charset="0"/>
                      </a:rPr>
                      <m:t>𝒅</m:t>
                    </m:r>
                  </m:oMath>
                </a14:m>
                <a:r>
                  <a:rPr lang="zh-CN" altLang="en-US" sz="2000" b="1" dirty="0">
                    <a:solidFill>
                      <a:schemeClr val="tx1"/>
                    </a:solidFill>
                    <a:latin typeface="Consolas" panose="020B0609020204030204" pitchFamily="49" charset="0"/>
                  </a:rPr>
                  <a:t>表示主机地址；</a:t>
                </a:r>
                <a:endParaRPr lang="en-US" altLang="zh-CN" sz="2000" b="1" dirty="0">
                  <a:solidFill>
                    <a:schemeClr val="tx1"/>
                  </a:solidFill>
                  <a:latin typeface="Consolas" panose="020B0609020204030204" pitchFamily="49" charset="0"/>
                </a:endParaRPr>
              </a:p>
              <a:p>
                <a:pPr marL="342900" indent="-342900">
                  <a:buFont typeface="Wingdings" panose="05000000000000000000" pitchFamily="2" charset="2"/>
                  <a:buChar char="n"/>
                </a:pPr>
                <a:r>
                  <a:rPr lang="en-US" altLang="zh-CN" sz="2000" b="1" dirty="0">
                    <a:solidFill>
                      <a:srgbClr val="C00000"/>
                    </a:solidFill>
                    <a:latin typeface="Consolas" panose="020B0609020204030204" pitchFamily="49" charset="0"/>
                  </a:rPr>
                  <a:t>D</a:t>
                </a:r>
                <a:r>
                  <a:rPr lang="zh-CN" altLang="en-US" sz="2000" b="1" dirty="0">
                    <a:solidFill>
                      <a:srgbClr val="C00000"/>
                    </a:solidFill>
                    <a:latin typeface="Consolas" panose="020B0609020204030204" pitchFamily="49" charset="0"/>
                  </a:rPr>
                  <a:t>类地址：</a:t>
                </a:r>
                <a14:m>
                  <m:oMath xmlns:m="http://schemas.openxmlformats.org/officeDocument/2006/math">
                    <m:r>
                      <a:rPr lang="en-US" altLang="zh-CN" sz="2000" b="1" i="1" smtClean="0">
                        <a:solidFill>
                          <a:srgbClr val="C00000"/>
                        </a:solidFill>
                        <a:latin typeface="Cambria Math" panose="02040503050406030204" pitchFamily="18" charset="0"/>
                      </a:rPr>
                      <m:t>𝟐𝟐𝟒</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𝟐𝟑𝟗</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𝟐𝟓𝟓</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𝟐𝟓𝟓</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𝟐𝟓𝟓</m:t>
                    </m:r>
                  </m:oMath>
                </a14:m>
                <a:r>
                  <a:rPr lang="en-US" altLang="zh-CN" sz="2000" b="1" dirty="0">
                    <a:solidFill>
                      <a:srgbClr val="C00000"/>
                    </a:solidFill>
                    <a:latin typeface="Consolas" panose="020B0609020204030204" pitchFamily="49" charset="0"/>
                  </a:rPr>
                  <a:t>,</a:t>
                </a:r>
                <a:r>
                  <a:rPr lang="zh-CN" altLang="en-US" sz="2000" b="1" dirty="0">
                    <a:solidFill>
                      <a:srgbClr val="C00000"/>
                    </a:solidFill>
                    <a:latin typeface="Consolas" panose="020B0609020204030204" pitchFamily="49" charset="0"/>
                  </a:rPr>
                  <a:t>保留地址</a:t>
                </a:r>
                <a:r>
                  <a:rPr lang="en-US" altLang="zh-CN" sz="2000" b="1" dirty="0">
                    <a:solidFill>
                      <a:srgbClr val="C00000"/>
                    </a:solidFill>
                    <a:latin typeface="Consolas" panose="020B0609020204030204" pitchFamily="49" charset="0"/>
                  </a:rPr>
                  <a:t>,</a:t>
                </a:r>
                <a:r>
                  <a:rPr lang="zh-CN" altLang="en-US" sz="2000" b="1" dirty="0">
                    <a:solidFill>
                      <a:srgbClr val="C00000"/>
                    </a:solidFill>
                    <a:latin typeface="Consolas" panose="020B0609020204030204" pitchFamily="49" charset="0"/>
                  </a:rPr>
                  <a:t>组播地址，所有要广播或者接收广播的地址必须加入到同一个</a:t>
                </a:r>
                <a:r>
                  <a:rPr lang="en-US" altLang="zh-CN" sz="2000" b="1" dirty="0">
                    <a:solidFill>
                      <a:srgbClr val="C00000"/>
                    </a:solidFill>
                    <a:latin typeface="Consolas" panose="020B0609020204030204" pitchFamily="49" charset="0"/>
                  </a:rPr>
                  <a:t>D</a:t>
                </a:r>
                <a:r>
                  <a:rPr lang="zh-CN" altLang="en-US" sz="2000" b="1" dirty="0">
                    <a:solidFill>
                      <a:srgbClr val="C00000"/>
                    </a:solidFill>
                    <a:latin typeface="Consolas" panose="020B0609020204030204" pitchFamily="49" charset="0"/>
                  </a:rPr>
                  <a:t>类地址。</a:t>
                </a:r>
              </a:p>
            </p:txBody>
          </p:sp>
        </mc:Choice>
        <mc:Fallback xmlns="">
          <p:sp>
            <p:nvSpPr>
              <p:cNvPr id="4" name="矩形 3">
                <a:extLst>
                  <a:ext uri="{FF2B5EF4-FFF2-40B4-BE49-F238E27FC236}">
                    <a16:creationId xmlns:a16="http://schemas.microsoft.com/office/drawing/2014/main" id="{6427F357-03A1-4E03-9D3E-AD8A2EF41FFE}"/>
                  </a:ext>
                </a:extLst>
              </p:cNvPr>
              <p:cNvSpPr>
                <a:spLocks noRot="1" noChangeAspect="1" noMove="1" noResize="1" noEditPoints="1" noAdjustHandles="1" noChangeArrowheads="1" noChangeShapeType="1" noTextEdit="1"/>
              </p:cNvSpPr>
              <p:nvPr/>
            </p:nvSpPr>
            <p:spPr>
              <a:xfrm>
                <a:off x="0" y="4716000"/>
                <a:ext cx="9143999" cy="1754400"/>
              </a:xfrm>
              <a:prstGeom prst="rect">
                <a:avLst/>
              </a:prstGeom>
              <a:blipFill>
                <a:blip r:embed="rId3"/>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8EA2D280-B3F5-4951-A5B2-C2DDC5486612}"/>
              </a:ext>
            </a:extLst>
          </p:cNvPr>
          <p:cNvSpPr/>
          <p:nvPr/>
        </p:nvSpPr>
        <p:spPr>
          <a:xfrm>
            <a:off x="0" y="1041400"/>
            <a:ext cx="9144000" cy="443979"/>
          </a:xfrm>
          <a:prstGeom prst="roundRect">
            <a:avLst>
              <a:gd name="adj" fmla="val 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400" b="1" dirty="0"/>
              <a:t>UDP</a:t>
            </a:r>
            <a:r>
              <a:rPr lang="zh-CN" altLang="en-US" sz="2400" b="1" dirty="0"/>
              <a:t>组播</a:t>
            </a:r>
          </a:p>
        </p:txBody>
      </p:sp>
      <p:sp>
        <p:nvSpPr>
          <p:cNvPr id="6" name="Rectangle 3">
            <a:extLst>
              <a:ext uri="{FF2B5EF4-FFF2-40B4-BE49-F238E27FC236}">
                <a16:creationId xmlns:a16="http://schemas.microsoft.com/office/drawing/2014/main" id="{1A4CB332-6FEE-439B-BB5C-A612E84F4E86}"/>
              </a:ext>
            </a:extLst>
          </p:cNvPr>
          <p:cNvSpPr txBox="1">
            <a:spLocks noChangeArrowheads="1"/>
          </p:cNvSpPr>
          <p:nvPr/>
        </p:nvSpPr>
        <p:spPr>
          <a:xfrm>
            <a:off x="0" y="1688123"/>
            <a:ext cx="8458200" cy="5486400"/>
          </a:xfrm>
          <a:prstGeom prst="rect">
            <a:avLst/>
          </a:prstGeom>
        </p:spPr>
        <p:txBody>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SzPct val="90000"/>
              <a:buFont typeface="Wingdings" panose="05000000000000000000" pitchFamily="2" charset="2"/>
              <a:buChar char="p"/>
            </a:pPr>
            <a:r>
              <a:rPr lang="zh-CN" altLang="en-US" sz="2400" b="1" dirty="0">
                <a:solidFill>
                  <a:srgbClr val="1557AE"/>
                </a:solidFill>
                <a:latin typeface="Consolas" panose="020B0609020204030204" pitchFamily="49" charset="0"/>
              </a:rPr>
              <a:t>组播数据报</a:t>
            </a:r>
            <a:r>
              <a:rPr lang="en-US" altLang="zh-CN" sz="2400" b="1" dirty="0">
                <a:solidFill>
                  <a:srgbClr val="1557AE"/>
                </a:solidFill>
                <a:latin typeface="Consolas" panose="020B0609020204030204" pitchFamily="49" charset="0"/>
              </a:rPr>
              <a:t>(Multicast Datagram)</a:t>
            </a:r>
          </a:p>
          <a:p>
            <a:pPr lvl="1" eaLnBrk="1" hangingPunct="1">
              <a:buSzPct val="90000"/>
              <a:buFont typeface="Wingdings" panose="05000000000000000000" pitchFamily="2" charset="2"/>
              <a:buChar char="n"/>
            </a:pPr>
            <a:r>
              <a:rPr lang="zh-CN" altLang="en-US" sz="2000" dirty="0">
                <a:latin typeface="Consolas" panose="020B0609020204030204" pitchFamily="49" charset="0"/>
              </a:rPr>
              <a:t>特定的</a:t>
            </a:r>
            <a:r>
              <a:rPr lang="en-US" altLang="zh-CN" sz="2000" dirty="0">
                <a:latin typeface="Consolas" panose="020B0609020204030204" pitchFamily="49" charset="0"/>
              </a:rPr>
              <a:t>IP</a:t>
            </a:r>
            <a:r>
              <a:rPr lang="zh-CN" altLang="en-US" sz="2000" dirty="0">
                <a:latin typeface="Consolas" panose="020B0609020204030204" pitchFamily="49" charset="0"/>
              </a:rPr>
              <a:t>地址</a:t>
            </a:r>
            <a:r>
              <a:rPr lang="en-US" altLang="zh-CN" sz="2000" dirty="0">
                <a:latin typeface="Consolas" panose="020B0609020204030204" pitchFamily="49" charset="0"/>
              </a:rPr>
              <a:t>(</a:t>
            </a:r>
            <a:r>
              <a:rPr lang="zh-CN" altLang="en-US" sz="2000" dirty="0">
                <a:latin typeface="Consolas" panose="020B0609020204030204" pitchFamily="49" charset="0"/>
                <a:sym typeface="Wingdings" panose="05000000000000000000" pitchFamily="2" charset="2"/>
              </a:rPr>
              <a:t>组播地址</a:t>
            </a:r>
            <a:r>
              <a:rPr lang="en-US" altLang="zh-CN" sz="2000" dirty="0">
                <a:latin typeface="Consolas" panose="020B0609020204030204" pitchFamily="49" charset="0"/>
                <a:sym typeface="Wingdings" panose="05000000000000000000" pitchFamily="2" charset="2"/>
              </a:rPr>
              <a:t>)</a:t>
            </a:r>
            <a:endParaRPr lang="en-US" altLang="zh-CN" sz="2000" dirty="0">
              <a:latin typeface="Consolas" panose="020B0609020204030204" pitchFamily="49" charset="0"/>
            </a:endParaRPr>
          </a:p>
          <a:p>
            <a:pPr lvl="2" eaLnBrk="1" hangingPunct="1">
              <a:buSzPct val="90000"/>
              <a:buFont typeface="Wingdings" panose="05000000000000000000" pitchFamily="2" charset="2"/>
              <a:buChar char="ü"/>
            </a:pPr>
            <a:r>
              <a:rPr lang="en-US" altLang="zh-CN" dirty="0">
                <a:latin typeface="Consolas" panose="020B0609020204030204" pitchFamily="49" charset="0"/>
              </a:rPr>
              <a:t>224.0.0.0 ~ 239.255.255.255</a:t>
            </a:r>
            <a:endParaRPr lang="en-US" altLang="zh-CN" dirty="0">
              <a:latin typeface="Consolas" panose="020B0609020204030204" pitchFamily="49" charset="0"/>
              <a:sym typeface="Wingdings" panose="05000000000000000000" pitchFamily="2" charset="2"/>
            </a:endParaRPr>
          </a:p>
          <a:p>
            <a:pPr lvl="2" eaLnBrk="1" hangingPunct="1">
              <a:buSzPct val="90000"/>
              <a:buFont typeface="Wingdings" panose="05000000000000000000" pitchFamily="2" charset="2"/>
              <a:buChar char="ü"/>
            </a:pPr>
            <a:r>
              <a:rPr lang="zh-CN" altLang="en-US" dirty="0">
                <a:latin typeface="Consolas" panose="020B0609020204030204" pitchFamily="49" charset="0"/>
                <a:sym typeface="Wingdings" panose="05000000000000000000" pitchFamily="2" charset="2"/>
              </a:rPr>
              <a:t>该</a:t>
            </a:r>
            <a:r>
              <a:rPr lang="en-US" altLang="zh-CN" dirty="0">
                <a:latin typeface="Consolas" panose="020B0609020204030204" pitchFamily="49" charset="0"/>
                <a:sym typeface="Wingdings" panose="05000000000000000000" pitchFamily="2" charset="2"/>
              </a:rPr>
              <a:t>IP</a:t>
            </a:r>
            <a:r>
              <a:rPr lang="zh-CN" altLang="en-US" dirty="0">
                <a:latin typeface="Consolas" panose="020B0609020204030204" pitchFamily="49" charset="0"/>
                <a:sym typeface="Wingdings" panose="05000000000000000000" pitchFamily="2" charset="2"/>
              </a:rPr>
              <a:t>地址作为组的标识</a:t>
            </a:r>
          </a:p>
          <a:p>
            <a:pPr lvl="1" eaLnBrk="1" hangingPunct="1">
              <a:buSzPct val="90000"/>
              <a:buFont typeface="Wingdings" panose="05000000000000000000" pitchFamily="2" charset="2"/>
              <a:buChar char="n"/>
            </a:pPr>
            <a:r>
              <a:rPr lang="zh-CN" altLang="en-US" sz="2000" dirty="0">
                <a:latin typeface="Consolas" panose="020B0609020204030204" pitchFamily="49" charset="0"/>
                <a:sym typeface="Wingdings" panose="05000000000000000000" pitchFamily="2" charset="2"/>
              </a:rPr>
              <a:t>一个应用向一个组播地址</a:t>
            </a:r>
            <a:r>
              <a:rPr lang="en-US" altLang="zh-CN" sz="2000" dirty="0">
                <a:latin typeface="Consolas" panose="020B0609020204030204" pitchFamily="49" charset="0"/>
                <a:sym typeface="Wingdings" panose="05000000000000000000" pitchFamily="2" charset="2"/>
              </a:rPr>
              <a:t>/</a:t>
            </a:r>
            <a:r>
              <a:rPr lang="zh-CN" altLang="en-US" sz="2000" dirty="0">
                <a:latin typeface="Consolas" panose="020B0609020204030204" pitchFamily="49" charset="0"/>
                <a:sym typeface="Wingdings" panose="05000000000000000000" pitchFamily="2" charset="2"/>
              </a:rPr>
              <a:t>组发送一个消息，所有组成员都能从该组播地址和端口上接收到该消息。该应用可以不是组成员</a:t>
            </a:r>
          </a:p>
          <a:p>
            <a:pPr lvl="2" eaLnBrk="1" hangingPunct="1">
              <a:buSzPct val="90000"/>
              <a:buFont typeface="Wingdings" panose="05000000000000000000" pitchFamily="2" charset="2"/>
              <a:buChar char="ü"/>
            </a:pPr>
            <a:r>
              <a:rPr lang="zh-CN" altLang="en-US" dirty="0">
                <a:latin typeface="Consolas" panose="020B0609020204030204" pitchFamily="49" charset="0"/>
                <a:sym typeface="Wingdings" panose="05000000000000000000" pitchFamily="2" charset="2"/>
              </a:rPr>
              <a:t>类似与邮件列表</a:t>
            </a:r>
          </a:p>
          <a:p>
            <a:pPr lvl="1" eaLnBrk="1" hangingPunct="1">
              <a:buSzPct val="90000"/>
              <a:buFont typeface="Wingdings" panose="05000000000000000000" pitchFamily="2" charset="2"/>
              <a:buChar char="n"/>
            </a:pPr>
            <a:r>
              <a:rPr lang="zh-CN" altLang="en-US" sz="2000" dirty="0">
                <a:latin typeface="Consolas" panose="020B0609020204030204" pitchFamily="49" charset="0"/>
              </a:rPr>
              <a:t>当一个应用成为一个组播地址</a:t>
            </a:r>
            <a:r>
              <a:rPr lang="en-US" altLang="zh-CN" sz="2000" dirty="0">
                <a:latin typeface="Consolas" panose="020B0609020204030204" pitchFamily="49" charset="0"/>
              </a:rPr>
              <a:t>/</a:t>
            </a:r>
            <a:r>
              <a:rPr lang="zh-CN" altLang="en-US" sz="2000" dirty="0">
                <a:latin typeface="Consolas" panose="020B0609020204030204" pitchFamily="49" charset="0"/>
              </a:rPr>
              <a:t>端口的成员，则它可以接收到其他成员发送的数据报</a:t>
            </a:r>
          </a:p>
        </p:txBody>
      </p:sp>
    </p:spTree>
    <p:extLst>
      <p:ext uri="{BB962C8B-B14F-4D97-AF65-F5344CB8AC3E}">
        <p14:creationId xmlns:p14="http://schemas.microsoft.com/office/powerpoint/2010/main" val="576742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fade">
                                      <p:cBhvr>
                                        <p:cTn id="45" dur="500"/>
                                        <p:tgtEl>
                                          <p:spTgt spid="6">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Effect transition="in" filter="fade">
                                      <p:cBhvr>
                                        <p:cTn id="50" dur="500"/>
                                        <p:tgtEl>
                                          <p:spTgt spid="6">
                                            <p:txEl>
                                              <p:pRg st="4" end="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6" end="6"/>
                                            </p:txEl>
                                          </p:spTgt>
                                        </p:tgtEl>
                                        <p:attrNameLst>
                                          <p:attrName>style.visibility</p:attrName>
                                        </p:attrNameLst>
                                      </p:cBhvr>
                                      <p:to>
                                        <p:strVal val="visible"/>
                                      </p:to>
                                    </p:set>
                                    <p:animEffect transition="in" filter="fade">
                                      <p:cBhvr>
                                        <p:cTn id="5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8</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630942"/>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网络通信</a:t>
            </a:r>
          </a:p>
        </p:txBody>
      </p:sp>
    </p:spTree>
    <p:extLst>
      <p:ext uri="{BB962C8B-B14F-4D97-AF65-F5344CB8AC3E}">
        <p14:creationId xmlns:p14="http://schemas.microsoft.com/office/powerpoint/2010/main" val="1833169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4000636"/>
            <a:ext cx="9144000" cy="2857364"/>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1" y="0"/>
            <a:ext cx="9144000" cy="2326133"/>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516730" y="2446068"/>
            <a:ext cx="8110537" cy="1245341"/>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zh-CN" altLang="en-US" sz="7200" b="1" kern="100" dirty="0">
                <a:solidFill>
                  <a:srgbClr val="0070C0"/>
                </a:solidFill>
                <a:latin typeface="隶书" panose="02010509060101010101" pitchFamily="49" charset="-122"/>
                <a:ea typeface="隶书" panose="02010509060101010101" pitchFamily="49" charset="-122"/>
                <a:cs typeface="Times New Roman" panose="02020603050405020304" pitchFamily="18" charset="0"/>
              </a:rPr>
              <a:t>谢谢</a:t>
            </a:r>
          </a:p>
        </p:txBody>
      </p:sp>
      <p:pic>
        <p:nvPicPr>
          <p:cNvPr id="4" name="图片 6"/>
          <p:cNvPicPr>
            <a:picLocks noChangeAspect="1"/>
          </p:cNvPicPr>
          <p:nvPr/>
        </p:nvPicPr>
        <p:blipFill>
          <a:blip r:embed="rId3" cstate="print">
            <a:biLevel thresh="50000"/>
            <a:grayscl/>
            <a:extLst>
              <a:ext uri="{28A0092B-C50C-407E-A947-70E740481C1C}">
                <a14:useLocalDpi xmlns:a14="http://schemas.microsoft.com/office/drawing/2010/main" val="0"/>
              </a:ext>
            </a:extLst>
          </a:blip>
          <a:srcRect t="77859" r="53864"/>
          <a:stretch>
            <a:fillRect/>
          </a:stretch>
        </p:blipFill>
        <p:spPr bwMode="auto">
          <a:xfrm>
            <a:off x="206375" y="152400"/>
            <a:ext cx="25177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97760" cy="116955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常量与变量</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A2811B5A-67E3-41F1-826E-48C1EEFC70B6}"/>
              </a:ext>
            </a:extLst>
          </p:cNvPr>
          <p:cNvSpPr txBox="1"/>
          <p:nvPr/>
        </p:nvSpPr>
        <p:spPr>
          <a:xfrm>
            <a:off x="0" y="1143635"/>
            <a:ext cx="9144000" cy="411420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rPr>
              <a:t>变量</a:t>
            </a:r>
            <a:endParaRPr lang="en-US" altLang="zh-CN" sz="2800" b="1" dirty="0">
              <a:solidFill>
                <a:srgbClr val="1557AE"/>
              </a:solidFill>
              <a:latin typeface="+mj-lt"/>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程序执行过程中，值可以改变的量</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整型变量、实型变量、字符型变量、字符串变量、布尔变量等</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如何</a:t>
            </a:r>
            <a:r>
              <a:rPr lang="zh-CN" altLang="en-US" sz="2400" b="1" dirty="0">
                <a:solidFill>
                  <a:srgbClr val="C00000"/>
                </a:solidFill>
                <a:latin typeface="+mj-lt"/>
                <a:ea typeface="楷体" panose="02010609060101010101" pitchFamily="49" charset="-122"/>
              </a:rPr>
              <a:t>定义</a:t>
            </a:r>
            <a:r>
              <a:rPr lang="zh-CN" altLang="en-US" sz="2400" b="1" dirty="0">
                <a:solidFill>
                  <a:srgbClr val="1557AE"/>
                </a:solidFill>
                <a:latin typeface="+mj-lt"/>
                <a:ea typeface="楷体" panose="02010609060101010101" pitchFamily="49" charset="-122"/>
              </a:rPr>
              <a:t>变量？</a:t>
            </a:r>
            <a:endParaRPr lang="en-US" altLang="zh-CN" sz="2400" b="1" dirty="0">
              <a:solidFill>
                <a:srgbClr val="1557AE"/>
              </a:solidFill>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rPr>
              <a:t>基本格式：</a:t>
            </a:r>
            <a:endParaRPr lang="en-US" altLang="zh-CN" sz="2400" b="1" dirty="0">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endParaRPr lang="en-US" altLang="zh-CN" sz="2400" b="1" dirty="0">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rPr>
              <a:t>类型：基本数据类型或引用类型</a:t>
            </a:r>
          </a:p>
          <a:p>
            <a:pPr marL="1371600" lvl="2" indent="-457200">
              <a:lnSpc>
                <a:spcPct val="120000"/>
              </a:lnSpc>
              <a:buSzPct val="90000"/>
              <a:buFont typeface="Wingdings" panose="05000000000000000000" pitchFamily="2" charset="2"/>
              <a:buChar char="n"/>
            </a:pPr>
            <a:endParaRPr lang="en-US" altLang="zh-CN" sz="2400" dirty="0">
              <a:latin typeface="Arial" panose="020B0604020202020204" pitchFamily="34" charset="0"/>
              <a:ea typeface="楷体" panose="02010609060101010101" pitchFamily="49" charset="-122"/>
              <a:cs typeface="Arial" panose="020B0604020202020204" pitchFamily="34" charset="0"/>
            </a:endParaRPr>
          </a:p>
        </p:txBody>
      </p:sp>
      <p:sp>
        <p:nvSpPr>
          <p:cNvPr id="9" name="矩形: 圆角 8">
            <a:extLst>
              <a:ext uri="{FF2B5EF4-FFF2-40B4-BE49-F238E27FC236}">
                <a16:creationId xmlns:a16="http://schemas.microsoft.com/office/drawing/2014/main" id="{9EE7D46F-94EF-4F77-84FE-8ACFD950B454}"/>
              </a:ext>
            </a:extLst>
          </p:cNvPr>
          <p:cNvSpPr/>
          <p:nvPr/>
        </p:nvSpPr>
        <p:spPr>
          <a:xfrm>
            <a:off x="0" y="3909256"/>
            <a:ext cx="9143999" cy="462186"/>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类型  变量名 </a:t>
            </a:r>
            <a:r>
              <a:rPr lang="en-US" altLang="zh-CN" sz="2400" b="1" dirty="0">
                <a:solidFill>
                  <a:schemeClr val="tx1"/>
                </a:solidFill>
                <a:latin typeface="+mj-lt"/>
                <a:ea typeface="楷体" panose="02010609060101010101" pitchFamily="49" charset="-122"/>
              </a:rPr>
              <a:t>[=</a:t>
            </a:r>
            <a:r>
              <a:rPr lang="zh-CN" altLang="en-US" sz="2400" b="1" dirty="0">
                <a:solidFill>
                  <a:schemeClr val="tx1"/>
                </a:solidFill>
                <a:latin typeface="+mj-lt"/>
                <a:ea typeface="楷体" panose="02010609060101010101" pitchFamily="49" charset="-122"/>
              </a:rPr>
              <a:t>初值</a:t>
            </a:r>
            <a:r>
              <a:rPr lang="en-US" altLang="zh-CN" sz="2400" b="1" dirty="0">
                <a:solidFill>
                  <a:schemeClr val="tx1"/>
                </a:solidFill>
                <a:latin typeface="+mj-lt"/>
                <a:ea typeface="楷体" panose="02010609060101010101" pitchFamily="49" charset="-122"/>
              </a:rPr>
              <a:t>][, </a:t>
            </a:r>
            <a:r>
              <a:rPr lang="zh-CN" altLang="en-US" sz="2400" b="1" dirty="0">
                <a:solidFill>
                  <a:schemeClr val="tx1"/>
                </a:solidFill>
                <a:latin typeface="+mj-lt"/>
                <a:ea typeface="楷体" panose="02010609060101010101" pitchFamily="49" charset="-122"/>
              </a:rPr>
              <a:t>变量名</a:t>
            </a:r>
            <a:r>
              <a:rPr lang="en-US" altLang="zh-CN" sz="2400" b="1" dirty="0">
                <a:solidFill>
                  <a:schemeClr val="tx1"/>
                </a:solidFill>
                <a:latin typeface="+mj-lt"/>
                <a:ea typeface="楷体" panose="02010609060101010101" pitchFamily="49" charset="-122"/>
              </a:rPr>
              <a:t>[=</a:t>
            </a:r>
            <a:r>
              <a:rPr lang="zh-CN" altLang="en-US" sz="2400" b="1" dirty="0">
                <a:solidFill>
                  <a:schemeClr val="tx1"/>
                </a:solidFill>
                <a:latin typeface="+mj-lt"/>
                <a:ea typeface="楷体" panose="02010609060101010101" pitchFamily="49" charset="-122"/>
              </a:rPr>
              <a:t>初值</a:t>
            </a:r>
            <a:r>
              <a:rPr lang="en-US" altLang="zh-CN" sz="2400" b="1" dirty="0">
                <a:solidFill>
                  <a:schemeClr val="tx1"/>
                </a:solidFill>
                <a:latin typeface="+mj-lt"/>
                <a:ea typeface="楷体" panose="02010609060101010101" pitchFamily="49" charset="-122"/>
              </a:rPr>
              <a:t>] …]</a:t>
            </a:r>
          </a:p>
        </p:txBody>
      </p:sp>
      <p:sp>
        <p:nvSpPr>
          <p:cNvPr id="13" name="矩形: 圆角 12">
            <a:extLst>
              <a:ext uri="{FF2B5EF4-FFF2-40B4-BE49-F238E27FC236}">
                <a16:creationId xmlns:a16="http://schemas.microsoft.com/office/drawing/2014/main" id="{246BAD7F-6876-46C8-A8AA-C82CA6C97B15}"/>
              </a:ext>
            </a:extLst>
          </p:cNvPr>
          <p:cNvSpPr/>
          <p:nvPr/>
        </p:nvSpPr>
        <p:spPr>
          <a:xfrm>
            <a:off x="0" y="5185130"/>
            <a:ext cx="9143999" cy="570036"/>
          </a:xfrm>
          <a:prstGeom prst="roundRect">
            <a:avLst>
              <a:gd name="adj" fmla="val 15332"/>
            </a:avLst>
          </a:prstGeom>
          <a:solidFill>
            <a:schemeClr val="bg1">
              <a:lumMod val="85000"/>
            </a:schemeClr>
          </a:solidFill>
          <a:ln w="28575">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同样的变量能否重复定义？</a:t>
            </a:r>
          </a:p>
        </p:txBody>
      </p:sp>
      <p:sp>
        <p:nvSpPr>
          <p:cNvPr id="14" name="乘号 13">
            <a:extLst>
              <a:ext uri="{FF2B5EF4-FFF2-40B4-BE49-F238E27FC236}">
                <a16:creationId xmlns:a16="http://schemas.microsoft.com/office/drawing/2014/main" id="{586277B9-2359-43E6-B632-C9BFD8349ABE}"/>
              </a:ext>
            </a:extLst>
          </p:cNvPr>
          <p:cNvSpPr/>
          <p:nvPr/>
        </p:nvSpPr>
        <p:spPr>
          <a:xfrm>
            <a:off x="7105198" y="5148790"/>
            <a:ext cx="725714" cy="711526"/>
          </a:xfrm>
          <a:prstGeom prst="mathMultiply">
            <a:avLst>
              <a:gd name="adj1" fmla="val 128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6249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fade">
                                      <p:cBhvr>
                                        <p:cTn id="15" dur="500"/>
                                        <p:tgtEl>
                                          <p:spTgt spid="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97760" cy="116955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常量与变量</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06D20571-BC67-4BF7-83A7-10E0CCC4874E}"/>
              </a:ext>
            </a:extLst>
          </p:cNvPr>
          <p:cNvSpPr txBox="1"/>
          <p:nvPr/>
        </p:nvSpPr>
        <p:spPr>
          <a:xfrm>
            <a:off x="0" y="1140955"/>
            <a:ext cx="9144000" cy="145713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rPr>
              <a:t>变量</a:t>
            </a:r>
            <a:endParaRPr lang="en-US" altLang="zh-CN" sz="2800" b="1" dirty="0">
              <a:solidFill>
                <a:srgbClr val="1557AE"/>
              </a:solidFill>
              <a:latin typeface="+mj-lt"/>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变量的作用域：变量的使用范围</a:t>
            </a:r>
            <a:endParaRPr lang="en-US" altLang="zh-CN" sz="2400" b="1" dirty="0">
              <a:solidFill>
                <a:srgbClr val="1557AE"/>
              </a:solidFill>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endParaRPr lang="zh-CN" altLang="en-US" sz="2400" b="1" dirty="0">
              <a:latin typeface="+mj-lt"/>
              <a:ea typeface="楷体" panose="02010609060101010101" pitchFamily="49" charset="-122"/>
            </a:endParaRPr>
          </a:p>
        </p:txBody>
      </p:sp>
      <p:sp>
        <p:nvSpPr>
          <p:cNvPr id="35" name="Rectangle 6">
            <a:extLst>
              <a:ext uri="{FF2B5EF4-FFF2-40B4-BE49-F238E27FC236}">
                <a16:creationId xmlns:a16="http://schemas.microsoft.com/office/drawing/2014/main" id="{47AFF969-792C-44CB-B0C0-3CAA77A4316D}"/>
              </a:ext>
            </a:extLst>
          </p:cNvPr>
          <p:cNvSpPr>
            <a:spLocks noChangeArrowheads="1"/>
          </p:cNvSpPr>
          <p:nvPr/>
        </p:nvSpPr>
        <p:spPr bwMode="auto">
          <a:xfrm>
            <a:off x="2455098" y="2674285"/>
            <a:ext cx="5638800" cy="3581400"/>
          </a:xfrm>
          <a:prstGeom prst="rect">
            <a:avLst/>
          </a:prstGeom>
          <a:solidFill>
            <a:schemeClr val="accent1">
              <a:lumMod val="40000"/>
              <a:lumOff val="60000"/>
            </a:schemeClr>
          </a:solidFill>
          <a:ln w="38100">
            <a:solidFill>
              <a:schemeClr val="tx1"/>
            </a:solidFill>
            <a:miter lim="800000"/>
            <a:headEnd/>
            <a:tailEnd/>
          </a:ln>
          <a:effectLst/>
        </p:spPr>
        <p:txBody>
          <a:bodyPr wrap="none" anchor="ctr"/>
          <a:lstStyle/>
          <a:p>
            <a:endParaRPr lang="zh-CN" altLang="en-US">
              <a:latin typeface="+mj-lt"/>
              <a:ea typeface="楷体" panose="02010609060101010101" pitchFamily="49" charset="-122"/>
            </a:endParaRPr>
          </a:p>
        </p:txBody>
      </p:sp>
      <p:sp>
        <p:nvSpPr>
          <p:cNvPr id="36" name="文本框 35">
            <a:extLst>
              <a:ext uri="{FF2B5EF4-FFF2-40B4-BE49-F238E27FC236}">
                <a16:creationId xmlns:a16="http://schemas.microsoft.com/office/drawing/2014/main" id="{A4B20488-3CC8-4764-A63F-CBCEBB7BC76E}"/>
              </a:ext>
            </a:extLst>
          </p:cNvPr>
          <p:cNvSpPr txBox="1"/>
          <p:nvPr/>
        </p:nvSpPr>
        <p:spPr>
          <a:xfrm>
            <a:off x="0" y="1140955"/>
            <a:ext cx="9144000" cy="145713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rPr>
              <a:t>变量</a:t>
            </a:r>
            <a:endParaRPr lang="en-US" altLang="zh-CN" sz="2800" b="1" dirty="0">
              <a:solidFill>
                <a:srgbClr val="1557AE"/>
              </a:solidFill>
              <a:latin typeface="+mj-lt"/>
            </a:endParaRP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变量的作用域：变量的使用范围</a:t>
            </a:r>
            <a:endParaRPr lang="en-US" altLang="zh-CN" sz="2400" b="1" dirty="0">
              <a:solidFill>
                <a:srgbClr val="1557AE"/>
              </a:solidFill>
              <a:latin typeface="+mj-lt"/>
              <a:ea typeface="楷体" panose="02010609060101010101" pitchFamily="49" charset="-122"/>
            </a:endParaRPr>
          </a:p>
          <a:p>
            <a:pPr marL="1371600" lvl="2" indent="-457200">
              <a:lnSpc>
                <a:spcPct val="120000"/>
              </a:lnSpc>
              <a:buSzPct val="90000"/>
              <a:buFont typeface="Wingdings" panose="05000000000000000000" pitchFamily="2" charset="2"/>
              <a:buChar char="n"/>
            </a:pPr>
            <a:endParaRPr lang="zh-CN" altLang="en-US" sz="2400" b="1" dirty="0">
              <a:latin typeface="+mj-lt"/>
              <a:ea typeface="楷体" panose="02010609060101010101" pitchFamily="49" charset="-122"/>
            </a:endParaRPr>
          </a:p>
        </p:txBody>
      </p:sp>
      <p:sp>
        <p:nvSpPr>
          <p:cNvPr id="37" name="Rectangle 2">
            <a:extLst>
              <a:ext uri="{FF2B5EF4-FFF2-40B4-BE49-F238E27FC236}">
                <a16:creationId xmlns:a16="http://schemas.microsoft.com/office/drawing/2014/main" id="{A0C40B88-B059-48A0-BA1D-DACD1FC786CE}"/>
              </a:ext>
            </a:extLst>
          </p:cNvPr>
          <p:cNvSpPr>
            <a:spLocks noChangeArrowheads="1"/>
          </p:cNvSpPr>
          <p:nvPr/>
        </p:nvSpPr>
        <p:spPr bwMode="auto">
          <a:xfrm>
            <a:off x="3217098" y="4274485"/>
            <a:ext cx="4572000" cy="1219200"/>
          </a:xfrm>
          <a:prstGeom prst="rect">
            <a:avLst/>
          </a:prstGeom>
          <a:solidFill>
            <a:schemeClr val="accent4">
              <a:lumMod val="40000"/>
              <a:lumOff val="60000"/>
            </a:schemeClr>
          </a:solidFill>
          <a:ln w="19050">
            <a:solidFill>
              <a:schemeClr val="tx1"/>
            </a:solidFill>
            <a:miter lim="800000"/>
            <a:headEnd/>
            <a:tailEnd/>
          </a:ln>
          <a:effectLst/>
        </p:spPr>
        <p:txBody>
          <a:bodyPr wrap="none" anchor="ctr"/>
          <a:lstStyle/>
          <a:p>
            <a:endParaRPr lang="zh-CN" altLang="en-US">
              <a:latin typeface="+mj-lt"/>
              <a:ea typeface="楷体" panose="02010609060101010101" pitchFamily="49" charset="-122"/>
            </a:endParaRPr>
          </a:p>
        </p:txBody>
      </p:sp>
      <p:sp>
        <p:nvSpPr>
          <p:cNvPr id="38" name="Rectangle 11">
            <a:extLst>
              <a:ext uri="{FF2B5EF4-FFF2-40B4-BE49-F238E27FC236}">
                <a16:creationId xmlns:a16="http://schemas.microsoft.com/office/drawing/2014/main" id="{7EA77D47-4C45-43DB-A279-8568CE3E53CA}"/>
              </a:ext>
            </a:extLst>
          </p:cNvPr>
          <p:cNvSpPr>
            <a:spLocks noChangeArrowheads="1"/>
          </p:cNvSpPr>
          <p:nvPr/>
        </p:nvSpPr>
        <p:spPr bwMode="auto">
          <a:xfrm>
            <a:off x="3445698" y="4655485"/>
            <a:ext cx="4191000" cy="762000"/>
          </a:xfrm>
          <a:prstGeom prst="rect">
            <a:avLst/>
          </a:prstGeom>
          <a:solidFill>
            <a:schemeClr val="accent6">
              <a:lumMod val="20000"/>
              <a:lumOff val="80000"/>
            </a:schemeClr>
          </a:solidFill>
          <a:ln w="19050">
            <a:solidFill>
              <a:schemeClr val="tx1"/>
            </a:solidFill>
            <a:miter lim="800000"/>
            <a:headEnd/>
            <a:tailEnd/>
          </a:ln>
          <a:effectLst/>
        </p:spPr>
        <p:txBody>
          <a:bodyPr wrap="none" anchor="ctr"/>
          <a:lstStyle/>
          <a:p>
            <a:endParaRPr lang="zh-CN" altLang="en-US">
              <a:latin typeface="+mj-lt"/>
              <a:ea typeface="楷体" panose="02010609060101010101" pitchFamily="49" charset="-122"/>
            </a:endParaRPr>
          </a:p>
        </p:txBody>
      </p:sp>
      <p:sp>
        <p:nvSpPr>
          <p:cNvPr id="39" name="Rectangle 5">
            <a:extLst>
              <a:ext uri="{FF2B5EF4-FFF2-40B4-BE49-F238E27FC236}">
                <a16:creationId xmlns:a16="http://schemas.microsoft.com/office/drawing/2014/main" id="{1A2A5BBF-B87A-4653-A946-61BBF3D15E8A}"/>
              </a:ext>
            </a:extLst>
          </p:cNvPr>
          <p:cNvSpPr>
            <a:spLocks noChangeArrowheads="1"/>
          </p:cNvSpPr>
          <p:nvPr/>
        </p:nvSpPr>
        <p:spPr bwMode="auto">
          <a:xfrm>
            <a:off x="2336800" y="2217085"/>
            <a:ext cx="5757098" cy="44958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class </a:t>
            </a:r>
            <a:r>
              <a:rPr kumimoji="1" lang="en-US" altLang="zh-CN" sz="2400" dirty="0" err="1">
                <a:latin typeface="+mj-lt"/>
                <a:ea typeface="楷体" panose="02010609060101010101" pitchFamily="49" charset="-122"/>
              </a:rPr>
              <a:t>MyClass</a:t>
            </a:r>
            <a:r>
              <a:rPr kumimoji="1" lang="en-US" altLang="zh-CN" sz="2400" dirty="0">
                <a:latin typeface="+mj-lt"/>
                <a:ea typeface="楷体" panose="02010609060101010101" pitchFamily="49" charset="-122"/>
              </a:rPr>
              <a:t>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a:t>
            </a:r>
            <a:r>
              <a:rPr kumimoji="1" lang="zh-CN" altLang="en-US" sz="2400" dirty="0">
                <a:latin typeface="+mj-lt"/>
                <a:ea typeface="楷体" panose="02010609060101010101" pitchFamily="49" charset="-122"/>
              </a:rPr>
              <a:t>成员变量申明</a:t>
            </a:r>
          </a:p>
          <a:p>
            <a:pPr marL="342900" indent="-342900">
              <a:lnSpc>
                <a:spcPct val="90000"/>
              </a:lnSpc>
              <a:spcBef>
                <a:spcPct val="20000"/>
              </a:spcBef>
              <a:buClr>
                <a:schemeClr val="folHlink"/>
              </a:buClr>
              <a:buSzPct val="60000"/>
              <a:buFont typeface="Wingdings" pitchFamily="2" charset="2"/>
              <a:buNone/>
            </a:pPr>
            <a:r>
              <a:rPr kumimoji="1" lang="zh-CN" altLang="en-US" sz="2400" dirty="0">
                <a:latin typeface="+mj-lt"/>
                <a:ea typeface="楷体" panose="02010609060101010101" pitchFamily="49" charset="-122"/>
              </a:rPr>
              <a:t>		</a:t>
            </a:r>
            <a:r>
              <a:rPr kumimoji="1" lang="en-US" altLang="zh-CN" sz="2400" dirty="0">
                <a:latin typeface="+mj-lt"/>
                <a:ea typeface="楷体" panose="02010609060101010101" pitchFamily="49" charset="-122"/>
              </a:rPr>
              <a:t>……</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public void </a:t>
            </a:r>
            <a:r>
              <a:rPr kumimoji="1" lang="en-US" altLang="zh-CN" sz="2400" dirty="0" err="1">
                <a:latin typeface="+mj-lt"/>
                <a:ea typeface="楷体" panose="02010609060101010101" pitchFamily="49" charset="-122"/>
              </a:rPr>
              <a:t>aMethod</a:t>
            </a:r>
            <a:r>
              <a:rPr kumimoji="1" lang="en-US" altLang="zh-CN" sz="2400" dirty="0">
                <a:latin typeface="+mj-lt"/>
                <a:ea typeface="楷体" panose="02010609060101010101" pitchFamily="49" charset="-122"/>
              </a:rPr>
              <a:t>(</a:t>
            </a:r>
            <a:r>
              <a:rPr kumimoji="1" lang="zh-CN" altLang="en-US" sz="2400" dirty="0">
                <a:latin typeface="+mj-lt"/>
                <a:ea typeface="楷体" panose="02010609060101010101" pitchFamily="49" charset="-122"/>
              </a:rPr>
              <a:t>方法参数</a:t>
            </a:r>
            <a:r>
              <a:rPr kumimoji="1" lang="en-US" altLang="zh-CN" sz="2400" dirty="0">
                <a:latin typeface="+mj-lt"/>
                <a:ea typeface="楷体" panose="02010609060101010101" pitchFamily="49" charset="-122"/>
              </a:rPr>
              <a:t>)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a:t>
            </a:r>
            <a:r>
              <a:rPr kumimoji="1" lang="zh-CN" altLang="en-US" sz="2400" dirty="0">
                <a:latin typeface="+mj-lt"/>
                <a:ea typeface="楷体" panose="02010609060101010101" pitchFamily="49" charset="-122"/>
              </a:rPr>
              <a:t>局部变量申明</a:t>
            </a:r>
          </a:p>
          <a:p>
            <a:pPr marL="342900" indent="-342900">
              <a:lnSpc>
                <a:spcPct val="90000"/>
              </a:lnSpc>
              <a:spcBef>
                <a:spcPct val="20000"/>
              </a:spcBef>
              <a:buClr>
                <a:schemeClr val="folHlink"/>
              </a:buClr>
              <a:buSzPct val="60000"/>
              <a:buFont typeface="Wingdings" pitchFamily="2" charset="2"/>
              <a:buNone/>
            </a:pPr>
            <a:r>
              <a:rPr kumimoji="1" lang="zh-CN" altLang="en-US" sz="2400" dirty="0">
                <a:latin typeface="+mj-lt"/>
                <a:ea typeface="楷体" panose="02010609060101010101" pitchFamily="49" charset="-122"/>
              </a:rPr>
              <a:t>		    </a:t>
            </a:r>
            <a:r>
              <a:rPr kumimoji="1" lang="en-US" altLang="zh-CN" sz="2400" dirty="0">
                <a:latin typeface="+mj-lt"/>
                <a:ea typeface="楷体" panose="02010609060101010101" pitchFamily="49" charset="-122"/>
              </a:rPr>
              <a:t>……</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		……</a:t>
            </a:r>
          </a:p>
          <a:p>
            <a:pPr marL="342900" indent="-342900">
              <a:lnSpc>
                <a:spcPct val="90000"/>
              </a:lnSpc>
              <a:spcBef>
                <a:spcPct val="20000"/>
              </a:spcBef>
              <a:buClr>
                <a:schemeClr val="folHlink"/>
              </a:buClr>
              <a:buSzPct val="60000"/>
              <a:buFont typeface="Wingdings" pitchFamily="2" charset="2"/>
              <a:buNone/>
            </a:pPr>
            <a:r>
              <a:rPr kumimoji="1" lang="en-US" altLang="zh-CN" sz="2400" dirty="0">
                <a:latin typeface="+mj-lt"/>
                <a:ea typeface="楷体" panose="02010609060101010101" pitchFamily="49" charset="-122"/>
              </a:rPr>
              <a:t>}</a:t>
            </a:r>
          </a:p>
        </p:txBody>
      </p:sp>
      <p:sp>
        <p:nvSpPr>
          <p:cNvPr id="40" name="Rectangle 7">
            <a:extLst>
              <a:ext uri="{FF2B5EF4-FFF2-40B4-BE49-F238E27FC236}">
                <a16:creationId xmlns:a16="http://schemas.microsoft.com/office/drawing/2014/main" id="{430E3A1C-D5A9-4D71-AD85-0C78338392DC}"/>
              </a:ext>
            </a:extLst>
          </p:cNvPr>
          <p:cNvSpPr>
            <a:spLocks noChangeArrowheads="1"/>
          </p:cNvSpPr>
          <p:nvPr/>
        </p:nvSpPr>
        <p:spPr bwMode="auto">
          <a:xfrm>
            <a:off x="464457" y="2826685"/>
            <a:ext cx="153344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400" b="1" dirty="0">
                <a:solidFill>
                  <a:srgbClr val="1557AE"/>
                </a:solidFill>
                <a:latin typeface="+mn-lt"/>
                <a:ea typeface="楷体" panose="02010609060101010101" pitchFamily="49" charset="-122"/>
              </a:rPr>
              <a:t>成员变量</a:t>
            </a:r>
          </a:p>
          <a:p>
            <a:pPr>
              <a:lnSpc>
                <a:spcPct val="90000"/>
              </a:lnSpc>
              <a:spcBef>
                <a:spcPct val="20000"/>
              </a:spcBef>
              <a:buClr>
                <a:schemeClr val="folHlink"/>
              </a:buClr>
              <a:buSzPct val="60000"/>
              <a:buFont typeface="Wingdings" pitchFamily="2" charset="2"/>
              <a:buNone/>
            </a:pPr>
            <a:r>
              <a:rPr kumimoji="1" lang="zh-CN" altLang="en-US" sz="2400" b="1" dirty="0">
                <a:solidFill>
                  <a:srgbClr val="1557AE"/>
                </a:solidFill>
                <a:latin typeface="+mn-lt"/>
                <a:ea typeface="楷体" panose="02010609060101010101" pitchFamily="49" charset="-122"/>
              </a:rPr>
              <a:t>范围</a:t>
            </a:r>
          </a:p>
        </p:txBody>
      </p:sp>
      <p:sp>
        <p:nvSpPr>
          <p:cNvPr id="41" name="Line 8">
            <a:extLst>
              <a:ext uri="{FF2B5EF4-FFF2-40B4-BE49-F238E27FC236}">
                <a16:creationId xmlns:a16="http://schemas.microsoft.com/office/drawing/2014/main" id="{E42107E4-9C30-4F1A-828E-FEEEBCB88D0E}"/>
              </a:ext>
            </a:extLst>
          </p:cNvPr>
          <p:cNvSpPr>
            <a:spLocks noChangeShapeType="1"/>
          </p:cNvSpPr>
          <p:nvPr/>
        </p:nvSpPr>
        <p:spPr bwMode="auto">
          <a:xfrm flipH="1">
            <a:off x="1886856" y="3087942"/>
            <a:ext cx="56824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a typeface="楷体" panose="02010609060101010101" pitchFamily="49" charset="-122"/>
            </a:endParaRPr>
          </a:p>
        </p:txBody>
      </p:sp>
      <p:sp>
        <p:nvSpPr>
          <p:cNvPr id="42" name="Rectangle 9">
            <a:extLst>
              <a:ext uri="{FF2B5EF4-FFF2-40B4-BE49-F238E27FC236}">
                <a16:creationId xmlns:a16="http://schemas.microsoft.com/office/drawing/2014/main" id="{279B50F2-55B4-402C-97E3-ED33FDEBBC1F}"/>
              </a:ext>
            </a:extLst>
          </p:cNvPr>
          <p:cNvSpPr>
            <a:spLocks noChangeArrowheads="1"/>
          </p:cNvSpPr>
          <p:nvPr/>
        </p:nvSpPr>
        <p:spPr bwMode="auto">
          <a:xfrm>
            <a:off x="550098" y="4198285"/>
            <a:ext cx="1447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400" b="1" dirty="0">
                <a:solidFill>
                  <a:srgbClr val="E97C30"/>
                </a:solidFill>
                <a:latin typeface="+mj-lt"/>
                <a:ea typeface="楷体" panose="02010609060101010101" pitchFamily="49" charset="-122"/>
              </a:rPr>
              <a:t>方法参数</a:t>
            </a:r>
            <a:endParaRPr kumimoji="1" lang="en-US" altLang="zh-CN" sz="2400" b="1" dirty="0">
              <a:solidFill>
                <a:srgbClr val="E97C30"/>
              </a:solidFill>
              <a:latin typeface="+mj-lt"/>
              <a:ea typeface="楷体" panose="02010609060101010101" pitchFamily="49" charset="-122"/>
            </a:endParaRPr>
          </a:p>
          <a:p>
            <a:pPr>
              <a:lnSpc>
                <a:spcPct val="90000"/>
              </a:lnSpc>
              <a:spcBef>
                <a:spcPct val="20000"/>
              </a:spcBef>
              <a:buClr>
                <a:schemeClr val="folHlink"/>
              </a:buClr>
              <a:buSzPct val="60000"/>
              <a:buFont typeface="Wingdings" pitchFamily="2" charset="2"/>
              <a:buNone/>
            </a:pPr>
            <a:r>
              <a:rPr kumimoji="1" lang="zh-CN" altLang="en-US" sz="2400" b="1" dirty="0">
                <a:solidFill>
                  <a:srgbClr val="E97C30"/>
                </a:solidFill>
                <a:latin typeface="+mj-lt"/>
                <a:ea typeface="楷体" panose="02010609060101010101" pitchFamily="49" charset="-122"/>
              </a:rPr>
              <a:t>范围</a:t>
            </a:r>
          </a:p>
        </p:txBody>
      </p:sp>
      <p:sp>
        <p:nvSpPr>
          <p:cNvPr id="43" name="Line 10">
            <a:extLst>
              <a:ext uri="{FF2B5EF4-FFF2-40B4-BE49-F238E27FC236}">
                <a16:creationId xmlns:a16="http://schemas.microsoft.com/office/drawing/2014/main" id="{0263F0DD-FBE5-4500-9B1E-E7DAC476F309}"/>
              </a:ext>
            </a:extLst>
          </p:cNvPr>
          <p:cNvSpPr>
            <a:spLocks noChangeShapeType="1"/>
          </p:cNvSpPr>
          <p:nvPr/>
        </p:nvSpPr>
        <p:spPr bwMode="auto">
          <a:xfrm flipH="1" flipV="1">
            <a:off x="1886855" y="4807885"/>
            <a:ext cx="1330242" cy="932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a typeface="楷体" panose="02010609060101010101" pitchFamily="49" charset="-122"/>
            </a:endParaRPr>
          </a:p>
        </p:txBody>
      </p:sp>
      <p:sp>
        <p:nvSpPr>
          <p:cNvPr id="44" name="Line 12">
            <a:extLst>
              <a:ext uri="{FF2B5EF4-FFF2-40B4-BE49-F238E27FC236}">
                <a16:creationId xmlns:a16="http://schemas.microsoft.com/office/drawing/2014/main" id="{BCCF3E4B-F6C6-44B2-9679-F17DF5E59821}"/>
              </a:ext>
            </a:extLst>
          </p:cNvPr>
          <p:cNvSpPr>
            <a:spLocks noChangeShapeType="1"/>
          </p:cNvSpPr>
          <p:nvPr/>
        </p:nvSpPr>
        <p:spPr bwMode="auto">
          <a:xfrm flipH="1">
            <a:off x="1886854" y="5276028"/>
            <a:ext cx="1565687" cy="933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j-lt"/>
              <a:ea typeface="楷体" panose="02010609060101010101" pitchFamily="49" charset="-122"/>
            </a:endParaRPr>
          </a:p>
        </p:txBody>
      </p:sp>
      <p:sp>
        <p:nvSpPr>
          <p:cNvPr id="45" name="Rectangle 13">
            <a:extLst>
              <a:ext uri="{FF2B5EF4-FFF2-40B4-BE49-F238E27FC236}">
                <a16:creationId xmlns:a16="http://schemas.microsoft.com/office/drawing/2014/main" id="{41F2FD51-1992-4E8B-8F83-2B7619D60A44}"/>
              </a:ext>
            </a:extLst>
          </p:cNvPr>
          <p:cNvSpPr>
            <a:spLocks noChangeArrowheads="1"/>
          </p:cNvSpPr>
          <p:nvPr/>
        </p:nvSpPr>
        <p:spPr bwMode="auto">
          <a:xfrm>
            <a:off x="550098" y="5112685"/>
            <a:ext cx="1447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spcBef>
                <a:spcPct val="20000"/>
              </a:spcBef>
              <a:buClr>
                <a:schemeClr val="folHlink"/>
              </a:buClr>
              <a:buSzPct val="60000"/>
              <a:buFont typeface="Wingdings" pitchFamily="2" charset="2"/>
              <a:buNone/>
            </a:pPr>
            <a:r>
              <a:rPr kumimoji="1" lang="zh-CN" altLang="en-US" sz="2400" b="1" dirty="0">
                <a:solidFill>
                  <a:schemeClr val="accent6">
                    <a:lumMod val="75000"/>
                  </a:schemeClr>
                </a:solidFill>
                <a:latin typeface="+mj-lt"/>
                <a:ea typeface="楷体" panose="02010609060101010101" pitchFamily="49" charset="-122"/>
              </a:rPr>
              <a:t>局部变量</a:t>
            </a:r>
          </a:p>
          <a:p>
            <a:pPr>
              <a:lnSpc>
                <a:spcPct val="90000"/>
              </a:lnSpc>
              <a:spcBef>
                <a:spcPct val="20000"/>
              </a:spcBef>
              <a:buClr>
                <a:schemeClr val="folHlink"/>
              </a:buClr>
              <a:buSzPct val="60000"/>
              <a:buFont typeface="Wingdings" pitchFamily="2" charset="2"/>
              <a:buNone/>
            </a:pPr>
            <a:r>
              <a:rPr kumimoji="1" lang="zh-CN" altLang="en-US" sz="2400" b="1" dirty="0">
                <a:solidFill>
                  <a:schemeClr val="accent6">
                    <a:lumMod val="75000"/>
                  </a:schemeClr>
                </a:solidFill>
                <a:latin typeface="+mj-lt"/>
                <a:ea typeface="楷体" panose="02010609060101010101" pitchFamily="49" charset="-122"/>
              </a:rPr>
              <a:t>范围</a:t>
            </a:r>
          </a:p>
        </p:txBody>
      </p:sp>
    </p:spTree>
    <p:extLst>
      <p:ext uri="{BB962C8B-B14F-4D97-AF65-F5344CB8AC3E}">
        <p14:creationId xmlns:p14="http://schemas.microsoft.com/office/powerpoint/2010/main" val="793687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fade">
                                      <p:cBhvr>
                                        <p:cTn id="7" dur="500"/>
                                        <p:tgtEl>
                                          <p:spTgt spid="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xEl>
                                              <p:pRg st="0" end="0"/>
                                            </p:txEl>
                                          </p:spTgt>
                                        </p:tgtEl>
                                        <p:attrNameLst>
                                          <p:attrName>style.visibility</p:attrName>
                                        </p:attrNameLst>
                                      </p:cBhvr>
                                      <p:to>
                                        <p:strVal val="visible"/>
                                      </p:to>
                                    </p:set>
                                    <p:animEffect transition="in" filter="fade">
                                      <p:cBhvr>
                                        <p:cTn id="17" dur="500"/>
                                        <p:tgtEl>
                                          <p:spTgt spid="3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xEl>
                                              <p:pRg st="1" end="1"/>
                                            </p:txEl>
                                          </p:spTgt>
                                        </p:tgtEl>
                                        <p:attrNameLst>
                                          <p:attrName>style.visibility</p:attrName>
                                        </p:attrNameLst>
                                      </p:cBhvr>
                                      <p:to>
                                        <p:strVal val="visible"/>
                                      </p:to>
                                    </p:set>
                                    <p:animEffect transition="in" filter="fade">
                                      <p:cBhvr>
                                        <p:cTn id="20" dur="500"/>
                                        <p:tgtEl>
                                          <p:spTgt spid="3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xEl>
                                              <p:pRg st="2" end="2"/>
                                            </p:txEl>
                                          </p:spTgt>
                                        </p:tgtEl>
                                        <p:attrNameLst>
                                          <p:attrName>style.visibility</p:attrName>
                                        </p:attrNameLst>
                                      </p:cBhvr>
                                      <p:to>
                                        <p:strVal val="visible"/>
                                      </p:to>
                                    </p:set>
                                    <p:animEffect transition="in" filter="fade">
                                      <p:cBhvr>
                                        <p:cTn id="23" dur="500"/>
                                        <p:tgtEl>
                                          <p:spTgt spid="3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xEl>
                                              <p:pRg st="3" end="3"/>
                                            </p:txEl>
                                          </p:spTgt>
                                        </p:tgtEl>
                                        <p:attrNameLst>
                                          <p:attrName>style.visibility</p:attrName>
                                        </p:attrNameLst>
                                      </p:cBhvr>
                                      <p:to>
                                        <p:strVal val="visible"/>
                                      </p:to>
                                    </p:set>
                                    <p:animEffect transition="in" filter="fade">
                                      <p:cBhvr>
                                        <p:cTn id="26" dur="500"/>
                                        <p:tgtEl>
                                          <p:spTgt spid="39">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xEl>
                                              <p:pRg st="4" end="4"/>
                                            </p:txEl>
                                          </p:spTgt>
                                        </p:tgtEl>
                                        <p:attrNameLst>
                                          <p:attrName>style.visibility</p:attrName>
                                        </p:attrNameLst>
                                      </p:cBhvr>
                                      <p:to>
                                        <p:strVal val="visible"/>
                                      </p:to>
                                    </p:set>
                                    <p:animEffect transition="in" filter="fade">
                                      <p:cBhvr>
                                        <p:cTn id="29" dur="500"/>
                                        <p:tgtEl>
                                          <p:spTgt spid="39">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fade">
                                      <p:cBhvr>
                                        <p:cTn id="32" dur="500"/>
                                        <p:tgtEl>
                                          <p:spTgt spid="39">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xEl>
                                              <p:pRg st="6" end="6"/>
                                            </p:txEl>
                                          </p:spTgt>
                                        </p:tgtEl>
                                        <p:attrNameLst>
                                          <p:attrName>style.visibility</p:attrName>
                                        </p:attrNameLst>
                                      </p:cBhvr>
                                      <p:to>
                                        <p:strVal val="visible"/>
                                      </p:to>
                                    </p:set>
                                    <p:animEffect transition="in" filter="fade">
                                      <p:cBhvr>
                                        <p:cTn id="35" dur="500"/>
                                        <p:tgtEl>
                                          <p:spTgt spid="39">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xEl>
                                              <p:pRg st="7" end="7"/>
                                            </p:txEl>
                                          </p:spTgt>
                                        </p:tgtEl>
                                        <p:attrNameLst>
                                          <p:attrName>style.visibility</p:attrName>
                                        </p:attrNameLst>
                                      </p:cBhvr>
                                      <p:to>
                                        <p:strVal val="visible"/>
                                      </p:to>
                                    </p:set>
                                    <p:animEffect transition="in" filter="fade">
                                      <p:cBhvr>
                                        <p:cTn id="38" dur="500"/>
                                        <p:tgtEl>
                                          <p:spTgt spid="39">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xEl>
                                              <p:pRg st="8" end="8"/>
                                            </p:txEl>
                                          </p:spTgt>
                                        </p:tgtEl>
                                        <p:attrNameLst>
                                          <p:attrName>style.visibility</p:attrName>
                                        </p:attrNameLst>
                                      </p:cBhvr>
                                      <p:to>
                                        <p:strVal val="visible"/>
                                      </p:to>
                                    </p:set>
                                    <p:animEffect transition="in" filter="fade">
                                      <p:cBhvr>
                                        <p:cTn id="41" dur="500"/>
                                        <p:tgtEl>
                                          <p:spTgt spid="39">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xEl>
                                              <p:pRg st="9" end="9"/>
                                            </p:txEl>
                                          </p:spTgt>
                                        </p:tgtEl>
                                        <p:attrNameLst>
                                          <p:attrName>style.visibility</p:attrName>
                                        </p:attrNameLst>
                                      </p:cBhvr>
                                      <p:to>
                                        <p:strVal val="visible"/>
                                      </p:to>
                                    </p:set>
                                    <p:animEffect transition="in" filter="fade">
                                      <p:cBhvr>
                                        <p:cTn id="44" dur="500"/>
                                        <p:tgtEl>
                                          <p:spTgt spid="39">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xEl>
                                              <p:pRg st="10" end="10"/>
                                            </p:txEl>
                                          </p:spTgt>
                                        </p:tgtEl>
                                        <p:attrNameLst>
                                          <p:attrName>style.visibility</p:attrName>
                                        </p:attrNameLst>
                                      </p:cBhvr>
                                      <p:to>
                                        <p:strVal val="visible"/>
                                      </p:to>
                                    </p:set>
                                    <p:animEffect transition="in" filter="fade">
                                      <p:cBhvr>
                                        <p:cTn id="47" dur="500"/>
                                        <p:tgtEl>
                                          <p:spTgt spid="3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40" grpId="0"/>
      <p:bldP spid="41" grpId="0" animBg="1"/>
      <p:bldP spid="42" grpId="0"/>
      <p:bldP spid="43" grpId="0" animBg="1"/>
      <p:bldP spid="44" grpId="0" animBg="1"/>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6563DA19-0D69-43D8-8A1B-EE84CE1971FA}"/>
              </a:ext>
            </a:extLst>
          </p:cNvPr>
          <p:cNvSpPr txBox="1"/>
          <p:nvPr/>
        </p:nvSpPr>
        <p:spPr>
          <a:xfrm>
            <a:off x="0" y="1140955"/>
            <a:ext cx="9144000" cy="455951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rPr>
              <a:t>分类</a:t>
            </a:r>
            <a:endParaRPr lang="en-US" altLang="zh-CN" sz="2800" b="1" dirty="0">
              <a:solidFill>
                <a:srgbClr val="1557AE"/>
              </a:solidFill>
              <a:latin typeface="+mj-lt"/>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操作数的数目</a:t>
            </a:r>
            <a:endParaRPr lang="en-US" altLang="zh-CN" sz="2400" b="1" dirty="0">
              <a:solidFill>
                <a:srgbClr val="1557AE"/>
              </a:solidFill>
              <a:latin typeface="+mj-lt"/>
              <a:ea typeface="楷体" panose="02010609060101010101" pitchFamily="49" charset="-122"/>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一元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单目运算符</a:t>
            </a:r>
          </a:p>
          <a:p>
            <a:pPr marL="1714500" lvl="3" indent="-342900">
              <a:lnSpc>
                <a:spcPct val="120000"/>
              </a:lnSpc>
              <a:buFont typeface="Wingdings" panose="05000000000000000000" pitchFamily="2" charset="2"/>
              <a:buChar char="ü"/>
            </a:pPr>
            <a:r>
              <a:rPr lang="en-US" altLang="zh-CN" sz="2400" dirty="0">
                <a:latin typeface="+mj-lt"/>
                <a:ea typeface="楷体" panose="02010609060101010101" pitchFamily="49" charset="-122"/>
              </a:rPr>
              <a:t>operator op</a:t>
            </a:r>
          </a:p>
          <a:p>
            <a:pPr marL="1714500" lvl="3" indent="-342900">
              <a:lnSpc>
                <a:spcPct val="120000"/>
              </a:lnSpc>
              <a:buFont typeface="Wingdings" panose="05000000000000000000" pitchFamily="2" charset="2"/>
              <a:buChar char="ü"/>
            </a:pPr>
            <a:r>
              <a:rPr lang="en-US" altLang="zh-CN" sz="2400" dirty="0">
                <a:latin typeface="+mj-lt"/>
                <a:ea typeface="楷体" panose="02010609060101010101" pitchFamily="49" charset="-122"/>
              </a:rPr>
              <a:t>op operator</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二元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双目运算符</a:t>
            </a:r>
          </a:p>
          <a:p>
            <a:pPr marL="1714500" lvl="3" indent="-342900">
              <a:lnSpc>
                <a:spcPct val="120000"/>
              </a:lnSpc>
              <a:buFont typeface="Wingdings" panose="05000000000000000000" pitchFamily="2" charset="2"/>
              <a:buChar char="ü"/>
            </a:pPr>
            <a:r>
              <a:rPr lang="en-US" altLang="zh-CN" sz="2400" dirty="0">
                <a:latin typeface="+mj-lt"/>
                <a:ea typeface="楷体" panose="02010609060101010101" pitchFamily="49" charset="-122"/>
              </a:rPr>
              <a:t>op1 operator op2</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三元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三目运算符</a:t>
            </a:r>
          </a:p>
          <a:p>
            <a:pPr marL="1714500" lvl="3" indent="-342900">
              <a:lnSpc>
                <a:spcPct val="120000"/>
              </a:lnSpc>
              <a:buFont typeface="Wingdings" panose="05000000000000000000" pitchFamily="2" charset="2"/>
              <a:buChar char="ü"/>
            </a:pPr>
            <a:r>
              <a:rPr lang="en-US" altLang="zh-CN" sz="2400" dirty="0">
                <a:latin typeface="+mj-lt"/>
                <a:ea typeface="楷体" panose="02010609060101010101" pitchFamily="49" charset="-122"/>
              </a:rPr>
              <a:t>op1 ? op2 : op3</a:t>
            </a: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p:txBody>
      </p:sp>
    </p:spTree>
    <p:extLst>
      <p:ext uri="{BB962C8B-B14F-4D97-AF65-F5344CB8AC3E}">
        <p14:creationId xmlns:p14="http://schemas.microsoft.com/office/powerpoint/2010/main" val="1707869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3" end="3"/>
                                            </p:txEl>
                                          </p:spTgt>
                                        </p:tgtEl>
                                        <p:attrNameLst>
                                          <p:attrName>style.visibility</p:attrName>
                                        </p:attrNameLst>
                                      </p:cBhvr>
                                      <p:to>
                                        <p:strVal val="visible"/>
                                      </p:to>
                                    </p:set>
                                    <p:animEffect transition="in" filter="fade">
                                      <p:cBhvr>
                                        <p:cTn id="10" dur="500"/>
                                        <p:tgtEl>
                                          <p:spTgt spid="1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animEffect transition="in" filter="fade">
                                      <p:cBhvr>
                                        <p:cTn id="13" dur="500"/>
                                        <p:tgtEl>
                                          <p:spTgt spid="1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fade">
                                      <p:cBhvr>
                                        <p:cTn id="18" dur="500"/>
                                        <p:tgtEl>
                                          <p:spTgt spid="1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animEffect transition="in" filter="fade">
                                      <p:cBhvr>
                                        <p:cTn id="21" dur="500"/>
                                        <p:tgtEl>
                                          <p:spTgt spid="1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7" end="7"/>
                                            </p:txEl>
                                          </p:spTgt>
                                        </p:tgtEl>
                                        <p:attrNameLst>
                                          <p:attrName>style.visibility</p:attrName>
                                        </p:attrNameLst>
                                      </p:cBhvr>
                                      <p:to>
                                        <p:strVal val="visible"/>
                                      </p:to>
                                    </p:set>
                                    <p:animEffect transition="in" filter="fade">
                                      <p:cBhvr>
                                        <p:cTn id="26" dur="500"/>
                                        <p:tgtEl>
                                          <p:spTgt spid="1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xEl>
                                              <p:pRg st="8" end="8"/>
                                            </p:txEl>
                                          </p:spTgt>
                                        </p:tgtEl>
                                        <p:attrNameLst>
                                          <p:attrName>style.visibility</p:attrName>
                                        </p:attrNameLst>
                                      </p:cBhvr>
                                      <p:to>
                                        <p:strVal val="visible"/>
                                      </p:to>
                                    </p:set>
                                    <p:animEffect transition="in" filter="fade">
                                      <p:cBhvr>
                                        <p:cTn id="29"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6563DA19-0D69-43D8-8A1B-EE84CE1971FA}"/>
              </a:ext>
            </a:extLst>
          </p:cNvPr>
          <p:cNvSpPr txBox="1"/>
          <p:nvPr/>
        </p:nvSpPr>
        <p:spPr>
          <a:xfrm>
            <a:off x="0" y="1140955"/>
            <a:ext cx="9144000" cy="588911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rPr>
              <a:t>分类</a:t>
            </a:r>
            <a:endParaRPr lang="en-US" altLang="zh-CN" sz="2800" b="1" dirty="0">
              <a:solidFill>
                <a:srgbClr val="1557AE"/>
              </a:solidFill>
              <a:latin typeface="+mj-lt"/>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操作数的数目</a:t>
            </a:r>
            <a:endParaRPr lang="en-US" altLang="zh-CN" sz="2400" b="1" dirty="0">
              <a:solidFill>
                <a:srgbClr val="1557AE"/>
              </a:solidFill>
              <a:latin typeface="+mj-lt"/>
              <a:ea typeface="楷体" panose="02010609060101010101" pitchFamily="49" charset="-122"/>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一元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单目运算符</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二元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双目运算符</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三元</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三目运算符</a:t>
            </a:r>
            <a:endParaRPr lang="en-US" altLang="zh-CN" sz="2400" b="1" dirty="0">
              <a:latin typeface="+mj-lt"/>
              <a:ea typeface="楷体" panose="02010609060101010101" pitchFamily="49" charset="-122"/>
            </a:endParaRPr>
          </a:p>
          <a:p>
            <a:pPr marL="800100" lvl="1" indent="-3429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rPr>
              <a:t>功能</a:t>
            </a:r>
            <a:endParaRPr lang="en-US" altLang="zh-CN" sz="2400" b="1" dirty="0">
              <a:solidFill>
                <a:srgbClr val="1557AE"/>
              </a:solidFill>
              <a:ea typeface="楷体" panose="02010609060101010101" pitchFamily="49" charset="-122"/>
            </a:endParaRP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算术运算符 </a:t>
            </a:r>
            <a:r>
              <a:rPr lang="en-US" altLang="zh-CN" sz="2400" b="1" dirty="0">
                <a:ea typeface="楷体" panose="02010609060101010101" pitchFamily="49" charset="-122"/>
              </a:rPr>
              <a:t>(Arithmetic Operators)</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关系运算符 </a:t>
            </a:r>
            <a:r>
              <a:rPr lang="en-US" altLang="zh-CN" sz="2400" b="1" dirty="0">
                <a:ea typeface="楷体" panose="02010609060101010101" pitchFamily="49" charset="-122"/>
              </a:rPr>
              <a:t>(Relational Operators)</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逻辑运算符 </a:t>
            </a:r>
            <a:r>
              <a:rPr lang="en-US" altLang="zh-CN" sz="2400" b="1" dirty="0">
                <a:ea typeface="楷体" panose="02010609060101010101" pitchFamily="49" charset="-122"/>
              </a:rPr>
              <a:t>(Logical Operators)</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位运算符 </a:t>
            </a:r>
            <a:r>
              <a:rPr lang="en-US" altLang="zh-CN" sz="2400" b="1" dirty="0">
                <a:ea typeface="楷体" panose="02010609060101010101" pitchFamily="49" charset="-122"/>
              </a:rPr>
              <a:t>(Bitwise Operators)</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移位运算符 </a:t>
            </a:r>
            <a:r>
              <a:rPr lang="en-US" altLang="zh-CN" sz="2400" b="1" dirty="0">
                <a:ea typeface="楷体" panose="02010609060101010101" pitchFamily="49" charset="-122"/>
              </a:rPr>
              <a:t>(Shift Operators)</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rPr>
              <a:t>条件运算符 </a:t>
            </a:r>
            <a:r>
              <a:rPr lang="en-US" altLang="zh-CN" sz="2400" b="1" dirty="0">
                <a:ea typeface="楷体" panose="02010609060101010101" pitchFamily="49" charset="-122"/>
              </a:rPr>
              <a:t>(Conditional Operator)</a:t>
            </a:r>
          </a:p>
          <a:p>
            <a:pPr lvl="2">
              <a:lnSpc>
                <a:spcPct val="120000"/>
              </a:lnSpc>
            </a:pPr>
            <a:endParaRPr lang="en-US" altLang="zh-CN" sz="2400" b="1" dirty="0">
              <a:latin typeface="+mj-lt"/>
              <a:ea typeface="楷体" panose="02010609060101010101" pitchFamily="49" charset="-122"/>
            </a:endParaRPr>
          </a:p>
        </p:txBody>
      </p:sp>
    </p:spTree>
    <p:extLst>
      <p:ext uri="{BB962C8B-B14F-4D97-AF65-F5344CB8AC3E}">
        <p14:creationId xmlns:p14="http://schemas.microsoft.com/office/powerpoint/2010/main" val="128922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3" end="3"/>
                                            </p:txEl>
                                          </p:spTgt>
                                        </p:tgtEl>
                                        <p:attrNameLst>
                                          <p:attrName>style.visibility</p:attrName>
                                        </p:attrNameLst>
                                      </p:cBhvr>
                                      <p:to>
                                        <p:strVal val="visible"/>
                                      </p:to>
                                    </p:set>
                                    <p:animEffect transition="in" filter="fade">
                                      <p:cBhvr>
                                        <p:cTn id="12" dur="500"/>
                                        <p:tgtEl>
                                          <p:spTgt spid="1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5" end="5"/>
                                            </p:txEl>
                                          </p:spTgt>
                                        </p:tgtEl>
                                        <p:attrNameLst>
                                          <p:attrName>style.visibility</p:attrName>
                                        </p:attrNameLst>
                                      </p:cBhvr>
                                      <p:to>
                                        <p:strVal val="visible"/>
                                      </p:to>
                                    </p:set>
                                    <p:animEffect transition="in" filter="fade">
                                      <p:cBhvr>
                                        <p:cTn id="22" dur="500"/>
                                        <p:tgtEl>
                                          <p:spTgt spid="1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fade">
                                      <p:cBhvr>
                                        <p:cTn id="27" dur="500"/>
                                        <p:tgtEl>
                                          <p:spTgt spid="1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8" end="8"/>
                                            </p:txEl>
                                          </p:spTgt>
                                        </p:tgtEl>
                                        <p:attrNameLst>
                                          <p:attrName>style.visibility</p:attrName>
                                        </p:attrNameLst>
                                      </p:cBhvr>
                                      <p:to>
                                        <p:strVal val="visible"/>
                                      </p:to>
                                    </p:set>
                                    <p:animEffect transition="in" filter="fade">
                                      <p:cBhvr>
                                        <p:cTn id="37" dur="500"/>
                                        <p:tgtEl>
                                          <p:spTgt spid="1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9" end="9"/>
                                            </p:txEl>
                                          </p:spTgt>
                                        </p:tgtEl>
                                        <p:attrNameLst>
                                          <p:attrName>style.visibility</p:attrName>
                                        </p:attrNameLst>
                                      </p:cBhvr>
                                      <p:to>
                                        <p:strVal val="visible"/>
                                      </p:to>
                                    </p:set>
                                    <p:animEffect transition="in" filter="fade">
                                      <p:cBhvr>
                                        <p:cTn id="42" dur="500"/>
                                        <p:tgtEl>
                                          <p:spTgt spid="1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animEffect transition="in" filter="fade">
                                      <p:cBhvr>
                                        <p:cTn id="47" dur="500"/>
                                        <p:tgtEl>
                                          <p:spTgt spid="1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11" end="11"/>
                                            </p:txEl>
                                          </p:spTgt>
                                        </p:tgtEl>
                                        <p:attrNameLst>
                                          <p:attrName>style.visibility</p:attrName>
                                        </p:attrNameLst>
                                      </p:cBhvr>
                                      <p:to>
                                        <p:strVal val="visible"/>
                                      </p:to>
                                    </p:set>
                                    <p:animEffect transition="in" filter="fade">
                                      <p:cBhvr>
                                        <p:cTn id="52"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7D04576F-29D3-4969-BC81-7DCD9FC911C9}"/>
              </a:ext>
            </a:extLst>
          </p:cNvPr>
          <p:cNvSpPr txBox="1"/>
          <p:nvPr/>
        </p:nvSpPr>
        <p:spPr>
          <a:xfrm>
            <a:off x="0" y="1140955"/>
            <a:ext cx="9144000" cy="2783006"/>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算术运算符</a:t>
            </a:r>
            <a:r>
              <a:rPr lang="en-US" altLang="zh-CN" sz="2800" b="1" dirty="0">
                <a:solidFill>
                  <a:srgbClr val="1557AE"/>
                </a:solidFill>
                <a:latin typeface="+mj-lt"/>
              </a:rPr>
              <a:t>(Arithmetic Operators)</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加法运算符 </a:t>
            </a:r>
            <a:r>
              <a:rPr lang="en-US" altLang="zh-CN" sz="2400" b="1" dirty="0">
                <a:solidFill>
                  <a:srgbClr val="1557AE"/>
                </a:solidFill>
                <a:latin typeface="+mj-lt"/>
                <a:ea typeface="楷体" panose="02010609060101010101" pitchFamily="49" charset="-122"/>
              </a:rPr>
              <a:t>+  “op1 + op2”</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减法运算符 </a:t>
            </a:r>
            <a:r>
              <a:rPr lang="en-US" altLang="zh-CN" sz="2400" b="1" dirty="0">
                <a:solidFill>
                  <a:srgbClr val="1557AE"/>
                </a:solidFill>
                <a:latin typeface="+mj-lt"/>
                <a:ea typeface="楷体" panose="02010609060101010101" pitchFamily="49" charset="-122"/>
              </a:rPr>
              <a:t>-  “op1 - op2”</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乘法运算符 *  “</a:t>
            </a:r>
            <a:r>
              <a:rPr lang="en-US" altLang="zh-CN" sz="2400" b="1" dirty="0">
                <a:solidFill>
                  <a:srgbClr val="1557AE"/>
                </a:solidFill>
                <a:latin typeface="+mj-lt"/>
                <a:ea typeface="楷体" panose="02010609060101010101" pitchFamily="49" charset="-122"/>
              </a:rPr>
              <a:t>op1 * op2”</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除法运算符 </a:t>
            </a:r>
            <a:r>
              <a:rPr lang="en-US" altLang="zh-CN" sz="2400" b="1" dirty="0">
                <a:solidFill>
                  <a:srgbClr val="1557AE"/>
                </a:solidFill>
                <a:latin typeface="+mj-lt"/>
                <a:ea typeface="楷体" panose="02010609060101010101" pitchFamily="49" charset="-122"/>
              </a:rPr>
              <a:t>/  “op1 / op2”</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求模运算符</a:t>
            </a:r>
            <a:r>
              <a:rPr lang="en-US" altLang="zh-CN" sz="2400" b="1" dirty="0">
                <a:solidFill>
                  <a:srgbClr val="1557AE"/>
                </a:solidFill>
                <a:latin typeface="+mj-lt"/>
                <a:ea typeface="楷体" panose="02010609060101010101" pitchFamily="49" charset="-122"/>
              </a:rPr>
              <a:t>%  “op1 % op2” </a:t>
            </a:r>
            <a:r>
              <a:rPr lang="zh-CN" altLang="en-US" sz="2400" b="1" dirty="0">
                <a:solidFill>
                  <a:srgbClr val="1557AE"/>
                </a:solidFill>
                <a:latin typeface="+mj-lt"/>
                <a:ea typeface="楷体" panose="02010609060101010101" pitchFamily="49" charset="-122"/>
              </a:rPr>
              <a:t>计算余数</a:t>
            </a:r>
          </a:p>
        </p:txBody>
      </p:sp>
    </p:spTree>
    <p:extLst>
      <p:ext uri="{BB962C8B-B14F-4D97-AF65-F5344CB8AC3E}">
        <p14:creationId xmlns:p14="http://schemas.microsoft.com/office/powerpoint/2010/main" val="1401666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1082348"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500" b="1" dirty="0">
                <a:solidFill>
                  <a:srgbClr val="1557AE"/>
                </a:solidFill>
                <a:latin typeface="微软雅黑" panose="020B0503020204020204" pitchFamily="34" charset="-122"/>
                <a:ea typeface="微软雅黑" panose="020B0503020204020204" pitchFamily="34" charset="-122"/>
              </a:rPr>
              <a:t>概述</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D14669E-5AAC-4EA1-9314-CFEAFD02CA15}"/>
              </a:ext>
            </a:extLst>
          </p:cNvPr>
          <p:cNvSpPr txBox="1"/>
          <p:nvPr/>
        </p:nvSpPr>
        <p:spPr>
          <a:xfrm>
            <a:off x="0" y="911042"/>
            <a:ext cx="9144000" cy="411260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程序的种类</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小应用程序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Applet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在</a:t>
            </a:r>
            <a:r>
              <a:rPr lang="en-US" altLang="zh-CN" sz="2400" b="1" dirty="0">
                <a:latin typeface="+mj-lt"/>
                <a:ea typeface="楷体" panose="02010609060101010101" pitchFamily="49" charset="-122"/>
                <a:cs typeface="黑体" panose="02010609060101010101" pitchFamily="49" charset="-122"/>
                <a:sym typeface="+mn-ea"/>
              </a:rPr>
              <a:t>Web</a:t>
            </a:r>
            <a:r>
              <a:rPr lang="zh-CN" altLang="en-US" sz="2400" b="1" dirty="0">
                <a:latin typeface="+mj-lt"/>
                <a:ea typeface="楷体" panose="02010609060101010101" pitchFamily="49" charset="-122"/>
                <a:cs typeface="黑体" panose="02010609060101010101" pitchFamily="49" charset="-122"/>
                <a:sym typeface="+mn-ea"/>
              </a:rPr>
              <a:t>浏览器中运行</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内嵌</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虚拟机</a:t>
            </a:r>
            <a:r>
              <a:rPr lang="en-US" altLang="zh-CN" sz="2400" b="1" dirty="0">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特定标记</a:t>
            </a:r>
          </a:p>
          <a:p>
            <a:pPr marL="1346200" lvl="2">
              <a:lnSpc>
                <a:spcPct val="120000"/>
              </a:lnSpc>
            </a:pPr>
            <a:r>
              <a:rPr lang="en-US" altLang="zh-CN" sz="2400" b="1" dirty="0">
                <a:latin typeface="+mj-lt"/>
                <a:ea typeface="楷体" panose="02010609060101010101" pitchFamily="49" charset="-122"/>
                <a:cs typeface="黑体" panose="02010609060101010101" pitchFamily="49" charset="-122"/>
                <a:sym typeface="+mn-ea"/>
              </a:rPr>
              <a:t>&lt;APPLET CODE="</a:t>
            </a:r>
            <a:r>
              <a:rPr lang="en-US" altLang="zh-CN" sz="2400" b="1" dirty="0" err="1">
                <a:latin typeface="+mj-lt"/>
                <a:ea typeface="楷体" panose="02010609060101010101" pitchFamily="49" charset="-122"/>
                <a:cs typeface="黑体" panose="02010609060101010101" pitchFamily="49" charset="-122"/>
                <a:sym typeface="+mn-ea"/>
              </a:rPr>
              <a:t>HelloWorld.class</a:t>
            </a:r>
            <a:r>
              <a:rPr lang="en-US" altLang="zh-CN" sz="2400" b="1" dirty="0">
                <a:latin typeface="+mj-lt"/>
                <a:ea typeface="楷体" panose="02010609060101010101" pitchFamily="49" charset="-122"/>
                <a:cs typeface="黑体" panose="02010609060101010101" pitchFamily="49" charset="-122"/>
                <a:sym typeface="+mn-ea"/>
              </a:rPr>
              <a:t>" WIDTH=150 HEIGHT=25&gt; &lt;/APPLET&gt;</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应用程序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Application)</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独立的</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程序入口方法</a:t>
            </a:r>
            <a:r>
              <a:rPr lang="en-US" altLang="zh-CN" sz="2400" b="1" dirty="0">
                <a:latin typeface="+mj-lt"/>
                <a:ea typeface="楷体" panose="02010609060101010101" pitchFamily="49" charset="-122"/>
                <a:cs typeface="黑体" panose="02010609060101010101" pitchFamily="49" charset="-122"/>
                <a:sym typeface="+mn-ea"/>
              </a:rPr>
              <a:t>: public static void main(String[] </a:t>
            </a:r>
            <a:r>
              <a:rPr lang="en-US" altLang="zh-CN" sz="2400" b="1" dirty="0" err="1">
                <a:latin typeface="+mj-lt"/>
                <a:ea typeface="楷体" panose="02010609060101010101" pitchFamily="49" charset="-122"/>
                <a:cs typeface="黑体" panose="02010609060101010101" pitchFamily="49" charset="-122"/>
                <a:sym typeface="+mn-ea"/>
              </a:rPr>
              <a:t>args</a:t>
            </a:r>
            <a:r>
              <a:rPr lang="en-US" altLang="zh-CN" sz="2400" b="1" dirty="0">
                <a:latin typeface="+mj-lt"/>
                <a:ea typeface="楷体" panose="02010609060101010101" pitchFamily="49" charset="-122"/>
                <a:cs typeface="黑体" panose="02010609060101010101" pitchFamily="49" charset="-122"/>
                <a:sym typeface="+mn-ea"/>
              </a:rPr>
              <a:t>) { … }</a:t>
            </a:r>
          </a:p>
        </p:txBody>
      </p:sp>
    </p:spTree>
    <p:extLst>
      <p:ext uri="{BB962C8B-B14F-4D97-AF65-F5344CB8AC3E}">
        <p14:creationId xmlns:p14="http://schemas.microsoft.com/office/powerpoint/2010/main" val="180793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F7352364-8355-4919-8B97-319481BE2E2B}"/>
              </a:ext>
            </a:extLst>
          </p:cNvPr>
          <p:cNvSpPr txBox="1"/>
          <p:nvPr/>
        </p:nvSpPr>
        <p:spPr>
          <a:xfrm>
            <a:off x="0" y="1140955"/>
            <a:ext cx="9144000" cy="4319452"/>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关系运算符</a:t>
            </a:r>
            <a:r>
              <a:rPr lang="en-US" altLang="zh-CN" sz="2800" b="1" dirty="0">
                <a:solidFill>
                  <a:srgbClr val="1557AE"/>
                </a:solidFill>
                <a:latin typeface="+mj-lt"/>
              </a:rPr>
              <a:t>(Relational Operators)</a:t>
            </a:r>
          </a:p>
          <a:p>
            <a:pPr marL="800100" lvl="1" indent="-3429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比较运算，计算结果“</a:t>
            </a:r>
            <a:r>
              <a:rPr lang="en-US" altLang="zh-CN" sz="2400" b="1" dirty="0">
                <a:solidFill>
                  <a:srgbClr val="1557AE"/>
                </a:solidFill>
                <a:latin typeface="+mj-lt"/>
                <a:ea typeface="楷体" panose="02010609060101010101" pitchFamily="49" charset="-122"/>
              </a:rPr>
              <a:t>true”</a:t>
            </a:r>
            <a:r>
              <a:rPr lang="zh-CN" altLang="en-US" sz="2400" b="1" dirty="0">
                <a:solidFill>
                  <a:srgbClr val="1557AE"/>
                </a:solidFill>
                <a:latin typeface="+mj-lt"/>
                <a:ea typeface="楷体" panose="02010609060101010101" pitchFamily="49" charset="-122"/>
              </a:rPr>
              <a:t>或“</a:t>
            </a:r>
            <a:r>
              <a:rPr lang="en-US" altLang="zh-CN" sz="2400" b="1" dirty="0">
                <a:solidFill>
                  <a:srgbClr val="1557AE"/>
                </a:solidFill>
                <a:latin typeface="+mj-lt"/>
                <a:ea typeface="楷体" panose="02010609060101010101" pitchFamily="49" charset="-122"/>
              </a:rPr>
              <a:t>false”</a:t>
            </a:r>
          </a:p>
          <a:p>
            <a:pPr marL="800100" lvl="1" indent="-342900">
              <a:lnSpc>
                <a:spcPct val="120000"/>
              </a:lnSpc>
              <a:buSzPct val="90000"/>
              <a:buFont typeface="Wingdings" panose="05000000000000000000" pitchFamily="2" charset="2"/>
              <a:buChar char="p"/>
            </a:pPr>
            <a:endParaRPr lang="en-US" altLang="zh-CN" sz="2400" b="1" dirty="0">
              <a:solidFill>
                <a:srgbClr val="1557AE"/>
              </a:solidFill>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SzPct val="90000"/>
              <a:buFont typeface="Wingdings" panose="05000000000000000000" pitchFamily="2" charset="2"/>
              <a:buChar char="n"/>
            </a:pPr>
            <a:endParaRPr lang="en-US" altLang="zh-CN" sz="1100" b="1" dirty="0">
              <a:latin typeface="+mj-lt"/>
              <a:ea typeface="楷体" panose="02010609060101010101" pitchFamily="49" charset="-122"/>
            </a:endParaRPr>
          </a:p>
          <a:p>
            <a:pPr marL="800100" lvl="1" indent="-3429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优先级</a:t>
            </a:r>
          </a:p>
          <a:p>
            <a:pPr marL="12573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endParaRPr>
          </a:p>
        </p:txBody>
      </p:sp>
      <p:sp>
        <p:nvSpPr>
          <p:cNvPr id="9" name="矩形: 圆角 8">
            <a:extLst>
              <a:ext uri="{FF2B5EF4-FFF2-40B4-BE49-F238E27FC236}">
                <a16:creationId xmlns:a16="http://schemas.microsoft.com/office/drawing/2014/main" id="{0B6ED928-20F3-49B0-B909-B49C7B4D1735}"/>
              </a:ext>
            </a:extLst>
          </p:cNvPr>
          <p:cNvSpPr/>
          <p:nvPr/>
        </p:nvSpPr>
        <p:spPr>
          <a:xfrm>
            <a:off x="151556" y="2180434"/>
            <a:ext cx="8690707" cy="2240493"/>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大于      </a:t>
            </a:r>
            <a:r>
              <a:rPr lang="en-US" altLang="zh-CN" sz="2000" b="1" dirty="0">
                <a:solidFill>
                  <a:schemeClr val="tx1"/>
                </a:solidFill>
                <a:latin typeface="+mn-ea"/>
              </a:rPr>
              <a:t>	</a:t>
            </a:r>
            <a:r>
              <a:rPr lang="nl-NL" altLang="zh-CN" sz="2000" b="1" dirty="0">
                <a:solidFill>
                  <a:schemeClr val="tx1"/>
                </a:solidFill>
                <a:latin typeface="+mn-ea"/>
              </a:rPr>
              <a:t>&gt;     	“op1 &gt; op2”  </a:t>
            </a:r>
          </a:p>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大于等于 </a:t>
            </a:r>
            <a:r>
              <a:rPr lang="en-US" altLang="zh-CN" sz="2000" b="1" dirty="0">
                <a:solidFill>
                  <a:schemeClr val="tx1"/>
                </a:solidFill>
                <a:latin typeface="+mn-ea"/>
              </a:rPr>
              <a:t>	</a:t>
            </a:r>
            <a:r>
              <a:rPr lang="nl-NL" altLang="zh-CN" sz="2000" b="1" dirty="0">
                <a:solidFill>
                  <a:schemeClr val="tx1"/>
                </a:solidFill>
                <a:latin typeface="+mn-ea"/>
              </a:rPr>
              <a:t>&gt;=  	“op1 &gt;= op2”  </a:t>
            </a:r>
          </a:p>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小于       </a:t>
            </a:r>
            <a:r>
              <a:rPr lang="en-US" altLang="zh-CN" sz="2000" b="1" dirty="0">
                <a:solidFill>
                  <a:schemeClr val="tx1"/>
                </a:solidFill>
                <a:latin typeface="+mn-ea"/>
              </a:rPr>
              <a:t>	</a:t>
            </a:r>
            <a:r>
              <a:rPr lang="nl-NL" altLang="zh-CN" sz="2000" b="1" dirty="0">
                <a:solidFill>
                  <a:schemeClr val="tx1"/>
                </a:solidFill>
                <a:latin typeface="+mn-ea"/>
              </a:rPr>
              <a:t>&lt;     	“op1 &lt; op2”  </a:t>
            </a:r>
          </a:p>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小于等于 </a:t>
            </a:r>
            <a:r>
              <a:rPr lang="en-US" altLang="zh-CN" sz="2000" b="1" dirty="0">
                <a:solidFill>
                  <a:schemeClr val="tx1"/>
                </a:solidFill>
                <a:latin typeface="+mn-ea"/>
              </a:rPr>
              <a:t>	</a:t>
            </a:r>
            <a:r>
              <a:rPr lang="nl-NL" altLang="zh-CN" sz="2000" b="1" dirty="0">
                <a:solidFill>
                  <a:schemeClr val="tx1"/>
                </a:solidFill>
                <a:latin typeface="+mn-ea"/>
              </a:rPr>
              <a:t>&lt;=  	“op1 &lt;= op2”  </a:t>
            </a:r>
          </a:p>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等于       </a:t>
            </a:r>
            <a:r>
              <a:rPr lang="en-US" altLang="zh-CN" sz="2000" b="1" dirty="0">
                <a:solidFill>
                  <a:schemeClr val="tx1"/>
                </a:solidFill>
                <a:latin typeface="+mn-ea"/>
              </a:rPr>
              <a:t>	</a:t>
            </a:r>
            <a:r>
              <a:rPr lang="nl-NL" altLang="zh-CN" sz="2000" b="1" dirty="0">
                <a:solidFill>
                  <a:schemeClr val="tx1"/>
                </a:solidFill>
                <a:latin typeface="+mn-ea"/>
              </a:rPr>
              <a:t>==  	“op1 == op2”  </a:t>
            </a:r>
          </a:p>
          <a:p>
            <a:pPr marL="1714500" lvl="3" indent="-342900" algn="just">
              <a:lnSpc>
                <a:spcPct val="120000"/>
              </a:lnSpc>
              <a:buFont typeface="Wingdings" panose="05000000000000000000" pitchFamily="2" charset="2"/>
              <a:buChar char="ü"/>
            </a:pPr>
            <a:r>
              <a:rPr lang="zh-CN" altLang="nl-NL" sz="2000" b="1" dirty="0">
                <a:solidFill>
                  <a:schemeClr val="tx1"/>
                </a:solidFill>
                <a:latin typeface="+mn-ea"/>
              </a:rPr>
              <a:t>不等于    </a:t>
            </a:r>
            <a:r>
              <a:rPr lang="en-US" altLang="zh-CN" sz="2000" b="1" dirty="0">
                <a:solidFill>
                  <a:schemeClr val="tx1"/>
                </a:solidFill>
                <a:latin typeface="+mn-ea"/>
              </a:rPr>
              <a:t>	</a:t>
            </a:r>
            <a:r>
              <a:rPr lang="nl-NL" altLang="zh-CN" sz="2000" b="1" dirty="0">
                <a:solidFill>
                  <a:schemeClr val="tx1"/>
                </a:solidFill>
                <a:latin typeface="+mn-ea"/>
              </a:rPr>
              <a:t>!=   	“op1 != op2”</a:t>
            </a:r>
          </a:p>
        </p:txBody>
      </p:sp>
      <p:sp>
        <p:nvSpPr>
          <p:cNvPr id="11" name="矩形: 圆角 10">
            <a:extLst>
              <a:ext uri="{FF2B5EF4-FFF2-40B4-BE49-F238E27FC236}">
                <a16:creationId xmlns:a16="http://schemas.microsoft.com/office/drawing/2014/main" id="{C2980104-EFF3-4732-AAF3-18F1BE82F2DF}"/>
              </a:ext>
            </a:extLst>
          </p:cNvPr>
          <p:cNvSpPr/>
          <p:nvPr/>
        </p:nvSpPr>
        <p:spPr>
          <a:xfrm>
            <a:off x="151556" y="5201773"/>
            <a:ext cx="8690707" cy="778373"/>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0" lvl="3" indent="-342900" algn="just">
              <a:lnSpc>
                <a:spcPct val="120000"/>
              </a:lnSpc>
              <a:buFont typeface="Wingdings" panose="05000000000000000000" pitchFamily="2" charset="2"/>
              <a:buChar char="ü"/>
            </a:pPr>
            <a:r>
              <a:rPr lang="en-US" altLang="zh-CN" sz="2000" b="1" dirty="0">
                <a:solidFill>
                  <a:schemeClr val="tx1"/>
                </a:solidFill>
                <a:latin typeface="+mn-ea"/>
              </a:rPr>
              <a:t>(&gt;</a:t>
            </a:r>
            <a:r>
              <a:rPr lang="zh-CN" altLang="en-US" sz="2000" b="1" dirty="0">
                <a:solidFill>
                  <a:schemeClr val="tx1"/>
                </a:solidFill>
                <a:latin typeface="+mn-ea"/>
              </a:rPr>
              <a:t>、</a:t>
            </a:r>
            <a:r>
              <a:rPr lang="en-US" altLang="zh-CN" sz="2000" b="1" dirty="0">
                <a:solidFill>
                  <a:schemeClr val="tx1"/>
                </a:solidFill>
                <a:latin typeface="+mn-ea"/>
              </a:rPr>
              <a:t>&gt;=</a:t>
            </a:r>
            <a:r>
              <a:rPr lang="zh-CN" altLang="en-US" sz="2000" b="1" dirty="0">
                <a:solidFill>
                  <a:schemeClr val="tx1"/>
                </a:solidFill>
                <a:latin typeface="+mn-ea"/>
              </a:rPr>
              <a:t>、</a:t>
            </a:r>
            <a:r>
              <a:rPr lang="en-US" altLang="zh-CN" sz="2000" b="1" dirty="0">
                <a:solidFill>
                  <a:schemeClr val="tx1"/>
                </a:solidFill>
                <a:latin typeface="+mn-ea"/>
              </a:rPr>
              <a:t>&lt;</a:t>
            </a:r>
            <a:r>
              <a:rPr lang="zh-CN" altLang="en-US" sz="2000" b="1" dirty="0">
                <a:solidFill>
                  <a:schemeClr val="tx1"/>
                </a:solidFill>
                <a:latin typeface="+mn-ea"/>
              </a:rPr>
              <a:t>、</a:t>
            </a:r>
            <a:r>
              <a:rPr lang="en-US" altLang="zh-CN" sz="2000" b="1" dirty="0">
                <a:solidFill>
                  <a:schemeClr val="tx1"/>
                </a:solidFill>
                <a:latin typeface="+mn-ea"/>
              </a:rPr>
              <a:t>&lt;=) &gt; (==</a:t>
            </a:r>
            <a:r>
              <a:rPr lang="zh-CN" altLang="en-US" sz="2000" b="1" dirty="0">
                <a:solidFill>
                  <a:schemeClr val="tx1"/>
                </a:solidFill>
                <a:latin typeface="+mn-ea"/>
              </a:rPr>
              <a:t>、</a:t>
            </a:r>
            <a:r>
              <a:rPr lang="en-US" altLang="zh-CN" sz="2000" b="1" dirty="0">
                <a:solidFill>
                  <a:schemeClr val="tx1"/>
                </a:solidFill>
                <a:latin typeface="+mn-ea"/>
              </a:rPr>
              <a:t>!=)</a:t>
            </a:r>
          </a:p>
          <a:p>
            <a:pPr marL="1714500" lvl="3" indent="-342900" algn="just">
              <a:lnSpc>
                <a:spcPct val="120000"/>
              </a:lnSpc>
              <a:buFont typeface="Wingdings" panose="05000000000000000000" pitchFamily="2" charset="2"/>
              <a:buChar char="ü"/>
            </a:pPr>
            <a:r>
              <a:rPr lang="zh-CN" altLang="en-US" sz="2000" b="1" dirty="0">
                <a:solidFill>
                  <a:schemeClr val="tx1"/>
                </a:solidFill>
                <a:latin typeface="+mn-ea"/>
              </a:rPr>
              <a:t>关系运算符低于算术运算符</a:t>
            </a:r>
          </a:p>
        </p:txBody>
      </p:sp>
    </p:spTree>
    <p:extLst>
      <p:ext uri="{BB962C8B-B14F-4D97-AF65-F5344CB8AC3E}">
        <p14:creationId xmlns:p14="http://schemas.microsoft.com/office/powerpoint/2010/main" val="28096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3CE7468B-A338-4959-9450-1A185081D34E}"/>
              </a:ext>
            </a:extLst>
          </p:cNvPr>
          <p:cNvSpPr txBox="1"/>
          <p:nvPr/>
        </p:nvSpPr>
        <p:spPr>
          <a:xfrm>
            <a:off x="0" y="1140955"/>
            <a:ext cx="9144000" cy="455579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逻辑运算符</a:t>
            </a:r>
            <a:r>
              <a:rPr lang="en-US" altLang="zh-CN" sz="2800" b="1" dirty="0">
                <a:solidFill>
                  <a:srgbClr val="1557AE"/>
                </a:solidFill>
                <a:latin typeface="+mj-lt"/>
              </a:rPr>
              <a:t>(Logical Operators)</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操作数的逻辑关系，计算结果“</a:t>
            </a:r>
            <a:r>
              <a:rPr lang="en-US" altLang="zh-CN" sz="2400" b="1" dirty="0">
                <a:solidFill>
                  <a:srgbClr val="1557AE"/>
                </a:solidFill>
                <a:latin typeface="+mj-lt"/>
                <a:ea typeface="楷体" panose="02010609060101010101" pitchFamily="49" charset="-122"/>
              </a:rPr>
              <a:t>true”</a:t>
            </a:r>
            <a:r>
              <a:rPr lang="zh-CN" altLang="en-US" sz="2400" b="1" dirty="0">
                <a:solidFill>
                  <a:srgbClr val="1557AE"/>
                </a:solidFill>
                <a:latin typeface="+mj-lt"/>
                <a:ea typeface="楷体" panose="02010609060101010101" pitchFamily="49" charset="-122"/>
              </a:rPr>
              <a:t>或“</a:t>
            </a:r>
            <a:r>
              <a:rPr lang="en-US" altLang="zh-CN" sz="2400" b="1" dirty="0">
                <a:solidFill>
                  <a:srgbClr val="1557AE"/>
                </a:solidFill>
                <a:latin typeface="+mj-lt"/>
                <a:ea typeface="楷体" panose="02010609060101010101" pitchFamily="49" charset="-122"/>
              </a:rPr>
              <a:t>false”</a:t>
            </a:r>
          </a:p>
          <a:p>
            <a:pPr marL="800100" lvl="1"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endParaRP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endParaRPr>
          </a:p>
          <a:p>
            <a:pPr marL="12573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优先级</a:t>
            </a:r>
            <a:endParaRPr lang="en-US" altLang="zh-CN" sz="2400" b="1" dirty="0">
              <a:solidFill>
                <a:srgbClr val="1557AE"/>
              </a:solidFill>
              <a:latin typeface="+mj-lt"/>
              <a:ea typeface="楷体" panose="02010609060101010101" pitchFamily="49" charset="-122"/>
            </a:endParaRPr>
          </a:p>
        </p:txBody>
      </p:sp>
      <p:sp>
        <p:nvSpPr>
          <p:cNvPr id="13" name="矩形: 圆角 12">
            <a:extLst>
              <a:ext uri="{FF2B5EF4-FFF2-40B4-BE49-F238E27FC236}">
                <a16:creationId xmlns:a16="http://schemas.microsoft.com/office/drawing/2014/main" id="{1DC6C166-9083-4946-879F-5BADBD3361E0}"/>
              </a:ext>
            </a:extLst>
          </p:cNvPr>
          <p:cNvSpPr/>
          <p:nvPr/>
        </p:nvSpPr>
        <p:spPr>
          <a:xfrm>
            <a:off x="226644" y="2152767"/>
            <a:ext cx="8690707" cy="3057292"/>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逻辑与  </a:t>
            </a:r>
            <a:r>
              <a:rPr lang="en-US" altLang="zh-CN" sz="2000" b="1" dirty="0">
                <a:solidFill>
                  <a:schemeClr val="tx1"/>
                </a:solidFill>
                <a:latin typeface="+mj-lt"/>
              </a:rPr>
              <a:t>&amp;&amp; , &amp; “</a:t>
            </a:r>
            <a:r>
              <a:rPr lang="nl-NL" altLang="zh-CN" sz="2000" b="1" dirty="0">
                <a:solidFill>
                  <a:schemeClr val="tx1"/>
                </a:solidFill>
                <a:latin typeface="+mj-lt"/>
              </a:rPr>
              <a:t>op1 &amp;&amp; op2”, “op1 &amp; op2”</a:t>
            </a:r>
          </a:p>
          <a:p>
            <a:pPr marL="800100" lvl="1" indent="-342900" algn="just">
              <a:lnSpc>
                <a:spcPct val="120000"/>
              </a:lnSpc>
              <a:buFont typeface="Arial" panose="020B0604020202020204" pitchFamily="34" charset="0"/>
              <a:buChar char="•"/>
            </a:pPr>
            <a:r>
              <a:rPr lang="zh-CN" altLang="en-US" sz="2000" b="1" dirty="0">
                <a:solidFill>
                  <a:schemeClr val="tx1"/>
                </a:solidFill>
                <a:latin typeface="+mj-lt"/>
                <a:ea typeface="楷体" panose="02010609060101010101" pitchFamily="49" charset="-122"/>
              </a:rPr>
              <a:t>操作数都为真“</a:t>
            </a:r>
            <a:r>
              <a:rPr lang="nl-NL" altLang="zh-CN" sz="2000" b="1" dirty="0">
                <a:solidFill>
                  <a:schemeClr val="tx1"/>
                </a:solidFill>
                <a:latin typeface="+mj-lt"/>
                <a:ea typeface="楷体" panose="02010609060101010101" pitchFamily="49" charset="-122"/>
              </a:rPr>
              <a:t>true”</a:t>
            </a:r>
            <a:r>
              <a:rPr lang="zh-CN" altLang="nl-NL"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结果为真“</a:t>
            </a:r>
            <a:r>
              <a:rPr lang="nl-NL" altLang="zh-CN" sz="2000" b="1" dirty="0">
                <a:solidFill>
                  <a:schemeClr val="tx1"/>
                </a:solidFill>
                <a:latin typeface="+mj-lt"/>
                <a:ea typeface="楷体" panose="02010609060101010101" pitchFamily="49" charset="-122"/>
              </a:rPr>
              <a:t>true”</a:t>
            </a:r>
          </a:p>
          <a:p>
            <a:pPr marL="800100" lvl="1" indent="-342900" algn="just">
              <a:lnSpc>
                <a:spcPct val="120000"/>
              </a:lnSpc>
              <a:buFont typeface="Arial" panose="020B0604020202020204" pitchFamily="34" charset="0"/>
              <a:buChar char="•"/>
            </a:pPr>
            <a:r>
              <a:rPr lang="zh-CN" altLang="en-US" sz="2000" b="1" dirty="0">
                <a:solidFill>
                  <a:schemeClr val="tx1"/>
                </a:solidFill>
                <a:latin typeface="+mj-lt"/>
                <a:ea typeface="楷体" panose="02010609060101010101" pitchFamily="49" charset="-122"/>
              </a:rPr>
              <a:t>否则结果为假“</a:t>
            </a:r>
            <a:r>
              <a:rPr lang="nl-NL" altLang="zh-CN" sz="2000" b="1" dirty="0">
                <a:solidFill>
                  <a:schemeClr val="tx1"/>
                </a:solidFill>
                <a:latin typeface="+mj-lt"/>
                <a:ea typeface="楷体" panose="02010609060101010101" pitchFamily="49" charset="-122"/>
              </a:rPr>
              <a:t>false”</a:t>
            </a:r>
          </a:p>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逻辑或  </a:t>
            </a:r>
            <a:r>
              <a:rPr lang="en-US" altLang="zh-CN" sz="2000" b="1" dirty="0">
                <a:solidFill>
                  <a:schemeClr val="tx1"/>
                </a:solidFill>
                <a:latin typeface="+mj-lt"/>
              </a:rPr>
              <a:t>||, |   “</a:t>
            </a:r>
            <a:r>
              <a:rPr lang="nl-NL" altLang="zh-CN" sz="2000" b="1" dirty="0">
                <a:solidFill>
                  <a:schemeClr val="tx1"/>
                </a:solidFill>
                <a:latin typeface="+mj-lt"/>
              </a:rPr>
              <a:t>op1 || op2”, “op1 | op2”</a:t>
            </a:r>
          </a:p>
          <a:p>
            <a:pPr marL="800100" lvl="1" indent="-342900" algn="just">
              <a:lnSpc>
                <a:spcPct val="120000"/>
              </a:lnSpc>
              <a:buFont typeface="Arial" panose="020B0604020202020204" pitchFamily="34" charset="0"/>
              <a:buChar char="•"/>
            </a:pPr>
            <a:r>
              <a:rPr lang="zh-CN" altLang="en-US" sz="2000" b="1" dirty="0">
                <a:solidFill>
                  <a:schemeClr val="tx1"/>
                </a:solidFill>
                <a:latin typeface="+mj-lt"/>
                <a:ea typeface="楷体" panose="02010609060101010101" pitchFamily="49" charset="-122"/>
              </a:rPr>
              <a:t>有一个操作数为真“</a:t>
            </a:r>
            <a:r>
              <a:rPr lang="nl-NL" altLang="zh-CN" sz="2000" b="1" dirty="0">
                <a:solidFill>
                  <a:schemeClr val="tx1"/>
                </a:solidFill>
                <a:latin typeface="+mj-lt"/>
                <a:ea typeface="楷体" panose="02010609060101010101" pitchFamily="49" charset="-122"/>
              </a:rPr>
              <a:t>true”</a:t>
            </a:r>
            <a:r>
              <a:rPr lang="zh-CN" altLang="nl-NL"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结果为真“</a:t>
            </a:r>
            <a:r>
              <a:rPr lang="nl-NL" altLang="zh-CN" sz="2000" b="1" dirty="0">
                <a:solidFill>
                  <a:schemeClr val="tx1"/>
                </a:solidFill>
                <a:latin typeface="+mj-lt"/>
                <a:ea typeface="楷体" panose="02010609060101010101" pitchFamily="49" charset="-122"/>
              </a:rPr>
              <a:t>true”</a:t>
            </a:r>
          </a:p>
          <a:p>
            <a:pPr marL="800100" lvl="1" indent="-342900" algn="just">
              <a:lnSpc>
                <a:spcPct val="120000"/>
              </a:lnSpc>
              <a:buFont typeface="Arial" panose="020B0604020202020204" pitchFamily="34" charset="0"/>
              <a:buChar char="•"/>
            </a:pPr>
            <a:r>
              <a:rPr lang="zh-CN" altLang="en-US" sz="2000" b="1" dirty="0">
                <a:solidFill>
                  <a:schemeClr val="tx1"/>
                </a:solidFill>
                <a:latin typeface="+mj-lt"/>
                <a:ea typeface="楷体" panose="02010609060101010101" pitchFamily="49" charset="-122"/>
              </a:rPr>
              <a:t>否则结果为假“</a:t>
            </a:r>
            <a:r>
              <a:rPr lang="nl-NL" altLang="zh-CN" sz="2000" b="1" dirty="0">
                <a:solidFill>
                  <a:schemeClr val="tx1"/>
                </a:solidFill>
                <a:latin typeface="+mj-lt"/>
                <a:ea typeface="楷体" panose="02010609060101010101" pitchFamily="49" charset="-122"/>
              </a:rPr>
              <a:t>false”</a:t>
            </a:r>
          </a:p>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逻辑非  </a:t>
            </a:r>
            <a:r>
              <a:rPr lang="en-US" altLang="zh-CN" sz="2000" b="1" dirty="0">
                <a:solidFill>
                  <a:schemeClr val="tx1"/>
                </a:solidFill>
                <a:latin typeface="+mj-lt"/>
              </a:rPr>
              <a:t>!     “! </a:t>
            </a:r>
            <a:r>
              <a:rPr lang="nl-NL" altLang="zh-CN" sz="2000" b="1" dirty="0">
                <a:solidFill>
                  <a:schemeClr val="tx1"/>
                </a:solidFill>
                <a:latin typeface="+mj-lt"/>
              </a:rPr>
              <a:t>op”</a:t>
            </a:r>
          </a:p>
          <a:p>
            <a:pPr marL="800100" lvl="1" indent="-342900" algn="just">
              <a:lnSpc>
                <a:spcPct val="120000"/>
              </a:lnSpc>
              <a:buFont typeface="Arial" panose="020B0604020202020204" pitchFamily="34" charset="0"/>
              <a:buChar char="•"/>
            </a:pPr>
            <a:r>
              <a:rPr lang="zh-CN" altLang="en-US" sz="2000" b="1" dirty="0">
                <a:solidFill>
                  <a:schemeClr val="tx1"/>
                </a:solidFill>
                <a:latin typeface="+mj-lt"/>
                <a:ea typeface="楷体" panose="02010609060101010101" pitchFamily="49" charset="-122"/>
              </a:rPr>
              <a:t>取反，操作数为真“</a:t>
            </a:r>
            <a:r>
              <a:rPr lang="nl-NL" altLang="zh-CN" sz="2000" b="1" dirty="0">
                <a:solidFill>
                  <a:schemeClr val="tx1"/>
                </a:solidFill>
                <a:latin typeface="+mj-lt"/>
                <a:ea typeface="楷体" panose="02010609060101010101" pitchFamily="49" charset="-122"/>
              </a:rPr>
              <a:t>true”</a:t>
            </a:r>
            <a:r>
              <a:rPr lang="zh-CN" altLang="nl-NL"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结果为真“</a:t>
            </a:r>
            <a:r>
              <a:rPr lang="nl-NL" altLang="zh-CN" sz="2000" b="1" dirty="0">
                <a:solidFill>
                  <a:schemeClr val="tx1"/>
                </a:solidFill>
                <a:latin typeface="+mj-lt"/>
                <a:ea typeface="楷体" panose="02010609060101010101" pitchFamily="49" charset="-122"/>
              </a:rPr>
              <a:t>false”</a:t>
            </a:r>
            <a:r>
              <a:rPr lang="zh-CN" altLang="nl-NL"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反之</a:t>
            </a:r>
            <a:r>
              <a:rPr lang="en-US" altLang="zh-CN" sz="2000" b="1" dirty="0">
                <a:solidFill>
                  <a:schemeClr val="tx1"/>
                </a:solidFill>
                <a:latin typeface="+mj-lt"/>
                <a:ea typeface="楷体" panose="02010609060101010101" pitchFamily="49" charset="-122"/>
              </a:rPr>
              <a:t>……</a:t>
            </a:r>
          </a:p>
        </p:txBody>
      </p:sp>
      <p:sp>
        <p:nvSpPr>
          <p:cNvPr id="14" name="矩形: 圆角 13">
            <a:extLst>
              <a:ext uri="{FF2B5EF4-FFF2-40B4-BE49-F238E27FC236}">
                <a16:creationId xmlns:a16="http://schemas.microsoft.com/office/drawing/2014/main" id="{2CBDA3A4-24A2-473D-9762-128DFCD5B2DC}"/>
              </a:ext>
            </a:extLst>
          </p:cNvPr>
          <p:cNvSpPr/>
          <p:nvPr/>
        </p:nvSpPr>
        <p:spPr>
          <a:xfrm>
            <a:off x="226643" y="5696754"/>
            <a:ext cx="8690707" cy="805646"/>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en-US" altLang="zh-CN" sz="2000" b="1" dirty="0">
                <a:solidFill>
                  <a:schemeClr val="tx1"/>
                </a:solidFill>
                <a:latin typeface="+mn-ea"/>
              </a:rPr>
              <a:t>(!) &gt; (&amp;&amp;) &gt; (||)</a:t>
            </a:r>
          </a:p>
          <a:p>
            <a:pPr marL="342900" indent="-342900" algn="just">
              <a:lnSpc>
                <a:spcPct val="120000"/>
              </a:lnSpc>
              <a:buFont typeface="Wingdings" panose="05000000000000000000" pitchFamily="2" charset="2"/>
              <a:buChar char="ü"/>
            </a:pPr>
            <a:r>
              <a:rPr lang="en-US" altLang="zh-CN" sz="2000" b="1" dirty="0">
                <a:solidFill>
                  <a:schemeClr val="tx1"/>
                </a:solidFill>
                <a:latin typeface="+mn-ea"/>
              </a:rPr>
              <a:t>(!)&gt;</a:t>
            </a:r>
            <a:r>
              <a:rPr lang="zh-CN" altLang="en-US" sz="2000" b="1" dirty="0">
                <a:solidFill>
                  <a:schemeClr val="tx1"/>
                </a:solidFill>
                <a:latin typeface="+mn-ea"/>
              </a:rPr>
              <a:t>算术运算符</a:t>
            </a:r>
            <a:r>
              <a:rPr lang="en-US" altLang="zh-CN" sz="2000" b="1" dirty="0">
                <a:solidFill>
                  <a:schemeClr val="tx1"/>
                </a:solidFill>
                <a:latin typeface="+mn-ea"/>
              </a:rPr>
              <a:t>&gt;	</a:t>
            </a:r>
            <a:r>
              <a:rPr lang="zh-CN" altLang="en-US" sz="2000" b="1" dirty="0">
                <a:solidFill>
                  <a:schemeClr val="tx1"/>
                </a:solidFill>
                <a:latin typeface="+mn-ea"/>
              </a:rPr>
              <a:t>关系运算符</a:t>
            </a:r>
            <a:r>
              <a:rPr lang="en-US" altLang="zh-CN" sz="2000" b="1" dirty="0">
                <a:solidFill>
                  <a:schemeClr val="tx1"/>
                </a:solidFill>
                <a:latin typeface="+mn-ea"/>
              </a:rPr>
              <a:t>&gt;(&amp;&amp;) &gt; (||)</a:t>
            </a:r>
          </a:p>
        </p:txBody>
      </p:sp>
      <p:sp>
        <p:nvSpPr>
          <p:cNvPr id="15" name="对话气泡: 矩形 14">
            <a:extLst>
              <a:ext uri="{FF2B5EF4-FFF2-40B4-BE49-F238E27FC236}">
                <a16:creationId xmlns:a16="http://schemas.microsoft.com/office/drawing/2014/main" id="{5656A7DC-A1A3-44C0-9850-26A57C746AF0}"/>
              </a:ext>
            </a:extLst>
          </p:cNvPr>
          <p:cNvSpPr/>
          <p:nvPr/>
        </p:nvSpPr>
        <p:spPr>
          <a:xfrm>
            <a:off x="5181600" y="145116"/>
            <a:ext cx="3592875" cy="1108450"/>
          </a:xfrm>
          <a:prstGeom prst="wedgeRectCallout">
            <a:avLst>
              <a:gd name="adj1" fmla="val -118778"/>
              <a:gd name="adj2" fmla="val 160868"/>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chemeClr val="tx1"/>
                </a:solidFill>
                <a:latin typeface="+mj-lt"/>
              </a:rPr>
              <a:t>&amp;&amp;</a:t>
            </a:r>
            <a:r>
              <a:rPr lang="zh-CN" altLang="en-US" sz="2000" b="1" dirty="0">
                <a:solidFill>
                  <a:schemeClr val="tx1"/>
                </a:solidFill>
                <a:latin typeface="+mj-lt"/>
              </a:rPr>
              <a:t>也被称作短路与，如果第一个操作数为假，则不去判断后续操作数</a:t>
            </a:r>
          </a:p>
        </p:txBody>
      </p:sp>
      <p:sp>
        <p:nvSpPr>
          <p:cNvPr id="16" name="对话气泡: 矩形 15">
            <a:extLst>
              <a:ext uri="{FF2B5EF4-FFF2-40B4-BE49-F238E27FC236}">
                <a16:creationId xmlns:a16="http://schemas.microsoft.com/office/drawing/2014/main" id="{33AAC4DC-0D04-4189-8821-F45509C58A71}"/>
              </a:ext>
            </a:extLst>
          </p:cNvPr>
          <p:cNvSpPr/>
          <p:nvPr/>
        </p:nvSpPr>
        <p:spPr>
          <a:xfrm>
            <a:off x="5551120" y="2152767"/>
            <a:ext cx="3592875" cy="1108450"/>
          </a:xfrm>
          <a:prstGeom prst="wedgeRectCallout">
            <a:avLst>
              <a:gd name="adj1" fmla="val -107909"/>
              <a:gd name="adj2" fmla="val 66344"/>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chemeClr val="tx1"/>
                </a:solidFill>
                <a:latin typeface="+mj-lt"/>
              </a:rPr>
              <a:t>||</a:t>
            </a:r>
            <a:r>
              <a:rPr lang="zh-CN" altLang="en-US" sz="2000" b="1" dirty="0">
                <a:solidFill>
                  <a:schemeClr val="tx1"/>
                </a:solidFill>
                <a:latin typeface="+mj-lt"/>
              </a:rPr>
              <a:t>也被称作短路或，如果第一个操作数为真，则不去判断后续操作数</a:t>
            </a:r>
          </a:p>
        </p:txBody>
      </p:sp>
    </p:spTree>
    <p:extLst>
      <p:ext uri="{BB962C8B-B14F-4D97-AF65-F5344CB8AC3E}">
        <p14:creationId xmlns:p14="http://schemas.microsoft.com/office/powerpoint/2010/main" val="1187925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9" end="9"/>
                                            </p:txEl>
                                          </p:spTgt>
                                        </p:tgtEl>
                                        <p:attrNameLst>
                                          <p:attrName>style.visibility</p:attrName>
                                        </p:attrNameLst>
                                      </p:cBhvr>
                                      <p:to>
                                        <p:strVal val="visible"/>
                                      </p:to>
                                    </p:set>
                                    <p:animEffect transition="in" filter="fade">
                                      <p:cBhvr>
                                        <p:cTn id="17" dur="500"/>
                                        <p:tgtEl>
                                          <p:spTgt spid="12">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A6C79930-AF58-492C-8D26-B22C74401BA8}"/>
              </a:ext>
            </a:extLst>
          </p:cNvPr>
          <p:cNvSpPr txBox="1"/>
          <p:nvPr/>
        </p:nvSpPr>
        <p:spPr>
          <a:xfrm>
            <a:off x="0" y="1140955"/>
            <a:ext cx="9144000" cy="233980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位运算符</a:t>
            </a:r>
            <a:r>
              <a:rPr lang="en-US" altLang="zh-CN" sz="2800" b="1" dirty="0">
                <a:solidFill>
                  <a:srgbClr val="1557AE"/>
                </a:solidFill>
                <a:latin typeface="+mj-lt"/>
              </a:rPr>
              <a:t>(Bitwise Operators)</a:t>
            </a:r>
          </a:p>
          <a:p>
            <a:pPr marL="800100" lvl="1" indent="-342900">
              <a:lnSpc>
                <a:spcPct val="120000"/>
              </a:lnSpc>
              <a:buFont typeface="Wingdings" panose="05000000000000000000" pitchFamily="2" charset="2"/>
              <a:buChar char="p"/>
            </a:pPr>
            <a:r>
              <a:rPr lang="zh-CN" altLang="nl-NL" sz="2400" b="1" dirty="0">
                <a:solidFill>
                  <a:srgbClr val="1557AE"/>
                </a:solidFill>
                <a:latin typeface="+mj-lt"/>
                <a:ea typeface="楷体" panose="02010609060101010101" pitchFamily="49" charset="-122"/>
              </a:rPr>
              <a:t>按位取反    </a:t>
            </a:r>
            <a:r>
              <a:rPr lang="nl-NL" altLang="zh-CN" sz="2400" b="1" dirty="0">
                <a:solidFill>
                  <a:srgbClr val="1557AE"/>
                </a:solidFill>
                <a:latin typeface="+mj-lt"/>
                <a:ea typeface="楷体" panose="02010609060101010101" pitchFamily="49" charset="-122"/>
              </a:rPr>
              <a:t>~    “~op2”</a:t>
            </a:r>
          </a:p>
          <a:p>
            <a:pPr marL="800100" lvl="1" indent="-342900">
              <a:lnSpc>
                <a:spcPct val="120000"/>
              </a:lnSpc>
              <a:buFont typeface="Wingdings" panose="05000000000000000000" pitchFamily="2" charset="2"/>
              <a:buChar char="p"/>
            </a:pPr>
            <a:r>
              <a:rPr lang="zh-CN" altLang="nl-NL" sz="2400" b="1" dirty="0">
                <a:solidFill>
                  <a:srgbClr val="1557AE"/>
                </a:solidFill>
                <a:latin typeface="+mj-lt"/>
                <a:ea typeface="楷体" panose="02010609060101010101" pitchFamily="49" charset="-122"/>
              </a:rPr>
              <a:t>按位与       </a:t>
            </a:r>
            <a:r>
              <a:rPr lang="nl-NL" altLang="zh-CN" sz="2400" b="1" dirty="0">
                <a:solidFill>
                  <a:srgbClr val="1557AE"/>
                </a:solidFill>
                <a:latin typeface="+mj-lt"/>
                <a:ea typeface="楷体" panose="02010609060101010101" pitchFamily="49" charset="-122"/>
              </a:rPr>
              <a:t>&amp;     “op1 &amp; op2”  </a:t>
            </a:r>
          </a:p>
          <a:p>
            <a:pPr marL="800100" lvl="1" indent="-342900">
              <a:lnSpc>
                <a:spcPct val="120000"/>
              </a:lnSpc>
              <a:buFont typeface="Wingdings" panose="05000000000000000000" pitchFamily="2" charset="2"/>
              <a:buChar char="p"/>
            </a:pPr>
            <a:r>
              <a:rPr lang="zh-CN" altLang="nl-NL" sz="2400" b="1" dirty="0">
                <a:solidFill>
                  <a:srgbClr val="1557AE"/>
                </a:solidFill>
                <a:latin typeface="+mj-lt"/>
                <a:ea typeface="楷体" panose="02010609060101010101" pitchFamily="49" charset="-122"/>
              </a:rPr>
              <a:t>按位或       </a:t>
            </a:r>
            <a:r>
              <a:rPr lang="nl-NL" altLang="zh-CN" sz="2400" b="1" dirty="0">
                <a:solidFill>
                  <a:srgbClr val="1557AE"/>
                </a:solidFill>
                <a:latin typeface="+mj-lt"/>
                <a:ea typeface="楷体" panose="02010609060101010101" pitchFamily="49" charset="-122"/>
              </a:rPr>
              <a:t>|      “op1 | op2”</a:t>
            </a:r>
          </a:p>
          <a:p>
            <a:pPr marL="800100" lvl="1" indent="-342900">
              <a:lnSpc>
                <a:spcPct val="120000"/>
              </a:lnSpc>
              <a:buFont typeface="Wingdings" panose="05000000000000000000" pitchFamily="2" charset="2"/>
              <a:buChar char="p"/>
            </a:pPr>
            <a:r>
              <a:rPr lang="zh-CN" altLang="nl-NL" sz="2400" b="1" dirty="0">
                <a:solidFill>
                  <a:srgbClr val="1557AE"/>
                </a:solidFill>
                <a:latin typeface="+mj-lt"/>
                <a:ea typeface="楷体" panose="02010609060101010101" pitchFamily="49" charset="-122"/>
              </a:rPr>
              <a:t>按位异或    </a:t>
            </a:r>
            <a:r>
              <a:rPr lang="nl-NL" altLang="zh-CN" sz="2400" b="1" dirty="0">
                <a:solidFill>
                  <a:srgbClr val="1557AE"/>
                </a:solidFill>
                <a:latin typeface="+mj-lt"/>
                <a:ea typeface="楷体" panose="02010609060101010101" pitchFamily="49" charset="-122"/>
              </a:rPr>
              <a:t>^     “op1 ^ op2”</a:t>
            </a:r>
          </a:p>
        </p:txBody>
      </p:sp>
      <p:sp>
        <p:nvSpPr>
          <p:cNvPr id="6" name="矩形: 圆角 5">
            <a:extLst>
              <a:ext uri="{FF2B5EF4-FFF2-40B4-BE49-F238E27FC236}">
                <a16:creationId xmlns:a16="http://schemas.microsoft.com/office/drawing/2014/main" id="{88CC3F85-4813-431B-BDAE-69B33DFDE9D0}"/>
              </a:ext>
            </a:extLst>
          </p:cNvPr>
          <p:cNvSpPr/>
          <p:nvPr/>
        </p:nvSpPr>
        <p:spPr>
          <a:xfrm>
            <a:off x="5049245" y="1493144"/>
            <a:ext cx="3948361" cy="1935856"/>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通常</a:t>
            </a:r>
            <a:r>
              <a:rPr lang="en-US" altLang="zh-CN" sz="2000" b="1" dirty="0">
                <a:solidFill>
                  <a:schemeClr val="tx1"/>
                </a:solidFill>
                <a:latin typeface="+mn-ea"/>
              </a:rPr>
              <a:t>: </a:t>
            </a:r>
            <a:r>
              <a:rPr lang="zh-CN" altLang="en-US" sz="2000" b="1" dirty="0">
                <a:solidFill>
                  <a:schemeClr val="tx1"/>
                </a:solidFill>
                <a:latin typeface="+mn-ea"/>
              </a:rPr>
              <a:t>操作数为整数</a:t>
            </a:r>
            <a:endParaRPr lang="en-US" altLang="zh-CN" sz="2000" b="1" dirty="0">
              <a:solidFill>
                <a:schemeClr val="tx1"/>
              </a:solidFill>
              <a:latin typeface="+mn-ea"/>
            </a:endParaRP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针对补码进行操作</a:t>
            </a:r>
            <a:endParaRPr lang="en-US" altLang="zh-CN" sz="2000" b="1" dirty="0">
              <a:solidFill>
                <a:schemeClr val="tx1"/>
              </a:solidFill>
              <a:latin typeface="+mn-ea"/>
            </a:endParaRP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可以实现特定的操作，如某几位置</a:t>
            </a:r>
            <a:r>
              <a:rPr lang="en-US" altLang="zh-CN" sz="2000" b="1" dirty="0">
                <a:solidFill>
                  <a:schemeClr val="tx1"/>
                </a:solidFill>
                <a:latin typeface="+mn-ea"/>
              </a:rPr>
              <a:t>1</a:t>
            </a:r>
            <a:endParaRPr lang="zh-CN" altLang="en-US" sz="2000" b="1" dirty="0">
              <a:solidFill>
                <a:schemeClr val="tx1"/>
              </a:solidFill>
              <a:latin typeface="+mn-ea"/>
            </a:endParaRPr>
          </a:p>
        </p:txBody>
      </p:sp>
      <p:sp>
        <p:nvSpPr>
          <p:cNvPr id="7" name="文本框 6">
            <a:extLst>
              <a:ext uri="{FF2B5EF4-FFF2-40B4-BE49-F238E27FC236}">
                <a16:creationId xmlns:a16="http://schemas.microsoft.com/office/drawing/2014/main" id="{2657CB9A-3226-48F1-ACD0-A9D50DCE259C}"/>
              </a:ext>
            </a:extLst>
          </p:cNvPr>
          <p:cNvSpPr txBox="1"/>
          <p:nvPr/>
        </p:nvSpPr>
        <p:spPr>
          <a:xfrm>
            <a:off x="0" y="3781189"/>
            <a:ext cx="9144000" cy="2786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移位运算符</a:t>
            </a:r>
            <a:r>
              <a:rPr lang="en-US" altLang="zh-CN" sz="2800" b="1" dirty="0">
                <a:solidFill>
                  <a:srgbClr val="1557AE"/>
                </a:solidFill>
                <a:latin typeface="+mj-lt"/>
              </a:rPr>
              <a:t>(Shift Operators)</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种类：</a:t>
            </a:r>
            <a:endParaRPr lang="en-US" altLang="zh-CN" sz="2400" b="1" dirty="0">
              <a:solidFill>
                <a:srgbClr val="1557AE"/>
              </a:solidFill>
              <a:latin typeface="+mj-lt"/>
              <a:ea typeface="楷体" panose="02010609060101010101" pitchFamily="49" charset="-122"/>
            </a:endParaRP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左移</a:t>
            </a: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 </a:t>
            </a:r>
            <a:r>
              <a:rPr lang="en-US" altLang="zh-CN" sz="2400" b="1" dirty="0">
                <a:latin typeface="+mj-lt"/>
                <a:ea typeface="楷体" panose="02010609060101010101" pitchFamily="49" charset="-122"/>
              </a:rPr>
              <a:t>&lt;&lt; 	“op1 &lt;&lt; op2”</a:t>
            </a: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右移</a:t>
            </a:r>
            <a:r>
              <a:rPr lang="en-US" altLang="zh-CN" sz="2400" b="1" dirty="0">
                <a:latin typeface="+mj-lt"/>
                <a:ea typeface="楷体" panose="02010609060101010101" pitchFamily="49" charset="-122"/>
              </a:rPr>
              <a:t>		&gt;&gt;	“op1 &gt;&gt; op2”</a:t>
            </a: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无符号右移</a:t>
            </a: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 </a:t>
            </a:r>
            <a:r>
              <a:rPr lang="en-US" altLang="zh-CN" sz="2400" b="1" dirty="0">
                <a:latin typeface="+mj-lt"/>
                <a:ea typeface="楷体" panose="02010609060101010101" pitchFamily="49" charset="-122"/>
              </a:rPr>
              <a:t>&gt;&gt;&gt; 	“op1 &gt;&gt;&gt; op2”</a:t>
            </a:r>
          </a:p>
          <a:p>
            <a:pPr marL="914400" lvl="1" indent="-4572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endParaRPr>
          </a:p>
        </p:txBody>
      </p:sp>
      <p:sp>
        <p:nvSpPr>
          <p:cNvPr id="9" name="矩形: 圆角 8">
            <a:extLst>
              <a:ext uri="{FF2B5EF4-FFF2-40B4-BE49-F238E27FC236}">
                <a16:creationId xmlns:a16="http://schemas.microsoft.com/office/drawing/2014/main" id="{202D6D06-D4C4-4BA7-8EDE-EA9EDCF2D3F4}"/>
              </a:ext>
            </a:extLst>
          </p:cNvPr>
          <p:cNvSpPr/>
          <p:nvPr/>
        </p:nvSpPr>
        <p:spPr>
          <a:xfrm>
            <a:off x="7014542" y="5299413"/>
            <a:ext cx="2129458" cy="835263"/>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溢出问题</a:t>
            </a:r>
          </a:p>
        </p:txBody>
      </p:sp>
    </p:spTree>
    <p:extLst>
      <p:ext uri="{BB962C8B-B14F-4D97-AF65-F5344CB8AC3E}">
        <p14:creationId xmlns:p14="http://schemas.microsoft.com/office/powerpoint/2010/main" val="3197326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D28DB1DC-8208-426E-9952-C97E859AEA25}"/>
              </a:ext>
            </a:extLst>
          </p:cNvPr>
          <p:cNvSpPr txBox="1"/>
          <p:nvPr/>
        </p:nvSpPr>
        <p:spPr>
          <a:xfrm>
            <a:off x="0" y="1140955"/>
            <a:ext cx="9144000" cy="233980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自增、自减运算符</a:t>
            </a:r>
            <a:endParaRPr lang="en-US" altLang="zh-CN" sz="2800" b="1" dirty="0">
              <a:solidFill>
                <a:srgbClr val="1557AE"/>
              </a:solidFill>
              <a:latin typeface="+mj-lt"/>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变量赋值，一元运算符</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自增运算符</a:t>
            </a:r>
            <a:r>
              <a:rPr lang="en-US" altLang="zh-CN" sz="2400" b="1" dirty="0">
                <a:solidFill>
                  <a:srgbClr val="1557AE"/>
                </a:solidFill>
                <a:latin typeface="+mj-lt"/>
                <a:ea typeface="楷体" panose="02010609060101010101" pitchFamily="49" charset="-122"/>
              </a:rPr>
              <a:t>(++)</a:t>
            </a:r>
            <a:r>
              <a:rPr lang="zh-CN" altLang="en-US" sz="2400" b="1" dirty="0">
                <a:solidFill>
                  <a:srgbClr val="1557AE"/>
                </a:solidFill>
                <a:latin typeface="+mj-lt"/>
                <a:ea typeface="楷体" panose="02010609060101010101" pitchFamily="49" charset="-122"/>
              </a:rPr>
              <a:t>、自减运算符</a:t>
            </a:r>
            <a:r>
              <a:rPr lang="en-US" altLang="zh-CN" sz="2400" b="1" dirty="0">
                <a:solidFill>
                  <a:srgbClr val="1557AE"/>
                </a:solidFill>
                <a:latin typeface="+mj-lt"/>
                <a:ea typeface="楷体" panose="02010609060101010101" pitchFamily="49" charset="-122"/>
              </a:rPr>
              <a:t>(--)</a:t>
            </a: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rPr>
              <a:t>int </a:t>
            </a:r>
            <a:r>
              <a:rPr lang="en-US" altLang="zh-CN" sz="2400" b="1" dirty="0" err="1">
                <a:latin typeface="+mj-lt"/>
                <a:ea typeface="楷体" panose="02010609060101010101" pitchFamily="49" charset="-122"/>
              </a:rPr>
              <a:t>i</a:t>
            </a:r>
            <a:r>
              <a:rPr lang="en-US" altLang="zh-CN" sz="2400" b="1" dirty="0">
                <a:latin typeface="+mj-lt"/>
                <a:ea typeface="楷体" panose="02010609060101010101" pitchFamily="49" charset="-122"/>
              </a:rPr>
              <a:t>=5; </a:t>
            </a:r>
            <a:r>
              <a:rPr lang="en-US" altLang="zh-CN" sz="2400" b="1" dirty="0" err="1">
                <a:latin typeface="+mj-lt"/>
                <a:ea typeface="楷体" panose="02010609060101010101" pitchFamily="49" charset="-122"/>
              </a:rPr>
              <a:t>i</a:t>
            </a:r>
            <a:r>
              <a:rPr lang="en-US" altLang="zh-CN" sz="2400" b="1" dirty="0">
                <a:latin typeface="+mj-lt"/>
                <a:ea typeface="楷体" panose="02010609060101010101" pitchFamily="49" charset="-122"/>
              </a:rPr>
              <a:t>++; ++</a:t>
            </a:r>
            <a:r>
              <a:rPr lang="en-US" altLang="zh-CN" sz="2400" b="1" dirty="0" err="1">
                <a:latin typeface="+mj-lt"/>
                <a:ea typeface="楷体" panose="02010609060101010101" pitchFamily="49" charset="-122"/>
              </a:rPr>
              <a:t>i</a:t>
            </a:r>
            <a:r>
              <a:rPr lang="en-US" altLang="zh-CN" sz="2400" b="1" dirty="0">
                <a:latin typeface="+mj-lt"/>
                <a:ea typeface="楷体" panose="02010609060101010101" pitchFamily="49" charset="-122"/>
              </a:rPr>
              <a:t>; </a:t>
            </a:r>
            <a:r>
              <a:rPr lang="en-US" altLang="zh-CN" sz="2400" b="1" dirty="0" err="1">
                <a:latin typeface="+mj-lt"/>
                <a:ea typeface="楷体" panose="02010609060101010101" pitchFamily="49" charset="-122"/>
              </a:rPr>
              <a:t>i</a:t>
            </a:r>
            <a:r>
              <a:rPr lang="en-US" altLang="zh-CN" sz="2400" b="1" dirty="0">
                <a:latin typeface="+mj-lt"/>
                <a:ea typeface="楷体" panose="02010609060101010101" pitchFamily="49" charset="-122"/>
              </a:rPr>
              <a:t>--; --</a:t>
            </a:r>
            <a:r>
              <a:rPr lang="en-US" altLang="zh-CN" sz="2400" b="1" dirty="0" err="1">
                <a:latin typeface="+mj-lt"/>
                <a:ea typeface="楷体" panose="02010609060101010101" pitchFamily="49" charset="-122"/>
              </a:rPr>
              <a:t>i</a:t>
            </a:r>
            <a:r>
              <a:rPr lang="en-US" altLang="zh-CN" sz="2400" b="1" dirty="0">
                <a:latin typeface="+mj-lt"/>
                <a:ea typeface="楷体" panose="02010609060101010101" pitchFamily="49" charset="-122"/>
              </a:rPr>
              <a:t>;</a:t>
            </a: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赋值”和“运算”的先后顺序</a:t>
            </a:r>
            <a:endParaRPr lang="en-US" altLang="zh-CN" sz="2400" b="1" dirty="0">
              <a:latin typeface="+mj-lt"/>
              <a:ea typeface="楷体" panose="02010609060101010101" pitchFamily="49" charset="-122"/>
            </a:endParaRPr>
          </a:p>
        </p:txBody>
      </p:sp>
    </p:spTree>
    <p:extLst>
      <p:ext uri="{BB962C8B-B14F-4D97-AF65-F5344CB8AC3E}">
        <p14:creationId xmlns:p14="http://schemas.microsoft.com/office/powerpoint/2010/main" val="1588796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D5BA683C-B108-459C-9E27-4E1AA70CBF1B}"/>
              </a:ext>
            </a:extLst>
          </p:cNvPr>
          <p:cNvSpPr/>
          <p:nvPr/>
        </p:nvSpPr>
        <p:spPr>
          <a:xfrm>
            <a:off x="782395" y="1134180"/>
            <a:ext cx="7373256" cy="5022914"/>
          </a:xfrm>
          <a:prstGeom prst="rect">
            <a:avLst/>
          </a:prstGeom>
          <a:ln w="28575">
            <a:solidFill>
              <a:srgbClr val="1557AE"/>
            </a:solidFill>
          </a:ln>
        </p:spPr>
        <p:txBody>
          <a:bodyPr wrap="square">
            <a:spAutoFit/>
          </a:bodyPr>
          <a:lstStyle/>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后缀运算符 </a:t>
            </a:r>
            <a:r>
              <a:rPr kumimoji="1" lang="en-US" altLang="zh-CN" dirty="0">
                <a:latin typeface="+mj-lt"/>
                <a:ea typeface="楷体" panose="02010609060101010101" pitchFamily="49" charset="-122"/>
              </a:rPr>
              <a:t>postfix operators         [] . (params) expr++ expr--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一元运算符 </a:t>
            </a:r>
            <a:r>
              <a:rPr kumimoji="1" lang="en-US" altLang="zh-CN" dirty="0">
                <a:latin typeface="+mj-lt"/>
                <a:ea typeface="楷体" panose="02010609060101010101" pitchFamily="49" charset="-122"/>
              </a:rPr>
              <a:t>unary operators          ++expr --expr +expr -expr ~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构造或类型转换</a:t>
            </a:r>
            <a:r>
              <a:rPr kumimoji="1" lang="en-US" altLang="zh-CN" dirty="0">
                <a:latin typeface="+mj-lt"/>
                <a:ea typeface="楷体" panose="02010609060101010101" pitchFamily="49" charset="-122"/>
              </a:rPr>
              <a:t>creation or cast    new (type)expr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乘法 </a:t>
            </a:r>
            <a:r>
              <a:rPr kumimoji="1" lang="en-US" altLang="zh-CN" dirty="0">
                <a:latin typeface="+mj-lt"/>
                <a:ea typeface="楷体" panose="02010609060101010101" pitchFamily="49" charset="-122"/>
              </a:rPr>
              <a:t>multiplicative                        * /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加法 </a:t>
            </a:r>
            <a:r>
              <a:rPr kumimoji="1" lang="en-US" altLang="zh-CN" dirty="0">
                <a:latin typeface="+mj-lt"/>
                <a:ea typeface="楷体" panose="02010609060101010101" pitchFamily="49" charset="-122"/>
              </a:rPr>
              <a:t>additive                               +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移位 </a:t>
            </a:r>
            <a:r>
              <a:rPr kumimoji="1" lang="en-US" altLang="zh-CN" dirty="0">
                <a:latin typeface="+mj-lt"/>
                <a:ea typeface="楷体" panose="02010609060101010101" pitchFamily="49" charset="-122"/>
              </a:rPr>
              <a:t>shift                                    &lt;&lt; &gt;&gt; &gt;&gt;&gt;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关系 </a:t>
            </a:r>
            <a:r>
              <a:rPr kumimoji="1" lang="en-US" altLang="zh-CN" dirty="0">
                <a:latin typeface="+mj-lt"/>
                <a:ea typeface="楷体" panose="02010609060101010101" pitchFamily="49" charset="-122"/>
              </a:rPr>
              <a:t>relational                             &lt; &gt; &lt;= &gt;= </a:t>
            </a:r>
            <a:r>
              <a:rPr kumimoji="1" lang="en-US" altLang="zh-CN" dirty="0" err="1">
                <a:latin typeface="+mj-lt"/>
                <a:ea typeface="楷体" panose="02010609060101010101" pitchFamily="49" charset="-122"/>
              </a:rPr>
              <a:t>instanceof</a:t>
            </a:r>
            <a:r>
              <a:rPr kumimoji="1" lang="en-US" altLang="zh-CN" dirty="0">
                <a:latin typeface="+mj-lt"/>
                <a:ea typeface="楷体" panose="02010609060101010101" pitchFamily="49" charset="-122"/>
              </a:rPr>
              <a:t>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相等 </a:t>
            </a:r>
            <a:r>
              <a:rPr kumimoji="1" lang="en-US" altLang="zh-CN" dirty="0">
                <a:latin typeface="+mj-lt"/>
                <a:ea typeface="楷体" panose="02010609060101010101" pitchFamily="49" charset="-122"/>
              </a:rPr>
              <a:t>equality                               ==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按位与 </a:t>
            </a:r>
            <a:r>
              <a:rPr kumimoji="1" lang="en-US" altLang="zh-CN" dirty="0">
                <a:latin typeface="+mj-lt"/>
                <a:ea typeface="楷体" panose="02010609060101010101" pitchFamily="49" charset="-122"/>
              </a:rPr>
              <a:t>bitwise AND                     &amp;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按位异或 </a:t>
            </a:r>
            <a:r>
              <a:rPr kumimoji="1" lang="en-US" altLang="zh-CN" dirty="0">
                <a:latin typeface="+mj-lt"/>
                <a:ea typeface="楷体" panose="02010609060101010101" pitchFamily="49" charset="-122"/>
              </a:rPr>
              <a:t>bitwise exclusive OR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按位或 </a:t>
            </a:r>
            <a:r>
              <a:rPr kumimoji="1" lang="en-US" altLang="zh-CN" dirty="0">
                <a:latin typeface="+mj-lt"/>
                <a:ea typeface="楷体" panose="02010609060101010101" pitchFamily="49" charset="-122"/>
              </a:rPr>
              <a:t>bitwise inclusive OR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逻辑与 </a:t>
            </a:r>
            <a:r>
              <a:rPr kumimoji="1" lang="en-US" altLang="zh-CN" dirty="0">
                <a:latin typeface="+mj-lt"/>
                <a:ea typeface="楷体" panose="02010609060101010101" pitchFamily="49" charset="-122"/>
              </a:rPr>
              <a:t>logical AND                      &amp;&amp;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逻辑或 </a:t>
            </a:r>
            <a:r>
              <a:rPr kumimoji="1" lang="en-US" altLang="zh-CN" dirty="0">
                <a:latin typeface="+mj-lt"/>
                <a:ea typeface="楷体" panose="02010609060101010101" pitchFamily="49" charset="-122"/>
              </a:rPr>
              <a:t>logical OR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条件 </a:t>
            </a:r>
            <a:r>
              <a:rPr kumimoji="1" lang="en-US" altLang="zh-CN" dirty="0">
                <a:latin typeface="+mj-lt"/>
                <a:ea typeface="楷体" panose="02010609060101010101" pitchFamily="49" charset="-122"/>
              </a:rPr>
              <a:t>conditional                          ? : </a:t>
            </a:r>
          </a:p>
          <a:p>
            <a:pPr marL="609600" indent="-609600">
              <a:spcBef>
                <a:spcPct val="20000"/>
              </a:spcBef>
              <a:buClr>
                <a:schemeClr val="folHlink"/>
              </a:buClr>
              <a:buSzPct val="90000"/>
              <a:buFont typeface="Wingdings" pitchFamily="2" charset="2"/>
              <a:buNone/>
            </a:pPr>
            <a:r>
              <a:rPr kumimoji="1" lang="zh-CN" altLang="en-US" dirty="0">
                <a:latin typeface="+mj-lt"/>
                <a:ea typeface="楷体" panose="02010609060101010101" pitchFamily="49" charset="-122"/>
              </a:rPr>
              <a:t>赋值 </a:t>
            </a:r>
            <a:r>
              <a:rPr kumimoji="1" lang="en-US" altLang="zh-CN" dirty="0">
                <a:latin typeface="+mj-lt"/>
                <a:ea typeface="楷体" panose="02010609060101010101" pitchFamily="49" charset="-122"/>
              </a:rPr>
              <a:t>assignment             = += -= *= /= %= &amp;= ^= |= &lt;&lt;= &gt;&gt;= &gt;&gt;&gt;= </a:t>
            </a:r>
          </a:p>
        </p:txBody>
      </p:sp>
    </p:spTree>
    <p:extLst>
      <p:ext uri="{BB962C8B-B14F-4D97-AF65-F5344CB8AC3E}">
        <p14:creationId xmlns:p14="http://schemas.microsoft.com/office/powerpoint/2010/main" val="3334766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7EBF1AD5-B6D1-4C44-AE97-85891B46F647}"/>
              </a:ext>
            </a:extLst>
          </p:cNvPr>
          <p:cNvSpPr txBox="1"/>
          <p:nvPr/>
        </p:nvSpPr>
        <p:spPr>
          <a:xfrm>
            <a:off x="0" y="1021359"/>
            <a:ext cx="9144000" cy="455951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表达式</a:t>
            </a:r>
            <a:endParaRPr lang="en-US" altLang="zh-CN" sz="2800" b="1" dirty="0">
              <a:solidFill>
                <a:srgbClr val="1557AE"/>
              </a:solidFill>
              <a:latin typeface="+mj-lt"/>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Times New Roman"/>
                <a:ea typeface="楷体" panose="02010609060101010101" pitchFamily="49" charset="-122"/>
              </a:rPr>
              <a:t>用运算符和括号将操作数连接起来求值的式子</a:t>
            </a:r>
          </a:p>
          <a:p>
            <a:pPr marL="914400" lvl="1" indent="-457200">
              <a:lnSpc>
                <a:spcPct val="120000"/>
              </a:lnSpc>
              <a:buFont typeface="Wingdings" panose="05000000000000000000" pitchFamily="2" charset="2"/>
              <a:buChar char="p"/>
            </a:pPr>
            <a:r>
              <a:rPr lang="zh-CN" altLang="en-US" sz="2400" b="1" dirty="0">
                <a:solidFill>
                  <a:srgbClr val="1557AE"/>
                </a:solidFill>
                <a:latin typeface="Times New Roman"/>
                <a:ea typeface="楷体" panose="02010609060101010101" pitchFamily="49" charset="-122"/>
              </a:rPr>
              <a:t>种类</a:t>
            </a:r>
            <a:endParaRPr lang="en-US" altLang="zh-CN" sz="2800" b="1" dirty="0">
              <a:solidFill>
                <a:srgbClr val="1557AE"/>
              </a:solidFill>
              <a:latin typeface="+mj-lt"/>
              <a:ea typeface="楷体" panose="02010609060101010101" pitchFamily="49" charset="-122"/>
            </a:endParaRP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操作数</a:t>
            </a:r>
            <a:r>
              <a:rPr lang="en-US" altLang="zh-CN" sz="2400" b="1" dirty="0">
                <a:latin typeface="Times New Roman"/>
                <a:ea typeface="楷体" panose="02010609060101010101" pitchFamily="49" charset="-122"/>
              </a:rPr>
              <a:t>(</a:t>
            </a:r>
            <a:r>
              <a:rPr lang="zh-CN" altLang="en-US" sz="2400" b="1" dirty="0">
                <a:latin typeface="Times New Roman"/>
                <a:ea typeface="楷体" panose="02010609060101010101" pitchFamily="49" charset="-122"/>
              </a:rPr>
              <a:t>常量、变量和函数</a:t>
            </a:r>
            <a:r>
              <a:rPr lang="en-US" altLang="zh-CN" sz="2400" b="1" dirty="0">
                <a:latin typeface="Times New Roman"/>
                <a:ea typeface="楷体" panose="02010609060101010101" pitchFamily="49" charset="-122"/>
              </a:rPr>
              <a:t>)</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算术表达式</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关系表达式</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逻辑表达式</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赋值表达式</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复合赋值运算</a:t>
            </a:r>
          </a:p>
          <a:p>
            <a:pPr marL="1371600" lvl="2" indent="-457200">
              <a:lnSpc>
                <a:spcPct val="120000"/>
              </a:lnSpc>
              <a:buFont typeface="Wingdings" panose="05000000000000000000" pitchFamily="2" charset="2"/>
              <a:buChar char="n"/>
            </a:pPr>
            <a:endParaRPr lang="en-US" altLang="zh-CN" sz="2400" b="1" dirty="0">
              <a:latin typeface="Times New Roman"/>
              <a:ea typeface="楷体" panose="02010609060101010101" pitchFamily="49" charset="-122"/>
            </a:endParaRPr>
          </a:p>
        </p:txBody>
      </p:sp>
    </p:spTree>
    <p:extLst>
      <p:ext uri="{BB962C8B-B14F-4D97-AF65-F5344CB8AC3E}">
        <p14:creationId xmlns:p14="http://schemas.microsoft.com/office/powerpoint/2010/main" val="4046812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500078"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运算符</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CE15948D-F5BC-41F0-BB46-214510DDB838}"/>
              </a:ext>
            </a:extLst>
          </p:cNvPr>
          <p:cNvSpPr txBox="1"/>
          <p:nvPr/>
        </p:nvSpPr>
        <p:spPr>
          <a:xfrm>
            <a:off x="0" y="1021359"/>
            <a:ext cx="9144000" cy="233980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关系表达式</a:t>
            </a:r>
            <a:endParaRPr lang="en-US" altLang="zh-CN" sz="2800" b="1" dirty="0">
              <a:solidFill>
                <a:srgbClr val="1557AE"/>
              </a:solidFill>
              <a:latin typeface="+mj-lt"/>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Times New Roman"/>
                <a:ea typeface="楷体" panose="02010609060101010101" pitchFamily="49" charset="-122"/>
              </a:rPr>
              <a:t>关系运算符将两个表达式连接起来的式子</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算术表达式、赋值表达式、字符表达式</a:t>
            </a:r>
          </a:p>
          <a:p>
            <a:pPr marL="1371600" lvl="2" indent="-457200">
              <a:lnSpc>
                <a:spcPct val="120000"/>
              </a:lnSpc>
              <a:buFont typeface="Wingdings" panose="05000000000000000000" pitchFamily="2" charset="2"/>
              <a:buChar char="n"/>
            </a:pPr>
            <a:r>
              <a:rPr lang="en-US" altLang="zh-CN" sz="2400" b="1" dirty="0">
                <a:latin typeface="Times New Roman"/>
                <a:ea typeface="楷体" panose="02010609060101010101" pitchFamily="49" charset="-122"/>
              </a:rPr>
              <a:t>a&gt;b;  </a:t>
            </a:r>
            <a:r>
              <a:rPr lang="en-US" altLang="zh-CN" sz="2400" b="1" dirty="0" err="1">
                <a:latin typeface="Times New Roman"/>
                <a:ea typeface="楷体" panose="02010609060101010101" pitchFamily="49" charset="-122"/>
              </a:rPr>
              <a:t>a+b</a:t>
            </a:r>
            <a:r>
              <a:rPr lang="en-US" altLang="zh-CN" sz="2400" b="1" dirty="0">
                <a:latin typeface="Times New Roman"/>
                <a:ea typeface="楷体" panose="02010609060101010101" pitchFamily="49" charset="-122"/>
              </a:rPr>
              <a:t>&gt;b-c;  (a=3)&gt;(b=5);  ‘b’&gt;’a’;</a:t>
            </a:r>
          </a:p>
          <a:p>
            <a:pPr marL="1371600" lvl="2" indent="-457200">
              <a:lnSpc>
                <a:spcPct val="120000"/>
              </a:lnSpc>
              <a:buFont typeface="Wingdings" panose="05000000000000000000" pitchFamily="2" charset="2"/>
              <a:buChar char="n"/>
            </a:pPr>
            <a:r>
              <a:rPr lang="zh-CN" altLang="en-US" sz="2400" b="1" dirty="0">
                <a:latin typeface="Times New Roman"/>
                <a:ea typeface="楷体" panose="02010609060101010101" pitchFamily="49" charset="-122"/>
              </a:rPr>
              <a:t>返回结果为一个布尔类型的值</a:t>
            </a:r>
          </a:p>
        </p:txBody>
      </p:sp>
      <p:sp>
        <p:nvSpPr>
          <p:cNvPr id="6" name="矩形: 圆角 5">
            <a:extLst>
              <a:ext uri="{FF2B5EF4-FFF2-40B4-BE49-F238E27FC236}">
                <a16:creationId xmlns:a16="http://schemas.microsoft.com/office/drawing/2014/main" id="{6D6A23EE-C06E-4312-A0CF-4ED51AF764CF}"/>
              </a:ext>
            </a:extLst>
          </p:cNvPr>
          <p:cNvSpPr/>
          <p:nvPr/>
        </p:nvSpPr>
        <p:spPr>
          <a:xfrm>
            <a:off x="-1" y="3458029"/>
            <a:ext cx="9143999" cy="1922033"/>
          </a:xfrm>
          <a:prstGeom prst="roundRect">
            <a:avLst>
              <a:gd name="adj" fmla="val 0"/>
            </a:avLst>
          </a:prstGeom>
          <a:solidFill>
            <a:schemeClr val="tx1">
              <a:lumMod val="65000"/>
              <a:lumOff val="35000"/>
            </a:schemeClr>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int</a:t>
            </a:r>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a</a:t>
            </a:r>
            <a:r>
              <a:rPr lang="en-US" altLang="zh-CN" sz="2400" b="1" dirty="0">
                <a:solidFill>
                  <a:srgbClr val="D4D4D4"/>
                </a:solidFill>
                <a:latin typeface="Consolas" panose="020B0609020204030204" pitchFamily="49" charset="0"/>
              </a:rPr>
              <a:t>=</a:t>
            </a:r>
            <a:r>
              <a:rPr lang="en-US" altLang="zh-CN" sz="2400" b="1" dirty="0">
                <a:solidFill>
                  <a:srgbClr val="B5CEA8"/>
                </a:solidFill>
                <a:latin typeface="Consolas" panose="020B0609020204030204" pitchFamily="49" charset="0"/>
              </a:rPr>
              <a:t>3</a:t>
            </a:r>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b</a:t>
            </a:r>
            <a:r>
              <a:rPr lang="en-US" altLang="zh-CN" sz="2400" b="1" dirty="0">
                <a:solidFill>
                  <a:srgbClr val="D4D4D4"/>
                </a:solidFill>
                <a:latin typeface="Consolas" panose="020B0609020204030204" pitchFamily="49" charset="0"/>
              </a:rPr>
              <a:t>=</a:t>
            </a:r>
            <a:r>
              <a:rPr lang="en-US" altLang="zh-CN" sz="2400" b="1" dirty="0">
                <a:solidFill>
                  <a:srgbClr val="B5CEA8"/>
                </a:solidFill>
                <a:latin typeface="Consolas" panose="020B0609020204030204" pitchFamily="49" charset="0"/>
              </a:rPr>
              <a:t>2</a:t>
            </a:r>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c</a:t>
            </a:r>
            <a:r>
              <a:rPr lang="en-US" altLang="zh-CN" sz="2400" b="1" dirty="0">
                <a:solidFill>
                  <a:srgbClr val="D4D4D4"/>
                </a:solidFill>
                <a:latin typeface="Consolas" panose="020B0609020204030204" pitchFamily="49" charset="0"/>
              </a:rPr>
              <a:t>=</a:t>
            </a:r>
            <a:r>
              <a:rPr lang="en-US" altLang="zh-CN" sz="2400" b="1" dirty="0">
                <a:solidFill>
                  <a:srgbClr val="B5CEA8"/>
                </a:solidFill>
                <a:latin typeface="Consolas" panose="020B0609020204030204" pitchFamily="49" charset="0"/>
              </a:rPr>
              <a:t>1</a:t>
            </a:r>
            <a:r>
              <a:rPr lang="en-US" altLang="zh-CN" sz="2400" b="1" dirty="0">
                <a:solidFill>
                  <a:srgbClr val="D4D4D4"/>
                </a:solidFill>
                <a:latin typeface="Consolas" panose="020B0609020204030204" pitchFamily="49" charset="0"/>
              </a:rPr>
              <a:t>; </a:t>
            </a:r>
          </a:p>
          <a:p>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boolean</a:t>
            </a:r>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d</a:t>
            </a:r>
            <a:r>
              <a:rPr lang="en-US" altLang="zh-CN" sz="2400" b="1" dirty="0">
                <a:solidFill>
                  <a:srgbClr val="D4D4D4"/>
                </a:solidFill>
                <a:latin typeface="Consolas" panose="020B0609020204030204" pitchFamily="49" charset="0"/>
              </a:rPr>
              <a:t>, </a:t>
            </a:r>
            <a:r>
              <a:rPr lang="en-US" altLang="zh-CN" sz="2400" b="1" dirty="0" err="1">
                <a:solidFill>
                  <a:srgbClr val="9CDCFE"/>
                </a:solidFill>
                <a:latin typeface="Consolas" panose="020B0609020204030204" pitchFamily="49" charset="0"/>
              </a:rPr>
              <a:t>f</a:t>
            </a:r>
            <a:r>
              <a:rPr lang="en-US" altLang="zh-CN" sz="2400" b="1" dirty="0" err="1">
                <a:solidFill>
                  <a:srgbClr val="D4D4D4"/>
                </a:solidFill>
                <a:latin typeface="Consolas" panose="020B0609020204030204" pitchFamily="49" charset="0"/>
              </a:rPr>
              <a:t>,</a:t>
            </a:r>
            <a:r>
              <a:rPr lang="en-US" altLang="zh-CN" sz="2400" b="1" dirty="0" err="1">
                <a:solidFill>
                  <a:srgbClr val="9CDCFE"/>
                </a:solidFill>
                <a:latin typeface="Consolas" panose="020B0609020204030204" pitchFamily="49" charset="0"/>
              </a:rPr>
              <a:t>e</a:t>
            </a:r>
            <a:r>
              <a:rPr lang="en-US" altLang="zh-CN" sz="2400" b="1" dirty="0">
                <a:solidFill>
                  <a:srgbClr val="D4D4D4"/>
                </a:solidFill>
                <a:latin typeface="Consolas" panose="020B0609020204030204" pitchFamily="49" charset="0"/>
              </a:rPr>
              <a:t>;</a:t>
            </a:r>
          </a:p>
          <a:p>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d</a:t>
            </a:r>
            <a:r>
              <a:rPr lang="en-US" altLang="zh-CN" sz="2400" b="1" dirty="0">
                <a:solidFill>
                  <a:srgbClr val="D4D4D4"/>
                </a:solidFill>
                <a:latin typeface="Consolas" panose="020B0609020204030204" pitchFamily="49" charset="0"/>
              </a:rPr>
              <a:t>=</a:t>
            </a:r>
            <a:r>
              <a:rPr lang="en-US" altLang="zh-CN" sz="2400" b="1" dirty="0">
                <a:solidFill>
                  <a:srgbClr val="9CDCFE"/>
                </a:solidFill>
                <a:latin typeface="Consolas" panose="020B0609020204030204" pitchFamily="49" charset="0"/>
              </a:rPr>
              <a:t>a</a:t>
            </a:r>
            <a:r>
              <a:rPr lang="en-US" altLang="zh-CN" sz="2400" b="1" dirty="0">
                <a:solidFill>
                  <a:srgbClr val="D4D4D4"/>
                </a:solidFill>
                <a:latin typeface="Consolas" panose="020B0609020204030204" pitchFamily="49" charset="0"/>
              </a:rPr>
              <a:t>&gt;</a:t>
            </a:r>
            <a:r>
              <a:rPr lang="en-US" altLang="zh-CN" sz="2400" b="1" dirty="0">
                <a:solidFill>
                  <a:srgbClr val="9CDCFE"/>
                </a:solidFill>
                <a:latin typeface="Consolas" panose="020B0609020204030204" pitchFamily="49" charset="0"/>
              </a:rPr>
              <a:t>b</a:t>
            </a:r>
            <a:r>
              <a:rPr lang="en-US" altLang="zh-CN" sz="2400" b="1" dirty="0">
                <a:solidFill>
                  <a:srgbClr val="D4D4D4"/>
                </a:solidFill>
                <a:latin typeface="Consolas" panose="020B0609020204030204" pitchFamily="49" charset="0"/>
              </a:rPr>
              <a:t>;</a:t>
            </a:r>
          </a:p>
          <a:p>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f</a:t>
            </a:r>
            <a:r>
              <a:rPr lang="en-US" altLang="zh-CN" sz="2400" b="1" dirty="0">
                <a:solidFill>
                  <a:srgbClr val="D4D4D4"/>
                </a:solidFill>
                <a:latin typeface="Consolas" panose="020B0609020204030204" pitchFamily="49" charset="0"/>
              </a:rPr>
              <a:t>=(</a:t>
            </a:r>
            <a:r>
              <a:rPr lang="en-US" altLang="zh-CN" sz="2400" b="1" dirty="0" err="1">
                <a:solidFill>
                  <a:srgbClr val="9CDCFE"/>
                </a:solidFill>
                <a:latin typeface="Consolas" panose="020B0609020204030204" pitchFamily="49" charset="0"/>
              </a:rPr>
              <a:t>a</a:t>
            </a:r>
            <a:r>
              <a:rPr lang="en-US" altLang="zh-CN" sz="2400" b="1" dirty="0" err="1">
                <a:solidFill>
                  <a:srgbClr val="D4D4D4"/>
                </a:solidFill>
                <a:latin typeface="Consolas" panose="020B0609020204030204" pitchFamily="49" charset="0"/>
              </a:rPr>
              <a:t>+</a:t>
            </a:r>
            <a:r>
              <a:rPr lang="en-US" altLang="zh-CN" sz="2400" b="1" dirty="0" err="1">
                <a:solidFill>
                  <a:srgbClr val="9CDCFE"/>
                </a:solidFill>
                <a:latin typeface="Consolas" panose="020B0609020204030204" pitchFamily="49" charset="0"/>
              </a:rPr>
              <a:t>b</a:t>
            </a:r>
            <a:r>
              <a:rPr lang="en-US" altLang="zh-CN" sz="2400" b="1" dirty="0">
                <a:solidFill>
                  <a:srgbClr val="D4D4D4"/>
                </a:solidFill>
                <a:latin typeface="Consolas" panose="020B0609020204030204" pitchFamily="49" charset="0"/>
              </a:rPr>
              <a:t>)&gt;(</a:t>
            </a:r>
            <a:r>
              <a:rPr lang="en-US" altLang="zh-CN" sz="2400" b="1" dirty="0">
                <a:solidFill>
                  <a:srgbClr val="9CDCFE"/>
                </a:solidFill>
                <a:latin typeface="Consolas" panose="020B0609020204030204" pitchFamily="49" charset="0"/>
              </a:rPr>
              <a:t>b</a:t>
            </a:r>
            <a:r>
              <a:rPr lang="en-US" altLang="zh-CN" sz="2400" b="1" dirty="0">
                <a:solidFill>
                  <a:srgbClr val="D4D4D4"/>
                </a:solidFill>
                <a:latin typeface="Consolas" panose="020B0609020204030204" pitchFamily="49" charset="0"/>
              </a:rPr>
              <a:t>+</a:t>
            </a:r>
            <a:r>
              <a:rPr lang="en-US" altLang="zh-CN" sz="2400" b="1" dirty="0">
                <a:solidFill>
                  <a:srgbClr val="B5CEA8"/>
                </a:solidFill>
                <a:latin typeface="Consolas" panose="020B0609020204030204" pitchFamily="49" charset="0"/>
              </a:rPr>
              <a:t>5</a:t>
            </a:r>
            <a:r>
              <a:rPr lang="en-US" altLang="zh-CN" sz="2400" b="1" dirty="0">
                <a:solidFill>
                  <a:srgbClr val="D4D4D4"/>
                </a:solidFill>
                <a:latin typeface="Consolas" panose="020B0609020204030204" pitchFamily="49" charset="0"/>
              </a:rPr>
              <a:t>);       </a:t>
            </a:r>
          </a:p>
          <a:p>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e</a:t>
            </a:r>
            <a:r>
              <a:rPr lang="en-US" altLang="zh-CN" sz="2400" b="1" dirty="0">
                <a:solidFill>
                  <a:srgbClr val="D4D4D4"/>
                </a:solidFill>
                <a:latin typeface="Consolas" panose="020B0609020204030204" pitchFamily="49" charset="0"/>
              </a:rPr>
              <a:t> = </a:t>
            </a:r>
            <a:r>
              <a:rPr lang="en-US" altLang="zh-CN" sz="2400" b="1" dirty="0">
                <a:solidFill>
                  <a:srgbClr val="9CDCFE"/>
                </a:solidFill>
                <a:latin typeface="Consolas" panose="020B0609020204030204" pitchFamily="49" charset="0"/>
              </a:rPr>
              <a:t>a</a:t>
            </a:r>
            <a:r>
              <a:rPr lang="en-US" altLang="zh-CN" sz="2400" b="1" dirty="0">
                <a:solidFill>
                  <a:srgbClr val="D4D4D4"/>
                </a:solidFill>
                <a:latin typeface="Consolas" panose="020B0609020204030204" pitchFamily="49" charset="0"/>
              </a:rPr>
              <a:t> &gt; </a:t>
            </a:r>
            <a:r>
              <a:rPr lang="en-US" altLang="zh-CN" sz="2400" b="1" dirty="0">
                <a:solidFill>
                  <a:srgbClr val="9CDCFE"/>
                </a:solidFill>
                <a:latin typeface="Consolas" panose="020B0609020204030204" pitchFamily="49" charset="0"/>
              </a:rPr>
              <a:t>b</a:t>
            </a:r>
            <a:r>
              <a:rPr lang="en-US" altLang="zh-CN" sz="2400" b="1" dirty="0">
                <a:solidFill>
                  <a:srgbClr val="D4D4D4"/>
                </a:solidFill>
                <a:latin typeface="Consolas" panose="020B0609020204030204" pitchFamily="49" charset="0"/>
              </a:rPr>
              <a:t> &gt; </a:t>
            </a:r>
            <a:r>
              <a:rPr lang="en-US" altLang="zh-CN" sz="2400" b="1" dirty="0">
                <a:solidFill>
                  <a:srgbClr val="9CDCFE"/>
                </a:solidFill>
                <a:latin typeface="Consolas" panose="020B0609020204030204" pitchFamily="49" charset="0"/>
              </a:rPr>
              <a:t>c</a:t>
            </a:r>
            <a:r>
              <a:rPr lang="en-US" altLang="zh-CN" sz="2400" b="1" dirty="0">
                <a:solidFill>
                  <a:srgbClr val="D4D4D4"/>
                </a:solidFill>
                <a:latin typeface="Consolas" panose="020B0609020204030204" pitchFamily="49" charset="0"/>
              </a:rPr>
              <a:t>;</a:t>
            </a:r>
          </a:p>
        </p:txBody>
      </p:sp>
      <p:pic>
        <p:nvPicPr>
          <p:cNvPr id="7" name="图片 6">
            <a:extLst>
              <a:ext uri="{FF2B5EF4-FFF2-40B4-BE49-F238E27FC236}">
                <a16:creationId xmlns:a16="http://schemas.microsoft.com/office/drawing/2014/main" id="{12AD116B-440A-4CB8-96F6-E7810D3BDBF6}"/>
              </a:ext>
            </a:extLst>
          </p:cNvPr>
          <p:cNvPicPr>
            <a:picLocks noChangeAspect="1"/>
          </p:cNvPicPr>
          <p:nvPr/>
        </p:nvPicPr>
        <p:blipFill>
          <a:blip r:embed="rId3"/>
          <a:stretch>
            <a:fillRect/>
          </a:stretch>
        </p:blipFill>
        <p:spPr>
          <a:xfrm>
            <a:off x="-1" y="5614732"/>
            <a:ext cx="9144000" cy="665971"/>
          </a:xfrm>
          <a:prstGeom prst="rect">
            <a:avLst/>
          </a:prstGeom>
        </p:spPr>
      </p:pic>
      <p:sp>
        <p:nvSpPr>
          <p:cNvPr id="9" name="矩形 8">
            <a:extLst>
              <a:ext uri="{FF2B5EF4-FFF2-40B4-BE49-F238E27FC236}">
                <a16:creationId xmlns:a16="http://schemas.microsoft.com/office/drawing/2014/main" id="{DBAFE428-5E0E-4C8A-8CBA-E5CFA1E07B2C}"/>
              </a:ext>
            </a:extLst>
          </p:cNvPr>
          <p:cNvSpPr/>
          <p:nvPr/>
        </p:nvSpPr>
        <p:spPr>
          <a:xfrm>
            <a:off x="1291770" y="4959148"/>
            <a:ext cx="2554515" cy="42091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67D27A8-A18F-42C6-89E3-5F3725BCEE5E}"/>
              </a:ext>
            </a:extLst>
          </p:cNvPr>
          <p:cNvCxnSpPr>
            <a:cxnSpLocks/>
          </p:cNvCxnSpPr>
          <p:nvPr/>
        </p:nvCxnSpPr>
        <p:spPr>
          <a:xfrm flipV="1">
            <a:off x="3868057" y="1601530"/>
            <a:ext cx="2300514" cy="33550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7E6ABDA-4D15-4109-AF80-44A399A8508F}"/>
              </a:ext>
            </a:extLst>
          </p:cNvPr>
          <p:cNvPicPr>
            <a:picLocks noChangeAspect="1"/>
          </p:cNvPicPr>
          <p:nvPr/>
        </p:nvPicPr>
        <p:blipFill>
          <a:blip r:embed="rId4"/>
          <a:stretch>
            <a:fillRect/>
          </a:stretch>
        </p:blipFill>
        <p:spPr>
          <a:xfrm>
            <a:off x="4753152" y="330871"/>
            <a:ext cx="4289154" cy="1284115"/>
          </a:xfrm>
          <a:prstGeom prst="rect">
            <a:avLst/>
          </a:prstGeom>
        </p:spPr>
      </p:pic>
    </p:spTree>
    <p:extLst>
      <p:ext uri="{BB962C8B-B14F-4D97-AF65-F5344CB8AC3E}">
        <p14:creationId xmlns:p14="http://schemas.microsoft.com/office/powerpoint/2010/main" val="252865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语句</a:t>
            </a: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8926643D-A3E1-410A-B2AC-402AE68007CA}"/>
              </a:ext>
            </a:extLst>
          </p:cNvPr>
          <p:cNvSpPr txBox="1"/>
          <p:nvPr/>
        </p:nvSpPr>
        <p:spPr>
          <a:xfrm>
            <a:off x="0" y="1021359"/>
            <a:ext cx="9144000" cy="322620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条件选择语句</a:t>
            </a:r>
          </a:p>
          <a:p>
            <a:pPr lvl="2" indent="-4572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if </a:t>
            </a:r>
            <a:r>
              <a:rPr lang="zh-CN" altLang="en-US" sz="2400" b="1" dirty="0">
                <a:solidFill>
                  <a:srgbClr val="1557AE"/>
                </a:solidFill>
                <a:latin typeface="+mj-lt"/>
                <a:ea typeface="楷体" panose="02010609060101010101" pitchFamily="49" charset="-122"/>
              </a:rPr>
              <a:t>语句</a:t>
            </a:r>
          </a:p>
          <a:p>
            <a:pPr lvl="3" indent="-457200">
              <a:lnSpc>
                <a:spcPct val="120000"/>
              </a:lnSpc>
              <a:buFont typeface="Wingdings" panose="05000000000000000000" pitchFamily="2" charset="2"/>
              <a:buChar char="n"/>
            </a:pPr>
            <a:r>
              <a:rPr lang="en-US" altLang="zh-CN" sz="2400" b="1" dirty="0">
                <a:latin typeface="+mj-lt"/>
                <a:ea typeface="楷体" panose="02010609060101010101" pitchFamily="49" charset="-122"/>
              </a:rPr>
              <a:t>if</a:t>
            </a:r>
            <a:r>
              <a:rPr lang="zh-CN" altLang="en-US" sz="2400" b="1" dirty="0">
                <a:latin typeface="+mj-lt"/>
                <a:ea typeface="楷体" panose="02010609060101010101" pitchFamily="49" charset="-122"/>
              </a:rPr>
              <a:t>语句是一个条件表达式，若条件表达式为真，则执行下面的代码块，否则跳过该代码块；</a:t>
            </a:r>
            <a:endParaRPr lang="en-US" altLang="zh-CN" sz="2400" b="1" dirty="0">
              <a:latin typeface="+mj-lt"/>
              <a:ea typeface="楷体" panose="02010609060101010101" pitchFamily="49" charset="-122"/>
            </a:endParaRPr>
          </a:p>
          <a:p>
            <a:pPr lvl="2" indent="-457200">
              <a:lnSpc>
                <a:spcPct val="120000"/>
              </a:lnSpc>
              <a:buFont typeface="Wingdings" panose="05000000000000000000" pitchFamily="2" charset="2"/>
              <a:buChar char="p"/>
            </a:pPr>
            <a:r>
              <a:rPr lang="en-US" altLang="zh-CN" sz="2400" b="1" dirty="0">
                <a:solidFill>
                  <a:srgbClr val="1557AE"/>
                </a:solidFill>
                <a:ea typeface="楷体" panose="02010609060101010101" pitchFamily="49" charset="-122"/>
              </a:rPr>
              <a:t>if-else </a:t>
            </a:r>
            <a:r>
              <a:rPr lang="zh-CN" altLang="en-US" sz="2400" b="1" dirty="0">
                <a:solidFill>
                  <a:srgbClr val="1557AE"/>
                </a:solidFill>
                <a:ea typeface="楷体" panose="02010609060101010101" pitchFamily="49" charset="-122"/>
              </a:rPr>
              <a:t>语句</a:t>
            </a:r>
          </a:p>
          <a:p>
            <a:pPr lvl="3" indent="-457200">
              <a:lnSpc>
                <a:spcPct val="120000"/>
              </a:lnSpc>
              <a:buFont typeface="Wingdings" panose="05000000000000000000" pitchFamily="2" charset="2"/>
              <a:buChar char="n"/>
            </a:pPr>
            <a:r>
              <a:rPr lang="zh-CN" altLang="en-US" sz="2400" b="1" dirty="0">
                <a:ea typeface="楷体" panose="02010609060101010101" pitchFamily="49" charset="-122"/>
              </a:rPr>
              <a:t>根据判定条件的真假执行不同的操作；</a:t>
            </a:r>
            <a:endParaRPr lang="en-US" altLang="zh-CN" sz="2400" b="1" dirty="0">
              <a:ea typeface="楷体" panose="02010609060101010101" pitchFamily="49" charset="-122"/>
            </a:endParaRPr>
          </a:p>
          <a:p>
            <a:pPr lvl="3" indent="-457200">
              <a:lnSpc>
                <a:spcPct val="120000"/>
              </a:lnSpc>
              <a:buFont typeface="Wingdings" panose="05000000000000000000" pitchFamily="2" charset="2"/>
              <a:buChar char="n"/>
            </a:pPr>
            <a:r>
              <a:rPr lang="zh-CN" altLang="en-US" sz="2400" b="1" dirty="0">
                <a:ea typeface="楷体" panose="02010609060101010101" pitchFamily="49" charset="-122"/>
              </a:rPr>
              <a:t>格式</a:t>
            </a:r>
            <a:endParaRPr lang="es-ES" altLang="zh-CN" sz="2400" b="1" dirty="0">
              <a:latin typeface="+mj-lt"/>
              <a:ea typeface="楷体" panose="02010609060101010101" pitchFamily="49" charset="-122"/>
            </a:endParaRPr>
          </a:p>
        </p:txBody>
      </p:sp>
      <p:sp>
        <p:nvSpPr>
          <p:cNvPr id="6" name="矩形: 圆角 5">
            <a:extLst>
              <a:ext uri="{FF2B5EF4-FFF2-40B4-BE49-F238E27FC236}">
                <a16:creationId xmlns:a16="http://schemas.microsoft.com/office/drawing/2014/main" id="{27DF795E-8CA3-4653-9DCB-34AA25FFE701}"/>
              </a:ext>
            </a:extLst>
          </p:cNvPr>
          <p:cNvSpPr/>
          <p:nvPr/>
        </p:nvSpPr>
        <p:spPr>
          <a:xfrm>
            <a:off x="43130" y="4247563"/>
            <a:ext cx="9144000" cy="591375"/>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C00000"/>
                </a:solidFill>
                <a:latin typeface="+mn-ea"/>
              </a:rPr>
              <a:t>存在多个</a:t>
            </a:r>
            <a:r>
              <a:rPr lang="en-US" altLang="zh-CN" sz="2400" b="1" dirty="0">
                <a:solidFill>
                  <a:srgbClr val="C00000"/>
                </a:solidFill>
                <a:latin typeface="+mn-ea"/>
              </a:rPr>
              <a:t>if</a:t>
            </a:r>
            <a:r>
              <a:rPr lang="zh-CN" altLang="en-US" sz="2400" b="1" dirty="0">
                <a:solidFill>
                  <a:srgbClr val="C00000"/>
                </a:solidFill>
                <a:latin typeface="+mn-ea"/>
              </a:rPr>
              <a:t>但是只有一个</a:t>
            </a:r>
            <a:r>
              <a:rPr lang="en-US" altLang="zh-CN" sz="2400" b="1" dirty="0">
                <a:solidFill>
                  <a:srgbClr val="C00000"/>
                </a:solidFill>
                <a:latin typeface="+mn-ea"/>
              </a:rPr>
              <a:t>else</a:t>
            </a:r>
            <a:r>
              <a:rPr lang="zh-CN" altLang="en-US" sz="2400" b="1" dirty="0">
                <a:solidFill>
                  <a:srgbClr val="C00000"/>
                </a:solidFill>
                <a:latin typeface="+mn-ea"/>
              </a:rPr>
              <a:t>时，怎样判别</a:t>
            </a:r>
            <a:r>
              <a:rPr lang="en-US" altLang="zh-CN" sz="2400" b="1" dirty="0">
                <a:solidFill>
                  <a:srgbClr val="C00000"/>
                </a:solidFill>
                <a:latin typeface="+mn-ea"/>
              </a:rPr>
              <a:t>if-else</a:t>
            </a:r>
            <a:r>
              <a:rPr lang="zh-CN" altLang="en-US" sz="2400" b="1" dirty="0">
                <a:solidFill>
                  <a:srgbClr val="C00000"/>
                </a:solidFill>
                <a:latin typeface="+mn-ea"/>
              </a:rPr>
              <a:t>的对应关系？</a:t>
            </a:r>
          </a:p>
        </p:txBody>
      </p:sp>
      <p:sp>
        <p:nvSpPr>
          <p:cNvPr id="7" name="文本框 6">
            <a:extLst>
              <a:ext uri="{FF2B5EF4-FFF2-40B4-BE49-F238E27FC236}">
                <a16:creationId xmlns:a16="http://schemas.microsoft.com/office/drawing/2014/main" id="{E59F7F32-2A1A-4672-83AE-BD13C7A35BCE}"/>
              </a:ext>
            </a:extLst>
          </p:cNvPr>
          <p:cNvSpPr txBox="1"/>
          <p:nvPr/>
        </p:nvSpPr>
        <p:spPr>
          <a:xfrm>
            <a:off x="43130" y="4838938"/>
            <a:ext cx="9144000" cy="2269660"/>
          </a:xfrm>
          <a:prstGeom prst="rect">
            <a:avLst/>
          </a:prstGeom>
          <a:noFill/>
        </p:spPr>
        <p:txBody>
          <a:bodyPr wrap="square" rtlCol="0" anchor="t">
            <a:spAutoFit/>
          </a:bodyPr>
          <a:lstStyle/>
          <a:p>
            <a:pPr lvl="2"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三元运算符</a:t>
            </a:r>
            <a:r>
              <a:rPr lang="en-US" altLang="zh-CN" sz="2400" b="1" dirty="0">
                <a:solidFill>
                  <a:srgbClr val="1557AE"/>
                </a:solidFill>
                <a:latin typeface="+mj-lt"/>
                <a:ea typeface="楷体" panose="02010609060101010101" pitchFamily="49" charset="-122"/>
              </a:rPr>
              <a:t>(ternary operator): </a:t>
            </a:r>
            <a:r>
              <a:rPr lang="zh-CN" altLang="en-US" sz="2400" b="1" dirty="0">
                <a:solidFill>
                  <a:srgbClr val="1557AE"/>
                </a:solidFill>
                <a:latin typeface="+mj-lt"/>
                <a:ea typeface="楷体" panose="02010609060101010101" pitchFamily="49" charset="-122"/>
              </a:rPr>
              <a:t>“？：”</a:t>
            </a:r>
            <a:endParaRPr lang="en-US" altLang="zh-CN" sz="2400" b="1" dirty="0">
              <a:solidFill>
                <a:srgbClr val="1557AE"/>
              </a:solidFill>
              <a:latin typeface="+mj-lt"/>
              <a:ea typeface="楷体" panose="02010609060101010101" pitchFamily="49" charset="-122"/>
            </a:endParaRPr>
          </a:p>
          <a:p>
            <a:pPr lvl="3"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表达式</a:t>
            </a:r>
            <a:r>
              <a:rPr lang="en-US" altLang="zh-CN" sz="2400" b="1" dirty="0">
                <a:latin typeface="+mj-lt"/>
                <a:ea typeface="楷体" panose="02010609060101010101" pitchFamily="49" charset="-122"/>
              </a:rPr>
              <a:t>1 ? </a:t>
            </a:r>
            <a:r>
              <a:rPr lang="zh-CN" altLang="en-US" sz="2400" b="1" dirty="0">
                <a:latin typeface="+mj-lt"/>
                <a:ea typeface="楷体" panose="02010609060101010101" pitchFamily="49" charset="-122"/>
              </a:rPr>
              <a:t>表达式</a:t>
            </a:r>
            <a:r>
              <a:rPr lang="en-US" altLang="zh-CN" sz="2400" b="1" dirty="0">
                <a:latin typeface="+mj-lt"/>
                <a:ea typeface="楷体" panose="02010609060101010101" pitchFamily="49" charset="-122"/>
              </a:rPr>
              <a:t>2 : </a:t>
            </a:r>
            <a:r>
              <a:rPr lang="zh-CN" altLang="en-US" sz="2400" b="1" dirty="0">
                <a:latin typeface="+mj-lt"/>
                <a:ea typeface="楷体" panose="02010609060101010101" pitchFamily="49" charset="-122"/>
              </a:rPr>
              <a:t>表达式</a:t>
            </a:r>
            <a:r>
              <a:rPr lang="en-US" altLang="zh-CN" sz="2400" b="1" dirty="0">
                <a:latin typeface="+mj-lt"/>
                <a:ea typeface="楷体" panose="02010609060101010101" pitchFamily="49" charset="-122"/>
              </a:rPr>
              <a:t>3</a:t>
            </a:r>
          </a:p>
          <a:p>
            <a:pPr lvl="3"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表达式</a:t>
            </a:r>
            <a:r>
              <a:rPr lang="en-US" altLang="zh-CN" sz="2400" b="1" dirty="0">
                <a:latin typeface="+mj-lt"/>
                <a:ea typeface="楷体" panose="02010609060101010101" pitchFamily="49" charset="-122"/>
              </a:rPr>
              <a:t>1</a:t>
            </a:r>
            <a:r>
              <a:rPr lang="zh-CN" altLang="en-US" sz="2400" b="1" dirty="0">
                <a:latin typeface="+mj-lt"/>
                <a:ea typeface="楷体" panose="02010609060101010101" pitchFamily="49" charset="-122"/>
              </a:rPr>
              <a:t>的结果为布尔型；</a:t>
            </a:r>
            <a:endParaRPr lang="en-US" altLang="zh-CN" sz="2400" b="1" dirty="0">
              <a:latin typeface="+mj-lt"/>
              <a:ea typeface="楷体" panose="02010609060101010101" pitchFamily="49" charset="-122"/>
            </a:endParaRPr>
          </a:p>
          <a:p>
            <a:pPr lvl="3" indent="-457200">
              <a:lnSpc>
                <a:spcPct val="120000"/>
              </a:lnSpc>
              <a:buFont typeface="Wingdings" panose="05000000000000000000" pitchFamily="2" charset="2"/>
              <a:buChar char="n"/>
            </a:pPr>
            <a:r>
              <a:rPr lang="zh-CN" altLang="en-US" sz="2400" b="1" dirty="0">
                <a:latin typeface="+mj-lt"/>
                <a:ea typeface="楷体" panose="02010609060101010101" pitchFamily="49" charset="-122"/>
              </a:rPr>
              <a:t>表达式</a:t>
            </a:r>
            <a:r>
              <a:rPr lang="en-US" altLang="zh-CN" sz="2400" b="1" dirty="0">
                <a:latin typeface="+mj-lt"/>
                <a:ea typeface="楷体" panose="02010609060101010101" pitchFamily="49" charset="-122"/>
              </a:rPr>
              <a:t>2</a:t>
            </a:r>
            <a:r>
              <a:rPr lang="zh-CN" altLang="en-US" sz="2400" b="1" dirty="0">
                <a:latin typeface="+mj-lt"/>
                <a:ea typeface="楷体" panose="02010609060101010101" pitchFamily="49" charset="-122"/>
              </a:rPr>
              <a:t>和表达式</a:t>
            </a:r>
            <a:r>
              <a:rPr lang="en-US" altLang="zh-CN" sz="2400" b="1" dirty="0">
                <a:latin typeface="+mj-lt"/>
                <a:ea typeface="楷体" panose="02010609060101010101" pitchFamily="49" charset="-122"/>
              </a:rPr>
              <a:t>3</a:t>
            </a:r>
            <a:r>
              <a:rPr lang="zh-CN" altLang="en-US" sz="2400" b="1" dirty="0">
                <a:latin typeface="+mj-lt"/>
                <a:ea typeface="楷体" panose="02010609060101010101" pitchFamily="49" charset="-122"/>
              </a:rPr>
              <a:t>的类型相同</a:t>
            </a:r>
          </a:p>
          <a:p>
            <a:pPr marL="914400" lvl="3">
              <a:lnSpc>
                <a:spcPct val="120000"/>
              </a:lnSpc>
            </a:pPr>
            <a:endParaRPr lang="es-ES" altLang="zh-CN" sz="2400" b="1" dirty="0">
              <a:latin typeface="+mj-lt"/>
              <a:ea typeface="楷体" panose="02010609060101010101" pitchFamily="49" charset="-122"/>
            </a:endParaRPr>
          </a:p>
        </p:txBody>
      </p:sp>
    </p:spTree>
    <p:extLst>
      <p:ext uri="{BB962C8B-B14F-4D97-AF65-F5344CB8AC3E}">
        <p14:creationId xmlns:p14="http://schemas.microsoft.com/office/powerpoint/2010/main" val="2405851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922CCCCD-2EB1-4896-BEF4-87ECDF5B38AB}"/>
              </a:ext>
            </a:extLst>
          </p:cNvPr>
          <p:cNvSpPr txBox="1"/>
          <p:nvPr/>
        </p:nvSpPr>
        <p:spPr>
          <a:xfrm>
            <a:off x="0" y="1043130"/>
            <a:ext cx="9144000" cy="14534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latin typeface="+mj-lt"/>
              </a:rPr>
              <a:t>switch/</a:t>
            </a:r>
            <a:r>
              <a:rPr lang="zh-CN" altLang="en-US" sz="2800" b="1" dirty="0">
                <a:solidFill>
                  <a:srgbClr val="1557AE"/>
                </a:solidFill>
                <a:latin typeface="+mj-lt"/>
              </a:rPr>
              <a:t>开关语句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根据表达式的结果执行多个操作中的一个</a:t>
            </a:r>
          </a:p>
          <a:p>
            <a:pPr marL="8001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语法</a:t>
            </a:r>
          </a:p>
        </p:txBody>
      </p:sp>
      <p:sp>
        <p:nvSpPr>
          <p:cNvPr id="11" name="矩形: 圆角 10">
            <a:extLst>
              <a:ext uri="{FF2B5EF4-FFF2-40B4-BE49-F238E27FC236}">
                <a16:creationId xmlns:a16="http://schemas.microsoft.com/office/drawing/2014/main" id="{F5EA2467-31A9-4C6B-94EA-CF96F1AF5F7E}"/>
              </a:ext>
            </a:extLst>
          </p:cNvPr>
          <p:cNvSpPr/>
          <p:nvPr/>
        </p:nvSpPr>
        <p:spPr>
          <a:xfrm>
            <a:off x="0" y="2569531"/>
            <a:ext cx="9143999" cy="4110157"/>
          </a:xfrm>
          <a:prstGeom prst="roundRect">
            <a:avLst>
              <a:gd name="adj" fmla="val 4157"/>
            </a:avLst>
          </a:prstGeom>
          <a:solidFill>
            <a:schemeClr val="bg2">
              <a:lumMod val="90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mj-lt"/>
              </a:rPr>
              <a:t>switch (</a:t>
            </a:r>
            <a:r>
              <a:rPr lang="zh-CN" altLang="en-US" sz="2000" b="1" dirty="0">
                <a:solidFill>
                  <a:schemeClr val="tx1"/>
                </a:solidFill>
                <a:latin typeface="+mj-lt"/>
              </a:rPr>
              <a:t>表达式</a:t>
            </a:r>
            <a:r>
              <a:rPr lang="en-US" altLang="zh-CN" sz="2000" b="1" dirty="0">
                <a:solidFill>
                  <a:schemeClr val="tx1"/>
                </a:solidFill>
                <a:latin typeface="+mj-lt"/>
              </a:rPr>
              <a:t>) {</a:t>
            </a:r>
          </a:p>
          <a:p>
            <a:r>
              <a:rPr lang="en-US" altLang="zh-CN" sz="2000" b="1" dirty="0">
                <a:solidFill>
                  <a:schemeClr val="tx1"/>
                </a:solidFill>
                <a:latin typeface="+mj-lt"/>
              </a:rPr>
              <a:t>    case </a:t>
            </a:r>
            <a:r>
              <a:rPr lang="zh-CN" altLang="en-US" sz="2000" b="1" dirty="0">
                <a:solidFill>
                  <a:schemeClr val="tx1"/>
                </a:solidFill>
                <a:latin typeface="+mj-lt"/>
              </a:rPr>
              <a:t>值</a:t>
            </a:r>
            <a:r>
              <a:rPr lang="en-US" altLang="zh-CN" sz="2000" b="1" dirty="0">
                <a:solidFill>
                  <a:schemeClr val="tx1"/>
                </a:solidFill>
                <a:latin typeface="+mj-lt"/>
              </a:rPr>
              <a:t>1:  </a:t>
            </a:r>
            <a:r>
              <a:rPr lang="zh-CN" altLang="en-US" sz="2000" b="1" dirty="0">
                <a:solidFill>
                  <a:schemeClr val="tx1"/>
                </a:solidFill>
                <a:latin typeface="+mj-lt"/>
              </a:rPr>
              <a:t>语句序列</a:t>
            </a:r>
            <a:r>
              <a:rPr lang="en-US" altLang="zh-CN" sz="2000" b="1" dirty="0">
                <a:solidFill>
                  <a:schemeClr val="tx1"/>
                </a:solidFill>
                <a:latin typeface="+mj-lt"/>
              </a:rPr>
              <a:t>;</a:t>
            </a:r>
          </a:p>
          <a:p>
            <a:r>
              <a:rPr lang="en-US" altLang="zh-CN" sz="2000" b="1" dirty="0">
                <a:solidFill>
                  <a:schemeClr val="tx1"/>
                </a:solidFill>
                <a:latin typeface="+mj-lt"/>
              </a:rPr>
              <a:t>                    [break];</a:t>
            </a:r>
          </a:p>
          <a:p>
            <a:r>
              <a:rPr lang="en-US" altLang="zh-CN" sz="2000" b="1" dirty="0">
                <a:solidFill>
                  <a:schemeClr val="tx1"/>
                </a:solidFill>
                <a:latin typeface="+mj-lt"/>
              </a:rPr>
              <a:t>    case </a:t>
            </a:r>
            <a:r>
              <a:rPr lang="zh-CN" altLang="en-US" sz="2000" b="1" dirty="0">
                <a:solidFill>
                  <a:schemeClr val="tx1"/>
                </a:solidFill>
                <a:latin typeface="+mj-lt"/>
              </a:rPr>
              <a:t>值</a:t>
            </a:r>
            <a:r>
              <a:rPr lang="en-US" altLang="zh-CN" sz="2000" b="1" dirty="0">
                <a:solidFill>
                  <a:schemeClr val="tx1"/>
                </a:solidFill>
                <a:latin typeface="+mj-lt"/>
              </a:rPr>
              <a:t>2:  </a:t>
            </a:r>
            <a:r>
              <a:rPr lang="zh-CN" altLang="en-US" sz="2000" b="1" dirty="0">
                <a:solidFill>
                  <a:schemeClr val="tx1"/>
                </a:solidFill>
                <a:latin typeface="+mj-lt"/>
              </a:rPr>
              <a:t>语句序列</a:t>
            </a:r>
            <a:r>
              <a:rPr lang="en-US" altLang="zh-CN" sz="2000" b="1" dirty="0">
                <a:solidFill>
                  <a:schemeClr val="tx1"/>
                </a:solidFill>
                <a:latin typeface="+mj-lt"/>
              </a:rPr>
              <a:t>;</a:t>
            </a:r>
          </a:p>
          <a:p>
            <a:r>
              <a:rPr lang="en-US" altLang="zh-CN" sz="2000" b="1" dirty="0">
                <a:solidFill>
                  <a:schemeClr val="tx1"/>
                </a:solidFill>
                <a:latin typeface="+mj-lt"/>
              </a:rPr>
              <a:t>                    [break];</a:t>
            </a:r>
          </a:p>
          <a:p>
            <a:r>
              <a:rPr lang="en-US" altLang="zh-CN" sz="2000" b="1" dirty="0">
                <a:solidFill>
                  <a:schemeClr val="tx1"/>
                </a:solidFill>
                <a:latin typeface="+mj-lt"/>
              </a:rPr>
              <a:t>     … … …      … …</a:t>
            </a:r>
          </a:p>
          <a:p>
            <a:r>
              <a:rPr lang="en-US" altLang="zh-CN" sz="2000" b="1" dirty="0">
                <a:solidFill>
                  <a:schemeClr val="tx1"/>
                </a:solidFill>
                <a:latin typeface="+mj-lt"/>
              </a:rPr>
              <a:t>    [default: </a:t>
            </a:r>
            <a:r>
              <a:rPr lang="zh-CN" altLang="en-US" sz="2000" b="1" dirty="0">
                <a:solidFill>
                  <a:schemeClr val="tx1"/>
                </a:solidFill>
                <a:latin typeface="+mj-lt"/>
              </a:rPr>
              <a:t>默认语句</a:t>
            </a:r>
            <a:r>
              <a:rPr lang="en-US" altLang="zh-CN" sz="2000" b="1" dirty="0">
                <a:solidFill>
                  <a:schemeClr val="tx1"/>
                </a:solidFill>
                <a:latin typeface="+mj-lt"/>
              </a:rPr>
              <a:t>;]</a:t>
            </a:r>
          </a:p>
          <a:p>
            <a:r>
              <a:rPr lang="en-US" altLang="zh-CN" sz="2000" b="1" dirty="0">
                <a:solidFill>
                  <a:schemeClr val="tx1"/>
                </a:solidFill>
                <a:latin typeface="+mj-lt"/>
              </a:rPr>
              <a:t>}      </a:t>
            </a:r>
          </a:p>
          <a:p>
            <a:r>
              <a:rPr lang="zh-CN" altLang="en-US" sz="2000" b="1" dirty="0">
                <a:solidFill>
                  <a:srgbClr val="C00000"/>
                </a:solidFill>
                <a:latin typeface="+mj-lt"/>
              </a:rPr>
              <a:t>与任一</a:t>
            </a:r>
            <a:r>
              <a:rPr lang="en-US" altLang="zh-CN" sz="2000" b="1" dirty="0">
                <a:solidFill>
                  <a:srgbClr val="C00000"/>
                </a:solidFill>
                <a:latin typeface="+mj-lt"/>
              </a:rPr>
              <a:t>case</a:t>
            </a:r>
            <a:r>
              <a:rPr lang="zh-CN" altLang="en-US" sz="2000" b="1" dirty="0">
                <a:solidFill>
                  <a:srgbClr val="C00000"/>
                </a:solidFill>
                <a:latin typeface="+mj-lt"/>
              </a:rPr>
              <a:t>值不匹配，则进入</a:t>
            </a:r>
            <a:r>
              <a:rPr lang="en-US" altLang="zh-CN" sz="2000" b="1" dirty="0">
                <a:solidFill>
                  <a:srgbClr val="C00000"/>
                </a:solidFill>
                <a:latin typeface="+mj-lt"/>
              </a:rPr>
              <a:t>default</a:t>
            </a:r>
            <a:r>
              <a:rPr lang="zh-CN" altLang="en-US" sz="2000" b="1" dirty="0">
                <a:solidFill>
                  <a:srgbClr val="C00000"/>
                </a:solidFill>
                <a:latin typeface="+mj-lt"/>
              </a:rPr>
              <a:t>语句</a:t>
            </a:r>
          </a:p>
        </p:txBody>
      </p:sp>
      <p:grpSp>
        <p:nvGrpSpPr>
          <p:cNvPr id="12" name="组合 11">
            <a:extLst>
              <a:ext uri="{FF2B5EF4-FFF2-40B4-BE49-F238E27FC236}">
                <a16:creationId xmlns:a16="http://schemas.microsoft.com/office/drawing/2014/main" id="{100DBF01-2B55-4FD7-BC02-135EEF96F1DC}"/>
              </a:ext>
            </a:extLst>
          </p:cNvPr>
          <p:cNvGrpSpPr/>
          <p:nvPr/>
        </p:nvGrpSpPr>
        <p:grpSpPr>
          <a:xfrm>
            <a:off x="4721629" y="2649298"/>
            <a:ext cx="4245033" cy="3962400"/>
            <a:chOff x="5232862" y="2649298"/>
            <a:chExt cx="3733800" cy="3962400"/>
          </a:xfrm>
        </p:grpSpPr>
        <p:sp>
          <p:nvSpPr>
            <p:cNvPr id="13" name="Line 6">
              <a:extLst>
                <a:ext uri="{FF2B5EF4-FFF2-40B4-BE49-F238E27FC236}">
                  <a16:creationId xmlns:a16="http://schemas.microsoft.com/office/drawing/2014/main" id="{F9E1F4B4-8BC9-4251-BE64-07D3F9A36218}"/>
                </a:ext>
              </a:extLst>
            </p:cNvPr>
            <p:cNvSpPr>
              <a:spLocks noChangeShapeType="1"/>
            </p:cNvSpPr>
            <p:nvPr/>
          </p:nvSpPr>
          <p:spPr bwMode="auto">
            <a:xfrm>
              <a:off x="6985462" y="2649298"/>
              <a:ext cx="0" cy="3048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4" name="Line 7">
              <a:extLst>
                <a:ext uri="{FF2B5EF4-FFF2-40B4-BE49-F238E27FC236}">
                  <a16:creationId xmlns:a16="http://schemas.microsoft.com/office/drawing/2014/main" id="{67BF3634-3F4A-40C6-98C8-A1ECF55CF25C}"/>
                </a:ext>
              </a:extLst>
            </p:cNvPr>
            <p:cNvSpPr>
              <a:spLocks noChangeShapeType="1"/>
            </p:cNvSpPr>
            <p:nvPr/>
          </p:nvSpPr>
          <p:spPr bwMode="auto">
            <a:xfrm>
              <a:off x="6985462" y="3411298"/>
              <a:ext cx="0" cy="3048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5" name="Line 8">
              <a:extLst>
                <a:ext uri="{FF2B5EF4-FFF2-40B4-BE49-F238E27FC236}">
                  <a16:creationId xmlns:a16="http://schemas.microsoft.com/office/drawing/2014/main" id="{5C99A213-8592-42F0-BE22-410268A06966}"/>
                </a:ext>
              </a:extLst>
            </p:cNvPr>
            <p:cNvSpPr>
              <a:spLocks noChangeShapeType="1"/>
            </p:cNvSpPr>
            <p:nvPr/>
          </p:nvSpPr>
          <p:spPr bwMode="auto">
            <a:xfrm>
              <a:off x="6985462" y="6078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6" name="Rectangle 9">
              <a:extLst>
                <a:ext uri="{FF2B5EF4-FFF2-40B4-BE49-F238E27FC236}">
                  <a16:creationId xmlns:a16="http://schemas.microsoft.com/office/drawing/2014/main" id="{33AF53DB-2D73-4ACF-AEE3-DD2FD69601C0}"/>
                </a:ext>
              </a:extLst>
            </p:cNvPr>
            <p:cNvSpPr>
              <a:spLocks noChangeArrowheads="1"/>
            </p:cNvSpPr>
            <p:nvPr/>
          </p:nvSpPr>
          <p:spPr bwMode="auto">
            <a:xfrm>
              <a:off x="7061662" y="6154498"/>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流程图</a:t>
              </a:r>
            </a:p>
          </p:txBody>
        </p:sp>
        <p:sp>
          <p:nvSpPr>
            <p:cNvPr id="17" name="Rectangle 10">
              <a:extLst>
                <a:ext uri="{FF2B5EF4-FFF2-40B4-BE49-F238E27FC236}">
                  <a16:creationId xmlns:a16="http://schemas.microsoft.com/office/drawing/2014/main" id="{A9FA3272-C055-474F-98B5-2F3442DC0B35}"/>
                </a:ext>
              </a:extLst>
            </p:cNvPr>
            <p:cNvSpPr>
              <a:spLocks noChangeArrowheads="1"/>
            </p:cNvSpPr>
            <p:nvPr/>
          </p:nvSpPr>
          <p:spPr bwMode="auto">
            <a:xfrm>
              <a:off x="6375862" y="2954098"/>
              <a:ext cx="1295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表达式</a:t>
              </a:r>
            </a:p>
          </p:txBody>
        </p:sp>
        <p:sp>
          <p:nvSpPr>
            <p:cNvPr id="18" name="Rectangle 11">
              <a:extLst>
                <a:ext uri="{FF2B5EF4-FFF2-40B4-BE49-F238E27FC236}">
                  <a16:creationId xmlns:a16="http://schemas.microsoft.com/office/drawing/2014/main" id="{57D50A7F-8972-4CC3-AD96-6ABA4DB0A2B4}"/>
                </a:ext>
              </a:extLst>
            </p:cNvPr>
            <p:cNvSpPr>
              <a:spLocks noChangeArrowheads="1"/>
            </p:cNvSpPr>
            <p:nvPr/>
          </p:nvSpPr>
          <p:spPr bwMode="auto">
            <a:xfrm>
              <a:off x="52328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语句</a:t>
              </a:r>
            </a:p>
            <a:p>
              <a:pPr algn="ctr"/>
              <a:r>
                <a:rPr kumimoji="1" lang="zh-CN" altLang="en-US" sz="2400">
                  <a:latin typeface="+mn-ea"/>
                  <a:ea typeface="+mn-ea"/>
                </a:rPr>
                <a:t>序列</a:t>
              </a:r>
              <a:r>
                <a:rPr kumimoji="1" lang="en-US" altLang="zh-CN" sz="2400">
                  <a:latin typeface="+mn-ea"/>
                  <a:ea typeface="+mn-ea"/>
                </a:rPr>
                <a:t>1</a:t>
              </a:r>
            </a:p>
          </p:txBody>
        </p:sp>
        <p:sp>
          <p:nvSpPr>
            <p:cNvPr id="20" name="Line 12">
              <a:extLst>
                <a:ext uri="{FF2B5EF4-FFF2-40B4-BE49-F238E27FC236}">
                  <a16:creationId xmlns:a16="http://schemas.microsoft.com/office/drawing/2014/main" id="{E75B787F-3E7F-4006-893F-BBA4D1300F22}"/>
                </a:ext>
              </a:extLst>
            </p:cNvPr>
            <p:cNvSpPr>
              <a:spLocks noChangeShapeType="1"/>
            </p:cNvSpPr>
            <p:nvPr/>
          </p:nvSpPr>
          <p:spPr bwMode="auto">
            <a:xfrm>
              <a:off x="5690062" y="3716098"/>
              <a:ext cx="2819400" cy="0"/>
            </a:xfrm>
            <a:prstGeom prst="line">
              <a:avLst/>
            </a:prstGeom>
            <a:noFill/>
            <a:ln w="28575">
              <a:solidFill>
                <a:srgbClr val="1557AE"/>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1" name="Rectangle 13">
              <a:extLst>
                <a:ext uri="{FF2B5EF4-FFF2-40B4-BE49-F238E27FC236}">
                  <a16:creationId xmlns:a16="http://schemas.microsoft.com/office/drawing/2014/main" id="{A0E56BDE-43AA-4C65-91FA-CC0BD79D3FD6}"/>
                </a:ext>
              </a:extLst>
            </p:cNvPr>
            <p:cNvSpPr>
              <a:spLocks noChangeArrowheads="1"/>
            </p:cNvSpPr>
            <p:nvPr/>
          </p:nvSpPr>
          <p:spPr bwMode="auto">
            <a:xfrm>
              <a:off x="63758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语句</a:t>
              </a:r>
            </a:p>
            <a:p>
              <a:pPr algn="ctr"/>
              <a:r>
                <a:rPr kumimoji="1" lang="zh-CN" altLang="en-US" sz="2400" dirty="0">
                  <a:latin typeface="+mn-ea"/>
                  <a:ea typeface="+mn-ea"/>
                </a:rPr>
                <a:t>序列</a:t>
              </a:r>
              <a:r>
                <a:rPr kumimoji="1" lang="en-US" altLang="zh-CN" sz="2400" dirty="0">
                  <a:latin typeface="+mn-ea"/>
                  <a:ea typeface="+mn-ea"/>
                </a:rPr>
                <a:t>2</a:t>
              </a:r>
            </a:p>
          </p:txBody>
        </p:sp>
        <p:sp>
          <p:nvSpPr>
            <p:cNvPr id="22" name="Rectangle 14">
              <a:extLst>
                <a:ext uri="{FF2B5EF4-FFF2-40B4-BE49-F238E27FC236}">
                  <a16:creationId xmlns:a16="http://schemas.microsoft.com/office/drawing/2014/main" id="{2633F250-BF0E-4445-8630-F274DE3E0732}"/>
                </a:ext>
              </a:extLst>
            </p:cNvPr>
            <p:cNvSpPr>
              <a:spLocks noChangeArrowheads="1"/>
            </p:cNvSpPr>
            <p:nvPr/>
          </p:nvSpPr>
          <p:spPr bwMode="auto">
            <a:xfrm>
              <a:off x="81284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默认</a:t>
              </a:r>
            </a:p>
            <a:p>
              <a:pPr algn="ctr"/>
              <a:r>
                <a:rPr kumimoji="1" lang="zh-CN" altLang="en-US" sz="2400">
                  <a:latin typeface="+mn-ea"/>
                  <a:ea typeface="+mn-ea"/>
                </a:rPr>
                <a:t>语句</a:t>
              </a:r>
            </a:p>
          </p:txBody>
        </p:sp>
        <p:sp>
          <p:nvSpPr>
            <p:cNvPr id="23" name="Line 15">
              <a:extLst>
                <a:ext uri="{FF2B5EF4-FFF2-40B4-BE49-F238E27FC236}">
                  <a16:creationId xmlns:a16="http://schemas.microsoft.com/office/drawing/2014/main" id="{05D46A26-660E-4D55-81C1-FDD5C9FF3F40}"/>
                </a:ext>
              </a:extLst>
            </p:cNvPr>
            <p:cNvSpPr>
              <a:spLocks noChangeShapeType="1"/>
            </p:cNvSpPr>
            <p:nvPr/>
          </p:nvSpPr>
          <p:spPr bwMode="auto">
            <a:xfrm>
              <a:off x="56900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4" name="Line 16">
              <a:extLst>
                <a:ext uri="{FF2B5EF4-FFF2-40B4-BE49-F238E27FC236}">
                  <a16:creationId xmlns:a16="http://schemas.microsoft.com/office/drawing/2014/main" id="{3E520DF9-15AA-4B68-882D-78FB82B973FD}"/>
                </a:ext>
              </a:extLst>
            </p:cNvPr>
            <p:cNvSpPr>
              <a:spLocks noChangeShapeType="1"/>
            </p:cNvSpPr>
            <p:nvPr/>
          </p:nvSpPr>
          <p:spPr bwMode="auto">
            <a:xfrm>
              <a:off x="67568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5" name="Line 17">
              <a:extLst>
                <a:ext uri="{FF2B5EF4-FFF2-40B4-BE49-F238E27FC236}">
                  <a16:creationId xmlns:a16="http://schemas.microsoft.com/office/drawing/2014/main" id="{5FDEFF28-0323-4A44-8A6B-1905E62DF7B2}"/>
                </a:ext>
              </a:extLst>
            </p:cNvPr>
            <p:cNvSpPr>
              <a:spLocks noChangeShapeType="1"/>
            </p:cNvSpPr>
            <p:nvPr/>
          </p:nvSpPr>
          <p:spPr bwMode="auto">
            <a:xfrm>
              <a:off x="85094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6" name="Rectangle 18">
              <a:extLst>
                <a:ext uri="{FF2B5EF4-FFF2-40B4-BE49-F238E27FC236}">
                  <a16:creationId xmlns:a16="http://schemas.microsoft.com/office/drawing/2014/main" id="{AB109993-B3DA-4DAA-BE82-B56F16C6815B}"/>
                </a:ext>
              </a:extLst>
            </p:cNvPr>
            <p:cNvSpPr>
              <a:spLocks noChangeArrowheads="1"/>
            </p:cNvSpPr>
            <p:nvPr/>
          </p:nvSpPr>
          <p:spPr bwMode="auto">
            <a:xfrm>
              <a:off x="52328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7" name="Rectangle 19">
              <a:extLst>
                <a:ext uri="{FF2B5EF4-FFF2-40B4-BE49-F238E27FC236}">
                  <a16:creationId xmlns:a16="http://schemas.microsoft.com/office/drawing/2014/main" id="{A766D077-1962-44E6-8DD7-3DD12CBB60A4}"/>
                </a:ext>
              </a:extLst>
            </p:cNvPr>
            <p:cNvSpPr>
              <a:spLocks noChangeArrowheads="1"/>
            </p:cNvSpPr>
            <p:nvPr/>
          </p:nvSpPr>
          <p:spPr bwMode="auto">
            <a:xfrm>
              <a:off x="63758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8" name="Rectangle 20">
              <a:extLst>
                <a:ext uri="{FF2B5EF4-FFF2-40B4-BE49-F238E27FC236}">
                  <a16:creationId xmlns:a16="http://schemas.microsoft.com/office/drawing/2014/main" id="{B05AE79F-5AAF-4B58-9BF2-97EEA9C2AEDE}"/>
                </a:ext>
              </a:extLst>
            </p:cNvPr>
            <p:cNvSpPr>
              <a:spLocks noChangeArrowheads="1"/>
            </p:cNvSpPr>
            <p:nvPr/>
          </p:nvSpPr>
          <p:spPr bwMode="auto">
            <a:xfrm>
              <a:off x="80522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9" name="Line 21">
              <a:extLst>
                <a:ext uri="{FF2B5EF4-FFF2-40B4-BE49-F238E27FC236}">
                  <a16:creationId xmlns:a16="http://schemas.microsoft.com/office/drawing/2014/main" id="{221E5B84-773A-4585-87E4-C2853A5FA696}"/>
                </a:ext>
              </a:extLst>
            </p:cNvPr>
            <p:cNvSpPr>
              <a:spLocks noChangeShapeType="1"/>
            </p:cNvSpPr>
            <p:nvPr/>
          </p:nvSpPr>
          <p:spPr bwMode="auto">
            <a:xfrm>
              <a:off x="5690062" y="6078298"/>
              <a:ext cx="2819400" cy="0"/>
            </a:xfrm>
            <a:prstGeom prst="line">
              <a:avLst/>
            </a:prstGeom>
            <a:noFill/>
            <a:ln w="28575">
              <a:solidFill>
                <a:srgbClr val="1557AE"/>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0" name="Line 22">
              <a:extLst>
                <a:ext uri="{FF2B5EF4-FFF2-40B4-BE49-F238E27FC236}">
                  <a16:creationId xmlns:a16="http://schemas.microsoft.com/office/drawing/2014/main" id="{7BA07084-E38D-4B28-9CDD-C3F606F0F9B0}"/>
                </a:ext>
              </a:extLst>
            </p:cNvPr>
            <p:cNvSpPr>
              <a:spLocks noChangeShapeType="1"/>
            </p:cNvSpPr>
            <p:nvPr/>
          </p:nvSpPr>
          <p:spPr bwMode="auto">
            <a:xfrm>
              <a:off x="56900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1" name="Line 23">
              <a:extLst>
                <a:ext uri="{FF2B5EF4-FFF2-40B4-BE49-F238E27FC236}">
                  <a16:creationId xmlns:a16="http://schemas.microsoft.com/office/drawing/2014/main" id="{463A449B-D407-4449-B7BB-2C9963ACEDDD}"/>
                </a:ext>
              </a:extLst>
            </p:cNvPr>
            <p:cNvSpPr>
              <a:spLocks noChangeShapeType="1"/>
            </p:cNvSpPr>
            <p:nvPr/>
          </p:nvSpPr>
          <p:spPr bwMode="auto">
            <a:xfrm>
              <a:off x="67568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2" name="Line 24">
              <a:extLst>
                <a:ext uri="{FF2B5EF4-FFF2-40B4-BE49-F238E27FC236}">
                  <a16:creationId xmlns:a16="http://schemas.microsoft.com/office/drawing/2014/main" id="{A7E68B19-1E7A-413C-BE75-090D6E74AF3E}"/>
                </a:ext>
              </a:extLst>
            </p:cNvPr>
            <p:cNvSpPr>
              <a:spLocks noChangeShapeType="1"/>
            </p:cNvSpPr>
            <p:nvPr/>
          </p:nvSpPr>
          <p:spPr bwMode="auto">
            <a:xfrm>
              <a:off x="85094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3" name="Line 25">
              <a:extLst>
                <a:ext uri="{FF2B5EF4-FFF2-40B4-BE49-F238E27FC236}">
                  <a16:creationId xmlns:a16="http://schemas.microsoft.com/office/drawing/2014/main" id="{97689A60-7B4A-48F6-84D2-4916E999FE7D}"/>
                </a:ext>
              </a:extLst>
            </p:cNvPr>
            <p:cNvSpPr>
              <a:spLocks noChangeShapeType="1"/>
            </p:cNvSpPr>
            <p:nvPr/>
          </p:nvSpPr>
          <p:spPr bwMode="auto">
            <a:xfrm>
              <a:off x="56900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4" name="Line 26">
              <a:extLst>
                <a:ext uri="{FF2B5EF4-FFF2-40B4-BE49-F238E27FC236}">
                  <a16:creationId xmlns:a16="http://schemas.microsoft.com/office/drawing/2014/main" id="{B16AAEED-2718-41A9-A28D-224FBF14D6E9}"/>
                </a:ext>
              </a:extLst>
            </p:cNvPr>
            <p:cNvSpPr>
              <a:spLocks noChangeShapeType="1"/>
            </p:cNvSpPr>
            <p:nvPr/>
          </p:nvSpPr>
          <p:spPr bwMode="auto">
            <a:xfrm>
              <a:off x="67568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5" name="Line 27">
              <a:extLst>
                <a:ext uri="{FF2B5EF4-FFF2-40B4-BE49-F238E27FC236}">
                  <a16:creationId xmlns:a16="http://schemas.microsoft.com/office/drawing/2014/main" id="{D9F4D747-9619-4748-8904-34D30F956D63}"/>
                </a:ext>
              </a:extLst>
            </p:cNvPr>
            <p:cNvSpPr>
              <a:spLocks noChangeShapeType="1"/>
            </p:cNvSpPr>
            <p:nvPr/>
          </p:nvSpPr>
          <p:spPr bwMode="auto">
            <a:xfrm>
              <a:off x="85094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6" name="Line 28">
              <a:extLst>
                <a:ext uri="{FF2B5EF4-FFF2-40B4-BE49-F238E27FC236}">
                  <a16:creationId xmlns:a16="http://schemas.microsoft.com/office/drawing/2014/main" id="{08113B56-445D-4004-8494-64E6F8E6C035}"/>
                </a:ext>
              </a:extLst>
            </p:cNvPr>
            <p:cNvSpPr>
              <a:spLocks noChangeShapeType="1"/>
            </p:cNvSpPr>
            <p:nvPr/>
          </p:nvSpPr>
          <p:spPr bwMode="auto">
            <a:xfrm>
              <a:off x="7671262" y="4173298"/>
              <a:ext cx="0" cy="1524000"/>
            </a:xfrm>
            <a:prstGeom prst="line">
              <a:avLst/>
            </a:prstGeom>
            <a:noFill/>
            <a:ln w="28575">
              <a:solidFill>
                <a:srgbClr val="1557AE"/>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7" name="Rectangle 29">
              <a:extLst>
                <a:ext uri="{FF2B5EF4-FFF2-40B4-BE49-F238E27FC236}">
                  <a16:creationId xmlns:a16="http://schemas.microsoft.com/office/drawing/2014/main" id="{FAF3563C-1741-4152-AFAD-F404F29ED837}"/>
                </a:ext>
              </a:extLst>
            </p:cNvPr>
            <p:cNvSpPr>
              <a:spLocks noChangeArrowheads="1"/>
            </p:cNvSpPr>
            <p:nvPr/>
          </p:nvSpPr>
          <p:spPr bwMode="auto">
            <a:xfrm>
              <a:off x="5690062" y="3716098"/>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值</a:t>
              </a:r>
              <a:r>
                <a:rPr kumimoji="1" lang="en-US" altLang="zh-CN" sz="2400">
                  <a:latin typeface="+mn-ea"/>
                  <a:ea typeface="+mn-ea"/>
                </a:rPr>
                <a:t>1</a:t>
              </a:r>
            </a:p>
          </p:txBody>
        </p:sp>
        <p:sp>
          <p:nvSpPr>
            <p:cNvPr id="38" name="Rectangle 30">
              <a:extLst>
                <a:ext uri="{FF2B5EF4-FFF2-40B4-BE49-F238E27FC236}">
                  <a16:creationId xmlns:a16="http://schemas.microsoft.com/office/drawing/2014/main" id="{495EB662-4A48-43E7-8DFE-220CBB044604}"/>
                </a:ext>
              </a:extLst>
            </p:cNvPr>
            <p:cNvSpPr>
              <a:spLocks noChangeArrowheads="1"/>
            </p:cNvSpPr>
            <p:nvPr/>
          </p:nvSpPr>
          <p:spPr bwMode="auto">
            <a:xfrm>
              <a:off x="6756862" y="3716098"/>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值</a:t>
              </a:r>
              <a:r>
                <a:rPr kumimoji="1" lang="en-US" altLang="zh-CN" sz="2400" dirty="0">
                  <a:latin typeface="+mn-ea"/>
                  <a:ea typeface="+mn-ea"/>
                </a:rPr>
                <a:t>2</a:t>
              </a:r>
            </a:p>
          </p:txBody>
        </p:sp>
        <p:sp>
          <p:nvSpPr>
            <p:cNvPr id="39" name="Rectangle 31">
              <a:extLst>
                <a:ext uri="{FF2B5EF4-FFF2-40B4-BE49-F238E27FC236}">
                  <a16:creationId xmlns:a16="http://schemas.microsoft.com/office/drawing/2014/main" id="{EC496A16-B7D7-42F2-9E3E-6A0B279EEF9C}"/>
                </a:ext>
              </a:extLst>
            </p:cNvPr>
            <p:cNvSpPr>
              <a:spLocks noChangeArrowheads="1"/>
            </p:cNvSpPr>
            <p:nvPr/>
          </p:nvSpPr>
          <p:spPr bwMode="auto">
            <a:xfrm>
              <a:off x="7899862" y="3335098"/>
              <a:ext cx="914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default</a:t>
              </a:r>
            </a:p>
          </p:txBody>
        </p:sp>
      </p:grpSp>
    </p:spTree>
    <p:extLst>
      <p:ext uri="{BB962C8B-B14F-4D97-AF65-F5344CB8AC3E}">
        <p14:creationId xmlns:p14="http://schemas.microsoft.com/office/powerpoint/2010/main" val="3152142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922CCCCD-2EB1-4896-BEF4-87ECDF5B38AB}"/>
              </a:ext>
            </a:extLst>
          </p:cNvPr>
          <p:cNvSpPr txBox="1"/>
          <p:nvPr/>
        </p:nvSpPr>
        <p:spPr>
          <a:xfrm>
            <a:off x="0" y="1043130"/>
            <a:ext cx="9144000" cy="14534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latin typeface="+mj-lt"/>
              </a:rPr>
              <a:t>switch/</a:t>
            </a:r>
            <a:r>
              <a:rPr lang="zh-CN" altLang="en-US" sz="2800" b="1" dirty="0">
                <a:solidFill>
                  <a:srgbClr val="1557AE"/>
                </a:solidFill>
                <a:latin typeface="+mj-lt"/>
              </a:rPr>
              <a:t>开关语句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根据表达式的结果执行多个操作中的一个</a:t>
            </a:r>
          </a:p>
          <a:p>
            <a:pPr marL="8001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语法</a:t>
            </a:r>
          </a:p>
        </p:txBody>
      </p:sp>
      <p:sp>
        <p:nvSpPr>
          <p:cNvPr id="11" name="矩形: 圆角 10">
            <a:extLst>
              <a:ext uri="{FF2B5EF4-FFF2-40B4-BE49-F238E27FC236}">
                <a16:creationId xmlns:a16="http://schemas.microsoft.com/office/drawing/2014/main" id="{F5EA2467-31A9-4C6B-94EA-CF96F1AF5F7E}"/>
              </a:ext>
            </a:extLst>
          </p:cNvPr>
          <p:cNvSpPr/>
          <p:nvPr/>
        </p:nvSpPr>
        <p:spPr>
          <a:xfrm>
            <a:off x="0" y="2569531"/>
            <a:ext cx="9143999" cy="4110157"/>
          </a:xfrm>
          <a:prstGeom prst="roundRect">
            <a:avLst>
              <a:gd name="adj" fmla="val 4157"/>
            </a:avLst>
          </a:prstGeom>
          <a:solidFill>
            <a:schemeClr val="bg2">
              <a:lumMod val="90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mj-lt"/>
              </a:rPr>
              <a:t>switch (</a:t>
            </a:r>
            <a:r>
              <a:rPr lang="zh-CN" altLang="en-US" sz="2000" b="1" dirty="0">
                <a:solidFill>
                  <a:schemeClr val="tx1"/>
                </a:solidFill>
                <a:latin typeface="+mj-lt"/>
              </a:rPr>
              <a:t>表达式</a:t>
            </a:r>
            <a:r>
              <a:rPr lang="en-US" altLang="zh-CN" sz="2000" b="1" dirty="0">
                <a:solidFill>
                  <a:schemeClr val="tx1"/>
                </a:solidFill>
                <a:latin typeface="+mj-lt"/>
              </a:rPr>
              <a:t>) {</a:t>
            </a:r>
          </a:p>
          <a:p>
            <a:r>
              <a:rPr lang="en-US" altLang="zh-CN" sz="2000" b="1" dirty="0">
                <a:solidFill>
                  <a:schemeClr val="tx1"/>
                </a:solidFill>
                <a:latin typeface="+mj-lt"/>
              </a:rPr>
              <a:t>    case </a:t>
            </a:r>
            <a:r>
              <a:rPr lang="zh-CN" altLang="en-US" sz="2000" b="1" dirty="0">
                <a:solidFill>
                  <a:schemeClr val="tx1"/>
                </a:solidFill>
                <a:latin typeface="+mj-lt"/>
              </a:rPr>
              <a:t>值</a:t>
            </a:r>
            <a:r>
              <a:rPr lang="en-US" altLang="zh-CN" sz="2000" b="1" dirty="0">
                <a:solidFill>
                  <a:schemeClr val="tx1"/>
                </a:solidFill>
                <a:latin typeface="+mj-lt"/>
              </a:rPr>
              <a:t>1:  </a:t>
            </a:r>
            <a:r>
              <a:rPr lang="zh-CN" altLang="en-US" sz="2000" b="1" dirty="0">
                <a:solidFill>
                  <a:schemeClr val="tx1"/>
                </a:solidFill>
                <a:latin typeface="+mj-lt"/>
              </a:rPr>
              <a:t>语句序列</a:t>
            </a:r>
            <a:r>
              <a:rPr lang="en-US" altLang="zh-CN" sz="2000" b="1" dirty="0">
                <a:solidFill>
                  <a:schemeClr val="tx1"/>
                </a:solidFill>
                <a:latin typeface="+mj-lt"/>
              </a:rPr>
              <a:t>;</a:t>
            </a:r>
          </a:p>
          <a:p>
            <a:r>
              <a:rPr lang="en-US" altLang="zh-CN" sz="2000" b="1" dirty="0">
                <a:solidFill>
                  <a:schemeClr val="tx1"/>
                </a:solidFill>
                <a:latin typeface="+mj-lt"/>
              </a:rPr>
              <a:t>                    [break];</a:t>
            </a:r>
          </a:p>
          <a:p>
            <a:r>
              <a:rPr lang="en-US" altLang="zh-CN" sz="2000" b="1" dirty="0">
                <a:solidFill>
                  <a:schemeClr val="tx1"/>
                </a:solidFill>
                <a:latin typeface="+mj-lt"/>
              </a:rPr>
              <a:t>    case </a:t>
            </a:r>
            <a:r>
              <a:rPr lang="zh-CN" altLang="en-US" sz="2000" b="1" dirty="0">
                <a:solidFill>
                  <a:schemeClr val="tx1"/>
                </a:solidFill>
                <a:latin typeface="+mj-lt"/>
              </a:rPr>
              <a:t>值</a:t>
            </a:r>
            <a:r>
              <a:rPr lang="en-US" altLang="zh-CN" sz="2000" b="1" dirty="0">
                <a:solidFill>
                  <a:schemeClr val="tx1"/>
                </a:solidFill>
                <a:latin typeface="+mj-lt"/>
              </a:rPr>
              <a:t>2:  </a:t>
            </a:r>
            <a:r>
              <a:rPr lang="zh-CN" altLang="en-US" sz="2000" b="1" dirty="0">
                <a:solidFill>
                  <a:schemeClr val="tx1"/>
                </a:solidFill>
                <a:latin typeface="+mj-lt"/>
              </a:rPr>
              <a:t>语句序列</a:t>
            </a:r>
            <a:r>
              <a:rPr lang="en-US" altLang="zh-CN" sz="2000" b="1" dirty="0">
                <a:solidFill>
                  <a:schemeClr val="tx1"/>
                </a:solidFill>
                <a:latin typeface="+mj-lt"/>
              </a:rPr>
              <a:t>;</a:t>
            </a:r>
          </a:p>
          <a:p>
            <a:r>
              <a:rPr lang="en-US" altLang="zh-CN" sz="2000" b="1" dirty="0">
                <a:solidFill>
                  <a:schemeClr val="tx1"/>
                </a:solidFill>
                <a:latin typeface="+mj-lt"/>
              </a:rPr>
              <a:t>                    [break];</a:t>
            </a:r>
          </a:p>
          <a:p>
            <a:r>
              <a:rPr lang="en-US" altLang="zh-CN" sz="2000" b="1" dirty="0">
                <a:solidFill>
                  <a:schemeClr val="tx1"/>
                </a:solidFill>
                <a:latin typeface="+mj-lt"/>
              </a:rPr>
              <a:t>     … … …      … …</a:t>
            </a:r>
          </a:p>
          <a:p>
            <a:r>
              <a:rPr lang="en-US" altLang="zh-CN" sz="2000" b="1" dirty="0">
                <a:solidFill>
                  <a:schemeClr val="tx1"/>
                </a:solidFill>
                <a:latin typeface="+mj-lt"/>
              </a:rPr>
              <a:t>    [default: </a:t>
            </a:r>
            <a:r>
              <a:rPr lang="zh-CN" altLang="en-US" sz="2000" b="1" dirty="0">
                <a:solidFill>
                  <a:schemeClr val="tx1"/>
                </a:solidFill>
                <a:latin typeface="+mj-lt"/>
              </a:rPr>
              <a:t>默认语句</a:t>
            </a:r>
            <a:r>
              <a:rPr lang="en-US" altLang="zh-CN" sz="2000" b="1" dirty="0">
                <a:solidFill>
                  <a:schemeClr val="tx1"/>
                </a:solidFill>
                <a:latin typeface="+mj-lt"/>
              </a:rPr>
              <a:t>;]</a:t>
            </a:r>
          </a:p>
          <a:p>
            <a:r>
              <a:rPr lang="en-US" altLang="zh-CN" sz="2000" b="1" dirty="0">
                <a:solidFill>
                  <a:schemeClr val="tx1"/>
                </a:solidFill>
                <a:latin typeface="+mj-lt"/>
              </a:rPr>
              <a:t>}      </a:t>
            </a:r>
          </a:p>
          <a:p>
            <a:r>
              <a:rPr lang="zh-CN" altLang="en-US" sz="2000" b="1" dirty="0">
                <a:solidFill>
                  <a:srgbClr val="C00000"/>
                </a:solidFill>
                <a:latin typeface="+mj-lt"/>
              </a:rPr>
              <a:t>与任一</a:t>
            </a:r>
            <a:r>
              <a:rPr lang="en-US" altLang="zh-CN" sz="2000" b="1" dirty="0">
                <a:solidFill>
                  <a:srgbClr val="C00000"/>
                </a:solidFill>
                <a:latin typeface="+mj-lt"/>
              </a:rPr>
              <a:t>case</a:t>
            </a:r>
            <a:r>
              <a:rPr lang="zh-CN" altLang="en-US" sz="2000" b="1" dirty="0">
                <a:solidFill>
                  <a:srgbClr val="C00000"/>
                </a:solidFill>
                <a:latin typeface="+mj-lt"/>
              </a:rPr>
              <a:t>值不匹配，则进入</a:t>
            </a:r>
            <a:r>
              <a:rPr lang="en-US" altLang="zh-CN" sz="2000" b="1" dirty="0">
                <a:solidFill>
                  <a:srgbClr val="C00000"/>
                </a:solidFill>
                <a:latin typeface="+mj-lt"/>
              </a:rPr>
              <a:t>default</a:t>
            </a:r>
            <a:r>
              <a:rPr lang="zh-CN" altLang="en-US" sz="2000" b="1" dirty="0">
                <a:solidFill>
                  <a:srgbClr val="C00000"/>
                </a:solidFill>
                <a:latin typeface="+mj-lt"/>
              </a:rPr>
              <a:t>语句</a:t>
            </a:r>
          </a:p>
        </p:txBody>
      </p:sp>
      <p:grpSp>
        <p:nvGrpSpPr>
          <p:cNvPr id="12" name="组合 11">
            <a:extLst>
              <a:ext uri="{FF2B5EF4-FFF2-40B4-BE49-F238E27FC236}">
                <a16:creationId xmlns:a16="http://schemas.microsoft.com/office/drawing/2014/main" id="{100DBF01-2B55-4FD7-BC02-135EEF96F1DC}"/>
              </a:ext>
            </a:extLst>
          </p:cNvPr>
          <p:cNvGrpSpPr/>
          <p:nvPr/>
        </p:nvGrpSpPr>
        <p:grpSpPr>
          <a:xfrm>
            <a:off x="4721629" y="2649298"/>
            <a:ext cx="4245033" cy="3962400"/>
            <a:chOff x="5232862" y="2649298"/>
            <a:chExt cx="3733800" cy="3962400"/>
          </a:xfrm>
        </p:grpSpPr>
        <p:sp>
          <p:nvSpPr>
            <p:cNvPr id="13" name="Line 6">
              <a:extLst>
                <a:ext uri="{FF2B5EF4-FFF2-40B4-BE49-F238E27FC236}">
                  <a16:creationId xmlns:a16="http://schemas.microsoft.com/office/drawing/2014/main" id="{F9E1F4B4-8BC9-4251-BE64-07D3F9A36218}"/>
                </a:ext>
              </a:extLst>
            </p:cNvPr>
            <p:cNvSpPr>
              <a:spLocks noChangeShapeType="1"/>
            </p:cNvSpPr>
            <p:nvPr/>
          </p:nvSpPr>
          <p:spPr bwMode="auto">
            <a:xfrm>
              <a:off x="6985462" y="2649298"/>
              <a:ext cx="0" cy="3048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4" name="Line 7">
              <a:extLst>
                <a:ext uri="{FF2B5EF4-FFF2-40B4-BE49-F238E27FC236}">
                  <a16:creationId xmlns:a16="http://schemas.microsoft.com/office/drawing/2014/main" id="{67BF3634-3F4A-40C6-98C8-A1ECF55CF25C}"/>
                </a:ext>
              </a:extLst>
            </p:cNvPr>
            <p:cNvSpPr>
              <a:spLocks noChangeShapeType="1"/>
            </p:cNvSpPr>
            <p:nvPr/>
          </p:nvSpPr>
          <p:spPr bwMode="auto">
            <a:xfrm>
              <a:off x="6985462" y="3411298"/>
              <a:ext cx="0" cy="3048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5" name="Line 8">
              <a:extLst>
                <a:ext uri="{FF2B5EF4-FFF2-40B4-BE49-F238E27FC236}">
                  <a16:creationId xmlns:a16="http://schemas.microsoft.com/office/drawing/2014/main" id="{5C99A213-8592-42F0-BE22-410268A06966}"/>
                </a:ext>
              </a:extLst>
            </p:cNvPr>
            <p:cNvSpPr>
              <a:spLocks noChangeShapeType="1"/>
            </p:cNvSpPr>
            <p:nvPr/>
          </p:nvSpPr>
          <p:spPr bwMode="auto">
            <a:xfrm>
              <a:off x="6985462" y="6078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16" name="Rectangle 9">
              <a:extLst>
                <a:ext uri="{FF2B5EF4-FFF2-40B4-BE49-F238E27FC236}">
                  <a16:creationId xmlns:a16="http://schemas.microsoft.com/office/drawing/2014/main" id="{33AF53DB-2D73-4ACF-AEE3-DD2FD69601C0}"/>
                </a:ext>
              </a:extLst>
            </p:cNvPr>
            <p:cNvSpPr>
              <a:spLocks noChangeArrowheads="1"/>
            </p:cNvSpPr>
            <p:nvPr/>
          </p:nvSpPr>
          <p:spPr bwMode="auto">
            <a:xfrm>
              <a:off x="7061662" y="6154498"/>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流程图</a:t>
              </a:r>
            </a:p>
          </p:txBody>
        </p:sp>
        <p:sp>
          <p:nvSpPr>
            <p:cNvPr id="17" name="Rectangle 10">
              <a:extLst>
                <a:ext uri="{FF2B5EF4-FFF2-40B4-BE49-F238E27FC236}">
                  <a16:creationId xmlns:a16="http://schemas.microsoft.com/office/drawing/2014/main" id="{A9FA3272-C055-474F-98B5-2F3442DC0B35}"/>
                </a:ext>
              </a:extLst>
            </p:cNvPr>
            <p:cNvSpPr>
              <a:spLocks noChangeArrowheads="1"/>
            </p:cNvSpPr>
            <p:nvPr/>
          </p:nvSpPr>
          <p:spPr bwMode="auto">
            <a:xfrm>
              <a:off x="6375862" y="2954098"/>
              <a:ext cx="1295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表达式</a:t>
              </a:r>
            </a:p>
          </p:txBody>
        </p:sp>
        <p:sp>
          <p:nvSpPr>
            <p:cNvPr id="18" name="Rectangle 11">
              <a:extLst>
                <a:ext uri="{FF2B5EF4-FFF2-40B4-BE49-F238E27FC236}">
                  <a16:creationId xmlns:a16="http://schemas.microsoft.com/office/drawing/2014/main" id="{57D50A7F-8972-4CC3-AD96-6ABA4DB0A2B4}"/>
                </a:ext>
              </a:extLst>
            </p:cNvPr>
            <p:cNvSpPr>
              <a:spLocks noChangeArrowheads="1"/>
            </p:cNvSpPr>
            <p:nvPr/>
          </p:nvSpPr>
          <p:spPr bwMode="auto">
            <a:xfrm>
              <a:off x="52328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语句</a:t>
              </a:r>
            </a:p>
            <a:p>
              <a:pPr algn="ctr"/>
              <a:r>
                <a:rPr kumimoji="1" lang="zh-CN" altLang="en-US" sz="2400">
                  <a:latin typeface="+mn-ea"/>
                  <a:ea typeface="+mn-ea"/>
                </a:rPr>
                <a:t>序列</a:t>
              </a:r>
              <a:r>
                <a:rPr kumimoji="1" lang="en-US" altLang="zh-CN" sz="2400">
                  <a:latin typeface="+mn-ea"/>
                  <a:ea typeface="+mn-ea"/>
                </a:rPr>
                <a:t>1</a:t>
              </a:r>
            </a:p>
          </p:txBody>
        </p:sp>
        <p:sp>
          <p:nvSpPr>
            <p:cNvPr id="20" name="Line 12">
              <a:extLst>
                <a:ext uri="{FF2B5EF4-FFF2-40B4-BE49-F238E27FC236}">
                  <a16:creationId xmlns:a16="http://schemas.microsoft.com/office/drawing/2014/main" id="{E75B787F-3E7F-4006-893F-BBA4D1300F22}"/>
                </a:ext>
              </a:extLst>
            </p:cNvPr>
            <p:cNvSpPr>
              <a:spLocks noChangeShapeType="1"/>
            </p:cNvSpPr>
            <p:nvPr/>
          </p:nvSpPr>
          <p:spPr bwMode="auto">
            <a:xfrm>
              <a:off x="5690062" y="3716098"/>
              <a:ext cx="2819400" cy="0"/>
            </a:xfrm>
            <a:prstGeom prst="line">
              <a:avLst/>
            </a:prstGeom>
            <a:noFill/>
            <a:ln w="28575">
              <a:solidFill>
                <a:srgbClr val="1557AE"/>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1" name="Rectangle 13">
              <a:extLst>
                <a:ext uri="{FF2B5EF4-FFF2-40B4-BE49-F238E27FC236}">
                  <a16:creationId xmlns:a16="http://schemas.microsoft.com/office/drawing/2014/main" id="{A0E56BDE-43AA-4C65-91FA-CC0BD79D3FD6}"/>
                </a:ext>
              </a:extLst>
            </p:cNvPr>
            <p:cNvSpPr>
              <a:spLocks noChangeArrowheads="1"/>
            </p:cNvSpPr>
            <p:nvPr/>
          </p:nvSpPr>
          <p:spPr bwMode="auto">
            <a:xfrm>
              <a:off x="63758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语句</a:t>
              </a:r>
            </a:p>
            <a:p>
              <a:pPr algn="ctr"/>
              <a:r>
                <a:rPr kumimoji="1" lang="zh-CN" altLang="en-US" sz="2400" dirty="0">
                  <a:latin typeface="+mn-ea"/>
                  <a:ea typeface="+mn-ea"/>
                </a:rPr>
                <a:t>序列</a:t>
              </a:r>
              <a:r>
                <a:rPr kumimoji="1" lang="en-US" altLang="zh-CN" sz="2400" dirty="0">
                  <a:latin typeface="+mn-ea"/>
                  <a:ea typeface="+mn-ea"/>
                </a:rPr>
                <a:t>2</a:t>
              </a:r>
            </a:p>
          </p:txBody>
        </p:sp>
        <p:sp>
          <p:nvSpPr>
            <p:cNvPr id="22" name="Rectangle 14">
              <a:extLst>
                <a:ext uri="{FF2B5EF4-FFF2-40B4-BE49-F238E27FC236}">
                  <a16:creationId xmlns:a16="http://schemas.microsoft.com/office/drawing/2014/main" id="{2633F250-BF0E-4445-8630-F274DE3E0732}"/>
                </a:ext>
              </a:extLst>
            </p:cNvPr>
            <p:cNvSpPr>
              <a:spLocks noChangeArrowheads="1"/>
            </p:cNvSpPr>
            <p:nvPr/>
          </p:nvSpPr>
          <p:spPr bwMode="auto">
            <a:xfrm>
              <a:off x="8128462" y="4097098"/>
              <a:ext cx="762000" cy="7620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默认</a:t>
              </a:r>
            </a:p>
            <a:p>
              <a:pPr algn="ctr"/>
              <a:r>
                <a:rPr kumimoji="1" lang="zh-CN" altLang="en-US" sz="2400">
                  <a:latin typeface="+mn-ea"/>
                  <a:ea typeface="+mn-ea"/>
                </a:rPr>
                <a:t>语句</a:t>
              </a:r>
            </a:p>
          </p:txBody>
        </p:sp>
        <p:sp>
          <p:nvSpPr>
            <p:cNvPr id="23" name="Line 15">
              <a:extLst>
                <a:ext uri="{FF2B5EF4-FFF2-40B4-BE49-F238E27FC236}">
                  <a16:creationId xmlns:a16="http://schemas.microsoft.com/office/drawing/2014/main" id="{05D46A26-660E-4D55-81C1-FDD5C9FF3F40}"/>
                </a:ext>
              </a:extLst>
            </p:cNvPr>
            <p:cNvSpPr>
              <a:spLocks noChangeShapeType="1"/>
            </p:cNvSpPr>
            <p:nvPr/>
          </p:nvSpPr>
          <p:spPr bwMode="auto">
            <a:xfrm>
              <a:off x="56900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4" name="Line 16">
              <a:extLst>
                <a:ext uri="{FF2B5EF4-FFF2-40B4-BE49-F238E27FC236}">
                  <a16:creationId xmlns:a16="http://schemas.microsoft.com/office/drawing/2014/main" id="{3E520DF9-15AA-4B68-882D-78FB82B973FD}"/>
                </a:ext>
              </a:extLst>
            </p:cNvPr>
            <p:cNvSpPr>
              <a:spLocks noChangeShapeType="1"/>
            </p:cNvSpPr>
            <p:nvPr/>
          </p:nvSpPr>
          <p:spPr bwMode="auto">
            <a:xfrm>
              <a:off x="67568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5" name="Line 17">
              <a:extLst>
                <a:ext uri="{FF2B5EF4-FFF2-40B4-BE49-F238E27FC236}">
                  <a16:creationId xmlns:a16="http://schemas.microsoft.com/office/drawing/2014/main" id="{5FDEFF28-0323-4A44-8A6B-1905E62DF7B2}"/>
                </a:ext>
              </a:extLst>
            </p:cNvPr>
            <p:cNvSpPr>
              <a:spLocks noChangeShapeType="1"/>
            </p:cNvSpPr>
            <p:nvPr/>
          </p:nvSpPr>
          <p:spPr bwMode="auto">
            <a:xfrm>
              <a:off x="8509462" y="3716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26" name="Rectangle 18">
              <a:extLst>
                <a:ext uri="{FF2B5EF4-FFF2-40B4-BE49-F238E27FC236}">
                  <a16:creationId xmlns:a16="http://schemas.microsoft.com/office/drawing/2014/main" id="{AB109993-B3DA-4DAA-BE82-B56F16C6815B}"/>
                </a:ext>
              </a:extLst>
            </p:cNvPr>
            <p:cNvSpPr>
              <a:spLocks noChangeArrowheads="1"/>
            </p:cNvSpPr>
            <p:nvPr/>
          </p:nvSpPr>
          <p:spPr bwMode="auto">
            <a:xfrm>
              <a:off x="52328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7" name="Rectangle 19">
              <a:extLst>
                <a:ext uri="{FF2B5EF4-FFF2-40B4-BE49-F238E27FC236}">
                  <a16:creationId xmlns:a16="http://schemas.microsoft.com/office/drawing/2014/main" id="{A766D077-1962-44E6-8DD7-3DD12CBB60A4}"/>
                </a:ext>
              </a:extLst>
            </p:cNvPr>
            <p:cNvSpPr>
              <a:spLocks noChangeArrowheads="1"/>
            </p:cNvSpPr>
            <p:nvPr/>
          </p:nvSpPr>
          <p:spPr bwMode="auto">
            <a:xfrm>
              <a:off x="63758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8" name="Rectangle 20">
              <a:extLst>
                <a:ext uri="{FF2B5EF4-FFF2-40B4-BE49-F238E27FC236}">
                  <a16:creationId xmlns:a16="http://schemas.microsoft.com/office/drawing/2014/main" id="{B05AE79F-5AAF-4B58-9BF2-97EEA9C2AEDE}"/>
                </a:ext>
              </a:extLst>
            </p:cNvPr>
            <p:cNvSpPr>
              <a:spLocks noChangeArrowheads="1"/>
            </p:cNvSpPr>
            <p:nvPr/>
          </p:nvSpPr>
          <p:spPr bwMode="auto">
            <a:xfrm>
              <a:off x="8052262" y="5240098"/>
              <a:ext cx="914400" cy="4572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break;</a:t>
              </a:r>
            </a:p>
          </p:txBody>
        </p:sp>
        <p:sp>
          <p:nvSpPr>
            <p:cNvPr id="29" name="Line 21">
              <a:extLst>
                <a:ext uri="{FF2B5EF4-FFF2-40B4-BE49-F238E27FC236}">
                  <a16:creationId xmlns:a16="http://schemas.microsoft.com/office/drawing/2014/main" id="{221E5B84-773A-4585-87E4-C2853A5FA696}"/>
                </a:ext>
              </a:extLst>
            </p:cNvPr>
            <p:cNvSpPr>
              <a:spLocks noChangeShapeType="1"/>
            </p:cNvSpPr>
            <p:nvPr/>
          </p:nvSpPr>
          <p:spPr bwMode="auto">
            <a:xfrm>
              <a:off x="5690062" y="6078298"/>
              <a:ext cx="2819400" cy="0"/>
            </a:xfrm>
            <a:prstGeom prst="line">
              <a:avLst/>
            </a:prstGeom>
            <a:noFill/>
            <a:ln w="28575">
              <a:solidFill>
                <a:srgbClr val="1557AE"/>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0" name="Line 22">
              <a:extLst>
                <a:ext uri="{FF2B5EF4-FFF2-40B4-BE49-F238E27FC236}">
                  <a16:creationId xmlns:a16="http://schemas.microsoft.com/office/drawing/2014/main" id="{7BA07084-E38D-4B28-9CDD-C3F606F0F9B0}"/>
                </a:ext>
              </a:extLst>
            </p:cNvPr>
            <p:cNvSpPr>
              <a:spLocks noChangeShapeType="1"/>
            </p:cNvSpPr>
            <p:nvPr/>
          </p:nvSpPr>
          <p:spPr bwMode="auto">
            <a:xfrm>
              <a:off x="56900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1" name="Line 23">
              <a:extLst>
                <a:ext uri="{FF2B5EF4-FFF2-40B4-BE49-F238E27FC236}">
                  <a16:creationId xmlns:a16="http://schemas.microsoft.com/office/drawing/2014/main" id="{463A449B-D407-4449-B7BB-2C9963ACEDDD}"/>
                </a:ext>
              </a:extLst>
            </p:cNvPr>
            <p:cNvSpPr>
              <a:spLocks noChangeShapeType="1"/>
            </p:cNvSpPr>
            <p:nvPr/>
          </p:nvSpPr>
          <p:spPr bwMode="auto">
            <a:xfrm>
              <a:off x="67568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2" name="Line 24">
              <a:extLst>
                <a:ext uri="{FF2B5EF4-FFF2-40B4-BE49-F238E27FC236}">
                  <a16:creationId xmlns:a16="http://schemas.microsoft.com/office/drawing/2014/main" id="{A7E68B19-1E7A-413C-BE75-090D6E74AF3E}"/>
                </a:ext>
              </a:extLst>
            </p:cNvPr>
            <p:cNvSpPr>
              <a:spLocks noChangeShapeType="1"/>
            </p:cNvSpPr>
            <p:nvPr/>
          </p:nvSpPr>
          <p:spPr bwMode="auto">
            <a:xfrm>
              <a:off x="8509462" y="56972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3" name="Line 25">
              <a:extLst>
                <a:ext uri="{FF2B5EF4-FFF2-40B4-BE49-F238E27FC236}">
                  <a16:creationId xmlns:a16="http://schemas.microsoft.com/office/drawing/2014/main" id="{97689A60-7B4A-48F6-84D2-4916E999FE7D}"/>
                </a:ext>
              </a:extLst>
            </p:cNvPr>
            <p:cNvSpPr>
              <a:spLocks noChangeShapeType="1"/>
            </p:cNvSpPr>
            <p:nvPr/>
          </p:nvSpPr>
          <p:spPr bwMode="auto">
            <a:xfrm>
              <a:off x="56900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4" name="Line 26">
              <a:extLst>
                <a:ext uri="{FF2B5EF4-FFF2-40B4-BE49-F238E27FC236}">
                  <a16:creationId xmlns:a16="http://schemas.microsoft.com/office/drawing/2014/main" id="{B16AAEED-2718-41A9-A28D-224FBF14D6E9}"/>
                </a:ext>
              </a:extLst>
            </p:cNvPr>
            <p:cNvSpPr>
              <a:spLocks noChangeShapeType="1"/>
            </p:cNvSpPr>
            <p:nvPr/>
          </p:nvSpPr>
          <p:spPr bwMode="auto">
            <a:xfrm>
              <a:off x="67568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5" name="Line 27">
              <a:extLst>
                <a:ext uri="{FF2B5EF4-FFF2-40B4-BE49-F238E27FC236}">
                  <a16:creationId xmlns:a16="http://schemas.microsoft.com/office/drawing/2014/main" id="{D9F4D747-9619-4748-8904-34D30F956D63}"/>
                </a:ext>
              </a:extLst>
            </p:cNvPr>
            <p:cNvSpPr>
              <a:spLocks noChangeShapeType="1"/>
            </p:cNvSpPr>
            <p:nvPr/>
          </p:nvSpPr>
          <p:spPr bwMode="auto">
            <a:xfrm>
              <a:off x="8509462" y="4859098"/>
              <a:ext cx="0" cy="381000"/>
            </a:xfrm>
            <a:prstGeom prst="line">
              <a:avLst/>
            </a:prstGeom>
            <a:noFill/>
            <a:ln w="28575">
              <a:solidFill>
                <a:srgbClr val="1557AE"/>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6" name="Line 28">
              <a:extLst>
                <a:ext uri="{FF2B5EF4-FFF2-40B4-BE49-F238E27FC236}">
                  <a16:creationId xmlns:a16="http://schemas.microsoft.com/office/drawing/2014/main" id="{08113B56-445D-4004-8494-64E6F8E6C035}"/>
                </a:ext>
              </a:extLst>
            </p:cNvPr>
            <p:cNvSpPr>
              <a:spLocks noChangeShapeType="1"/>
            </p:cNvSpPr>
            <p:nvPr/>
          </p:nvSpPr>
          <p:spPr bwMode="auto">
            <a:xfrm>
              <a:off x="7671262" y="4173298"/>
              <a:ext cx="0" cy="1524000"/>
            </a:xfrm>
            <a:prstGeom prst="line">
              <a:avLst/>
            </a:prstGeom>
            <a:noFill/>
            <a:ln w="28575">
              <a:solidFill>
                <a:srgbClr val="1557AE"/>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a typeface="+mn-ea"/>
              </a:endParaRPr>
            </a:p>
          </p:txBody>
        </p:sp>
        <p:sp>
          <p:nvSpPr>
            <p:cNvPr id="37" name="Rectangle 29">
              <a:extLst>
                <a:ext uri="{FF2B5EF4-FFF2-40B4-BE49-F238E27FC236}">
                  <a16:creationId xmlns:a16="http://schemas.microsoft.com/office/drawing/2014/main" id="{FAF3563C-1741-4152-AFAD-F404F29ED837}"/>
                </a:ext>
              </a:extLst>
            </p:cNvPr>
            <p:cNvSpPr>
              <a:spLocks noChangeArrowheads="1"/>
            </p:cNvSpPr>
            <p:nvPr/>
          </p:nvSpPr>
          <p:spPr bwMode="auto">
            <a:xfrm>
              <a:off x="5690062" y="3716098"/>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ea typeface="+mn-ea"/>
                </a:rPr>
                <a:t>值</a:t>
              </a:r>
              <a:r>
                <a:rPr kumimoji="1" lang="en-US" altLang="zh-CN" sz="2400">
                  <a:latin typeface="+mn-ea"/>
                  <a:ea typeface="+mn-ea"/>
                </a:rPr>
                <a:t>1</a:t>
              </a:r>
            </a:p>
          </p:txBody>
        </p:sp>
        <p:sp>
          <p:nvSpPr>
            <p:cNvPr id="38" name="Rectangle 30">
              <a:extLst>
                <a:ext uri="{FF2B5EF4-FFF2-40B4-BE49-F238E27FC236}">
                  <a16:creationId xmlns:a16="http://schemas.microsoft.com/office/drawing/2014/main" id="{495EB662-4A48-43E7-8DFE-220CBB044604}"/>
                </a:ext>
              </a:extLst>
            </p:cNvPr>
            <p:cNvSpPr>
              <a:spLocks noChangeArrowheads="1"/>
            </p:cNvSpPr>
            <p:nvPr/>
          </p:nvSpPr>
          <p:spPr bwMode="auto">
            <a:xfrm>
              <a:off x="6756862" y="3716098"/>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dirty="0">
                  <a:latin typeface="+mn-ea"/>
                  <a:ea typeface="+mn-ea"/>
                </a:rPr>
                <a:t>值</a:t>
              </a:r>
              <a:r>
                <a:rPr kumimoji="1" lang="en-US" altLang="zh-CN" sz="2400" dirty="0">
                  <a:latin typeface="+mn-ea"/>
                  <a:ea typeface="+mn-ea"/>
                </a:rPr>
                <a:t>2</a:t>
              </a:r>
            </a:p>
          </p:txBody>
        </p:sp>
        <p:sp>
          <p:nvSpPr>
            <p:cNvPr id="39" name="Rectangle 31">
              <a:extLst>
                <a:ext uri="{FF2B5EF4-FFF2-40B4-BE49-F238E27FC236}">
                  <a16:creationId xmlns:a16="http://schemas.microsoft.com/office/drawing/2014/main" id="{EC496A16-B7D7-42F2-9E3E-6A0B279EEF9C}"/>
                </a:ext>
              </a:extLst>
            </p:cNvPr>
            <p:cNvSpPr>
              <a:spLocks noChangeArrowheads="1"/>
            </p:cNvSpPr>
            <p:nvPr/>
          </p:nvSpPr>
          <p:spPr bwMode="auto">
            <a:xfrm>
              <a:off x="7899862" y="3335098"/>
              <a:ext cx="914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mn-ea"/>
                  <a:ea typeface="+mn-ea"/>
                </a:rPr>
                <a:t>default</a:t>
              </a:r>
            </a:p>
          </p:txBody>
        </p:sp>
      </p:grpSp>
      <p:sp>
        <p:nvSpPr>
          <p:cNvPr id="40" name="对话气泡: 矩形 39">
            <a:extLst>
              <a:ext uri="{FF2B5EF4-FFF2-40B4-BE49-F238E27FC236}">
                <a16:creationId xmlns:a16="http://schemas.microsoft.com/office/drawing/2014/main" id="{769AF758-AD4E-44A7-95A8-E46531D23856}"/>
              </a:ext>
            </a:extLst>
          </p:cNvPr>
          <p:cNvSpPr/>
          <p:nvPr/>
        </p:nvSpPr>
        <p:spPr>
          <a:xfrm>
            <a:off x="4057650" y="2171700"/>
            <a:ext cx="5043220" cy="2799311"/>
          </a:xfrm>
          <a:prstGeom prst="wedgeRectCallout">
            <a:avLst>
              <a:gd name="adj1" fmla="val -78468"/>
              <a:gd name="adj2" fmla="val 36397"/>
            </a:avLst>
          </a:prstGeom>
          <a:solidFill>
            <a:schemeClr val="accent1">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2400">
              <a:lnSpc>
                <a:spcPct val="90000"/>
              </a:lnSpc>
              <a:spcBef>
                <a:spcPct val="20000"/>
              </a:spcBef>
              <a:buClr>
                <a:schemeClr val="folHlink"/>
              </a:buClr>
              <a:buSzPct val="90000"/>
            </a:pPr>
            <a:r>
              <a:rPr kumimoji="1" lang="zh-CN" altLang="en-US" sz="2400" dirty="0">
                <a:solidFill>
                  <a:schemeClr val="tx1"/>
                </a:solidFill>
                <a:latin typeface="+mj-lt"/>
              </a:rPr>
              <a:t>注意</a:t>
            </a:r>
          </a:p>
          <a:p>
            <a:pPr marL="419100" indent="-342900">
              <a:lnSpc>
                <a:spcPct val="90000"/>
              </a:lnSpc>
              <a:spcBef>
                <a:spcPct val="20000"/>
              </a:spcBef>
              <a:buClr>
                <a:schemeClr val="hlink"/>
              </a:buClr>
              <a:buSzPct val="90000"/>
              <a:buFont typeface="Wingdings" panose="05000000000000000000" pitchFamily="2" charset="2"/>
              <a:buChar char="ü"/>
            </a:pPr>
            <a:r>
              <a:rPr kumimoji="1" lang="en-US" altLang="zh-CN" sz="2400" dirty="0">
                <a:solidFill>
                  <a:schemeClr val="tx1"/>
                </a:solidFill>
                <a:latin typeface="+mj-lt"/>
                <a:ea typeface="楷体" panose="02010609060101010101" pitchFamily="49" charset="-122"/>
              </a:rPr>
              <a:t>switch</a:t>
            </a:r>
            <a:r>
              <a:rPr kumimoji="1" lang="zh-CN" altLang="en-US" sz="2400" dirty="0">
                <a:solidFill>
                  <a:schemeClr val="tx1"/>
                </a:solidFill>
                <a:latin typeface="+mj-lt"/>
                <a:ea typeface="楷体" panose="02010609060101010101" pitchFamily="49" charset="-122"/>
              </a:rPr>
              <a:t>语句表达式的结果必须是</a:t>
            </a:r>
            <a:r>
              <a:rPr kumimoji="1" lang="en-US" altLang="zh-CN" sz="2400" dirty="0">
                <a:solidFill>
                  <a:schemeClr val="tx1"/>
                </a:solidFill>
                <a:latin typeface="+mj-lt"/>
                <a:ea typeface="楷体" panose="02010609060101010101" pitchFamily="49" charset="-122"/>
              </a:rPr>
              <a:t>byte, char, short, int </a:t>
            </a:r>
            <a:r>
              <a:rPr kumimoji="1" lang="zh-CN" altLang="en-US" sz="2400" dirty="0">
                <a:solidFill>
                  <a:schemeClr val="tx1"/>
                </a:solidFill>
                <a:latin typeface="+mj-lt"/>
                <a:ea typeface="楷体" panose="02010609060101010101" pitchFamily="49" charset="-122"/>
              </a:rPr>
              <a:t>类型</a:t>
            </a:r>
          </a:p>
          <a:p>
            <a:pPr marL="419100" indent="-342900">
              <a:lnSpc>
                <a:spcPct val="90000"/>
              </a:lnSpc>
              <a:spcBef>
                <a:spcPct val="20000"/>
              </a:spcBef>
              <a:buClr>
                <a:schemeClr val="hlink"/>
              </a:buClr>
              <a:buSzPct val="90000"/>
              <a:buFont typeface="Wingdings" panose="05000000000000000000" pitchFamily="2" charset="2"/>
              <a:buChar char="ü"/>
            </a:pPr>
            <a:r>
              <a:rPr kumimoji="1" lang="zh-CN" altLang="en-US" sz="2400" dirty="0">
                <a:solidFill>
                  <a:schemeClr val="tx1"/>
                </a:solidFill>
                <a:latin typeface="+mj-lt"/>
                <a:ea typeface="楷体" panose="02010609060101010101" pitchFamily="49" charset="-122"/>
              </a:rPr>
              <a:t>表达式的结果依次与每个</a:t>
            </a:r>
            <a:r>
              <a:rPr kumimoji="1" lang="en-US" altLang="zh-CN" sz="2400" dirty="0">
                <a:solidFill>
                  <a:schemeClr val="tx1"/>
                </a:solidFill>
                <a:latin typeface="+mj-lt"/>
                <a:ea typeface="楷体" panose="02010609060101010101" pitchFamily="49" charset="-122"/>
              </a:rPr>
              <a:t>case</a:t>
            </a:r>
            <a:r>
              <a:rPr kumimoji="1" lang="zh-CN" altLang="en-US" sz="2400" dirty="0">
                <a:solidFill>
                  <a:schemeClr val="tx1"/>
                </a:solidFill>
                <a:latin typeface="+mj-lt"/>
                <a:ea typeface="楷体" panose="02010609060101010101" pitchFamily="49" charset="-122"/>
              </a:rPr>
              <a:t>子句比较</a:t>
            </a:r>
          </a:p>
          <a:p>
            <a:pPr marL="419100" indent="-342900">
              <a:lnSpc>
                <a:spcPct val="90000"/>
              </a:lnSpc>
              <a:spcBef>
                <a:spcPct val="20000"/>
              </a:spcBef>
              <a:buClr>
                <a:schemeClr val="hlink"/>
              </a:buClr>
              <a:buSzPct val="90000"/>
              <a:buFont typeface="Wingdings" panose="05000000000000000000" pitchFamily="2" charset="2"/>
              <a:buChar char="ü"/>
            </a:pPr>
            <a:r>
              <a:rPr kumimoji="1" lang="en-US" altLang="zh-CN" sz="2400" dirty="0">
                <a:solidFill>
                  <a:schemeClr val="tx1"/>
                </a:solidFill>
                <a:latin typeface="+mj-lt"/>
                <a:ea typeface="楷体" panose="02010609060101010101" pitchFamily="49" charset="-122"/>
              </a:rPr>
              <a:t>break</a:t>
            </a:r>
            <a:r>
              <a:rPr kumimoji="1" lang="zh-CN" altLang="en-US" sz="2400" dirty="0">
                <a:solidFill>
                  <a:schemeClr val="tx1"/>
                </a:solidFill>
                <a:latin typeface="+mj-lt"/>
                <a:ea typeface="楷体" panose="02010609060101010101" pitchFamily="49" charset="-122"/>
              </a:rPr>
              <a:t>语句用于跳出</a:t>
            </a:r>
            <a:r>
              <a:rPr kumimoji="1" lang="en-US" altLang="zh-CN" sz="2400" dirty="0">
                <a:solidFill>
                  <a:schemeClr val="tx1"/>
                </a:solidFill>
                <a:latin typeface="+mj-lt"/>
                <a:ea typeface="楷体" panose="02010609060101010101" pitchFamily="49" charset="-122"/>
              </a:rPr>
              <a:t>switch</a:t>
            </a:r>
            <a:r>
              <a:rPr kumimoji="1" lang="zh-CN" altLang="en-US" sz="2400" dirty="0">
                <a:solidFill>
                  <a:schemeClr val="tx1"/>
                </a:solidFill>
                <a:latin typeface="+mj-lt"/>
                <a:ea typeface="楷体" panose="02010609060101010101" pitchFamily="49" charset="-122"/>
              </a:rPr>
              <a:t>语句</a:t>
            </a:r>
          </a:p>
          <a:p>
            <a:pPr marL="419100" indent="-342900">
              <a:lnSpc>
                <a:spcPct val="90000"/>
              </a:lnSpc>
              <a:spcBef>
                <a:spcPct val="20000"/>
              </a:spcBef>
              <a:buClr>
                <a:schemeClr val="hlink"/>
              </a:buClr>
              <a:buSzPct val="90000"/>
              <a:buFont typeface="Wingdings" panose="05000000000000000000" pitchFamily="2" charset="2"/>
              <a:buChar char="ü"/>
            </a:pPr>
            <a:r>
              <a:rPr kumimoji="1" lang="en-US" altLang="zh-CN" sz="2400" dirty="0">
                <a:solidFill>
                  <a:schemeClr val="tx1"/>
                </a:solidFill>
                <a:latin typeface="+mj-lt"/>
                <a:ea typeface="楷体" panose="02010609060101010101" pitchFamily="49" charset="-122"/>
              </a:rPr>
              <a:t>default</a:t>
            </a:r>
            <a:r>
              <a:rPr kumimoji="1" lang="zh-CN" altLang="en-US" sz="2400" dirty="0">
                <a:solidFill>
                  <a:schemeClr val="tx1"/>
                </a:solidFill>
                <a:latin typeface="+mj-lt"/>
                <a:ea typeface="楷体" panose="02010609060101010101" pitchFamily="49" charset="-122"/>
              </a:rPr>
              <a:t>子句是可选的</a:t>
            </a:r>
          </a:p>
        </p:txBody>
      </p:sp>
    </p:spTree>
    <p:extLst>
      <p:ext uri="{BB962C8B-B14F-4D97-AF65-F5344CB8AC3E}">
        <p14:creationId xmlns:p14="http://schemas.microsoft.com/office/powerpoint/2010/main" val="1423888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1082348"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500" b="1" dirty="0">
                <a:solidFill>
                  <a:srgbClr val="1557AE"/>
                </a:solidFill>
                <a:latin typeface="微软雅黑" panose="020B0503020204020204" pitchFamily="34" charset="-122"/>
                <a:ea typeface="微软雅黑" panose="020B0503020204020204" pitchFamily="34" charset="-122"/>
              </a:rPr>
              <a:t>概述</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D14669E-5AAC-4EA1-9314-CFEAFD02CA15}"/>
              </a:ext>
            </a:extLst>
          </p:cNvPr>
          <p:cNvSpPr txBox="1"/>
          <p:nvPr/>
        </p:nvSpPr>
        <p:spPr>
          <a:xfrm>
            <a:off x="0" y="911042"/>
            <a:ext cx="9144000" cy="55989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优势（对比</a:t>
            </a:r>
            <a:r>
              <a:rPr lang="en-US" altLang="zh-CN" sz="2800" b="1" dirty="0">
                <a:solidFill>
                  <a:srgbClr val="1557AE"/>
                </a:solidFill>
                <a:cs typeface="黑体" panose="02010609060101010101" pitchFamily="49" charset="-122"/>
                <a:sym typeface="+mn-ea"/>
              </a:rPr>
              <a:t>C</a:t>
            </a:r>
            <a:r>
              <a:rPr lang="zh-CN" altLang="en-US" sz="2800" b="1" dirty="0">
                <a:solidFill>
                  <a:srgbClr val="1557AE"/>
                </a:solidFill>
                <a:cs typeface="黑体" panose="02010609060101010101" pitchFamily="49" charset="-122"/>
                <a:sym typeface="+mn-ea"/>
              </a:rPr>
              <a:t>语言）</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6" name="文本框 5">
            <a:extLst>
              <a:ext uri="{FF2B5EF4-FFF2-40B4-BE49-F238E27FC236}">
                <a16:creationId xmlns:a16="http://schemas.microsoft.com/office/drawing/2014/main" id="{E9932621-7191-4BEE-A39E-8AFA41744252}"/>
              </a:ext>
            </a:extLst>
          </p:cNvPr>
          <p:cNvSpPr txBox="1"/>
          <p:nvPr/>
        </p:nvSpPr>
        <p:spPr>
          <a:xfrm>
            <a:off x="0" y="1422388"/>
            <a:ext cx="9144000" cy="2246769"/>
          </a:xfrm>
          <a:prstGeom prst="rect">
            <a:avLst/>
          </a:prstGeom>
          <a:noFill/>
        </p:spPr>
        <p:txBody>
          <a:bodyPr wrap="square">
            <a:spAutoFit/>
          </a:bodyPr>
          <a:lstStyle/>
          <a:p>
            <a:pPr marL="342900" indent="-342900">
              <a:buFont typeface="Wingdings" panose="05000000000000000000" pitchFamily="2" charset="2"/>
              <a:buChar char="n"/>
            </a:pPr>
            <a:r>
              <a:rPr lang="zh-CN" altLang="en-US" sz="2000" dirty="0"/>
              <a:t>不再有全局变量；</a:t>
            </a:r>
            <a:endParaRPr lang="en-US" altLang="zh-CN" sz="2000" dirty="0"/>
          </a:p>
          <a:p>
            <a:pPr marL="342900" indent="-342900">
              <a:buFont typeface="Wingdings" panose="05000000000000000000" pitchFamily="2" charset="2"/>
              <a:buChar char="n"/>
            </a:pPr>
            <a:r>
              <a:rPr lang="zh-CN" altLang="en-US" sz="2000" dirty="0"/>
              <a:t>不再有#include 和#define 等预处理功能；</a:t>
            </a:r>
            <a:endParaRPr lang="en-US" altLang="zh-CN" sz="2000" dirty="0"/>
          </a:p>
          <a:p>
            <a:pPr marL="342900" indent="-342900">
              <a:buFont typeface="Wingdings" panose="05000000000000000000" pitchFamily="2" charset="2"/>
              <a:buChar char="n"/>
            </a:pPr>
            <a:r>
              <a:rPr lang="zh-CN" altLang="en-US" sz="2000" dirty="0"/>
              <a:t>不再有structure、union及typedef等数据类型；</a:t>
            </a:r>
            <a:endParaRPr lang="en-US" altLang="zh-CN" sz="2000" dirty="0"/>
          </a:p>
          <a:p>
            <a:pPr marL="342900" indent="-342900">
              <a:buFont typeface="Wingdings" panose="05000000000000000000" pitchFamily="2" charset="2"/>
              <a:buChar char="n"/>
            </a:pPr>
            <a:r>
              <a:rPr lang="zh-CN" altLang="en-US" sz="2000" dirty="0"/>
              <a:t>不再有指针、不再有多重继承；</a:t>
            </a:r>
            <a:endParaRPr lang="en-US" altLang="zh-CN" sz="2000" dirty="0"/>
          </a:p>
          <a:p>
            <a:pPr marL="342900" indent="-342900">
              <a:buFont typeface="Wingdings" panose="05000000000000000000" pitchFamily="2" charset="2"/>
              <a:buChar char="n"/>
            </a:pPr>
            <a:r>
              <a:rPr lang="zh-CN" altLang="en-US" sz="2000" dirty="0"/>
              <a:t>不再有goto语句；</a:t>
            </a:r>
            <a:endParaRPr lang="en-US" altLang="zh-CN" sz="2000" dirty="0"/>
          </a:p>
          <a:p>
            <a:pPr marL="342900" indent="-342900">
              <a:buFont typeface="Wingdings" panose="05000000000000000000" pitchFamily="2" charset="2"/>
              <a:buChar char="n"/>
            </a:pPr>
            <a:r>
              <a:rPr lang="zh-CN" altLang="en-US" sz="2000" dirty="0"/>
              <a:t>不再有操作符重载(Operatior Overloading)；</a:t>
            </a:r>
            <a:endParaRPr lang="en-US" altLang="zh-CN" sz="2000" dirty="0"/>
          </a:p>
          <a:p>
            <a:pPr marL="342900" indent="-342900">
              <a:buFont typeface="Wingdings" panose="05000000000000000000" pitchFamily="2" charset="2"/>
              <a:buChar char="n"/>
            </a:pPr>
            <a:r>
              <a:rPr lang="zh-CN" altLang="en-US" sz="2000"/>
              <a:t>自动</a:t>
            </a:r>
            <a:r>
              <a:rPr lang="zh-CN" altLang="en-US" sz="2000" dirty="0"/>
              <a:t>进行内存管理</a:t>
            </a:r>
          </a:p>
        </p:txBody>
      </p:sp>
    </p:spTree>
    <p:extLst>
      <p:ext uri="{BB962C8B-B14F-4D97-AF65-F5344CB8AC3E}">
        <p14:creationId xmlns:p14="http://schemas.microsoft.com/office/powerpoint/2010/main" val="2852092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a:extLst>
              <a:ext uri="{FF2B5EF4-FFF2-40B4-BE49-F238E27FC236}">
                <a16:creationId xmlns:a16="http://schemas.microsoft.com/office/drawing/2014/main" id="{DAFE274C-9F3B-42A0-9102-5E4E19123A74}"/>
              </a:ext>
            </a:extLst>
          </p:cNvPr>
          <p:cNvSpPr txBox="1"/>
          <p:nvPr/>
        </p:nvSpPr>
        <p:spPr>
          <a:xfrm>
            <a:off x="0" y="1043130"/>
            <a:ext cx="9144000" cy="544591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循环控制语句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反复执行同一代码块直到满足结束条件</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组成</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循环的初始状态</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循环体</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迭代因子</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计数器的递增或递减</a:t>
            </a:r>
            <a:r>
              <a:rPr lang="en-US" altLang="zh-CN" sz="2400" b="1" dirty="0">
                <a:latin typeface="+mj-lt"/>
                <a:ea typeface="楷体" panose="02010609060101010101" pitchFamily="49" charset="-122"/>
              </a:rPr>
              <a:t>)</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控制表达式</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3</a:t>
            </a:r>
            <a:r>
              <a:rPr lang="zh-CN" altLang="en-US" sz="2400" b="1" dirty="0">
                <a:solidFill>
                  <a:srgbClr val="1557AE"/>
                </a:solidFill>
                <a:latin typeface="+mj-lt"/>
                <a:ea typeface="楷体" panose="02010609060101010101" pitchFamily="49" charset="-122"/>
              </a:rPr>
              <a:t>种循环语句</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while</a:t>
            </a:r>
            <a:r>
              <a:rPr lang="zh-CN" altLang="en-US" sz="2400" b="1" dirty="0">
                <a:latin typeface="+mj-lt"/>
                <a:ea typeface="楷体" panose="02010609060101010101" pitchFamily="49" charset="-122"/>
              </a:rPr>
              <a:t>循环</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do-while</a:t>
            </a:r>
            <a:r>
              <a:rPr lang="zh-CN" altLang="en-US" sz="2400" b="1" dirty="0">
                <a:latin typeface="+mj-lt"/>
                <a:ea typeface="楷体" panose="02010609060101010101" pitchFamily="49" charset="-122"/>
              </a:rPr>
              <a:t>循环</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for</a:t>
            </a:r>
            <a:r>
              <a:rPr lang="zh-CN" altLang="en-US" sz="2400" b="1" dirty="0">
                <a:latin typeface="+mj-lt"/>
                <a:ea typeface="楷体" panose="02010609060101010101" pitchFamily="49" charset="-122"/>
              </a:rPr>
              <a:t>循环</a:t>
            </a: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ndParaRPr>
          </a:p>
        </p:txBody>
      </p:sp>
    </p:spTree>
    <p:extLst>
      <p:ext uri="{BB962C8B-B14F-4D97-AF65-F5344CB8AC3E}">
        <p14:creationId xmlns:p14="http://schemas.microsoft.com/office/powerpoint/2010/main" val="955776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xEl>
                                              <p:pRg st="1" end="1"/>
                                            </p:txEl>
                                          </p:spTgt>
                                        </p:tgtEl>
                                        <p:attrNameLst>
                                          <p:attrName>style.visibility</p:attrName>
                                        </p:attrNameLst>
                                      </p:cBhvr>
                                      <p:to>
                                        <p:strVal val="visible"/>
                                      </p:to>
                                    </p:set>
                                    <p:animEffect transition="in" filter="fade">
                                      <p:cBhvr>
                                        <p:cTn id="7" dur="500"/>
                                        <p:tgtEl>
                                          <p:spTgt spid="4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xEl>
                                              <p:pRg st="2" end="2"/>
                                            </p:txEl>
                                          </p:spTgt>
                                        </p:tgtEl>
                                        <p:attrNameLst>
                                          <p:attrName>style.visibility</p:attrName>
                                        </p:attrNameLst>
                                      </p:cBhvr>
                                      <p:to>
                                        <p:strVal val="visible"/>
                                      </p:to>
                                    </p:set>
                                    <p:animEffect transition="in" filter="fade">
                                      <p:cBhvr>
                                        <p:cTn id="12" dur="500"/>
                                        <p:tgtEl>
                                          <p:spTgt spid="4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xEl>
                                              <p:pRg st="3" end="3"/>
                                            </p:txEl>
                                          </p:spTgt>
                                        </p:tgtEl>
                                        <p:attrNameLst>
                                          <p:attrName>style.visibility</p:attrName>
                                        </p:attrNameLst>
                                      </p:cBhvr>
                                      <p:to>
                                        <p:strVal val="visible"/>
                                      </p:to>
                                    </p:set>
                                    <p:animEffect transition="in" filter="fade">
                                      <p:cBhvr>
                                        <p:cTn id="17" dur="500"/>
                                        <p:tgtEl>
                                          <p:spTgt spid="4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xEl>
                                              <p:pRg st="4" end="4"/>
                                            </p:txEl>
                                          </p:spTgt>
                                        </p:tgtEl>
                                        <p:attrNameLst>
                                          <p:attrName>style.visibility</p:attrName>
                                        </p:attrNameLst>
                                      </p:cBhvr>
                                      <p:to>
                                        <p:strVal val="visible"/>
                                      </p:to>
                                    </p:set>
                                    <p:animEffect transition="in" filter="fade">
                                      <p:cBhvr>
                                        <p:cTn id="22" dur="500"/>
                                        <p:tgtEl>
                                          <p:spTgt spid="4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animEffect transition="in" filter="fade">
                                      <p:cBhvr>
                                        <p:cTn id="27" dur="500"/>
                                        <p:tgtEl>
                                          <p:spTgt spid="4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xEl>
                                              <p:pRg st="6" end="6"/>
                                            </p:txEl>
                                          </p:spTgt>
                                        </p:tgtEl>
                                        <p:attrNameLst>
                                          <p:attrName>style.visibility</p:attrName>
                                        </p:attrNameLst>
                                      </p:cBhvr>
                                      <p:to>
                                        <p:strVal val="visible"/>
                                      </p:to>
                                    </p:set>
                                    <p:animEffect transition="in" filter="fade">
                                      <p:cBhvr>
                                        <p:cTn id="32" dur="500"/>
                                        <p:tgtEl>
                                          <p:spTgt spid="4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xEl>
                                              <p:pRg st="7" end="7"/>
                                            </p:txEl>
                                          </p:spTgt>
                                        </p:tgtEl>
                                        <p:attrNameLst>
                                          <p:attrName>style.visibility</p:attrName>
                                        </p:attrNameLst>
                                      </p:cBhvr>
                                      <p:to>
                                        <p:strVal val="visible"/>
                                      </p:to>
                                    </p:set>
                                    <p:animEffect transition="in" filter="fade">
                                      <p:cBhvr>
                                        <p:cTn id="37" dur="500"/>
                                        <p:tgtEl>
                                          <p:spTgt spid="4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xEl>
                                              <p:pRg st="8" end="8"/>
                                            </p:txEl>
                                          </p:spTgt>
                                        </p:tgtEl>
                                        <p:attrNameLst>
                                          <p:attrName>style.visibility</p:attrName>
                                        </p:attrNameLst>
                                      </p:cBhvr>
                                      <p:to>
                                        <p:strVal val="visible"/>
                                      </p:to>
                                    </p:set>
                                    <p:animEffect transition="in" filter="fade">
                                      <p:cBhvr>
                                        <p:cTn id="42" dur="500"/>
                                        <p:tgtEl>
                                          <p:spTgt spid="4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
                                            <p:txEl>
                                              <p:pRg st="9" end="9"/>
                                            </p:txEl>
                                          </p:spTgt>
                                        </p:tgtEl>
                                        <p:attrNameLst>
                                          <p:attrName>style.visibility</p:attrName>
                                        </p:attrNameLst>
                                      </p:cBhvr>
                                      <p:to>
                                        <p:strVal val="visible"/>
                                      </p:to>
                                    </p:set>
                                    <p:animEffect transition="in" filter="fade">
                                      <p:cBhvr>
                                        <p:cTn id="47" dur="500"/>
                                        <p:tgtEl>
                                          <p:spTgt spid="4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xEl>
                                              <p:pRg st="10" end="10"/>
                                            </p:txEl>
                                          </p:spTgt>
                                        </p:tgtEl>
                                        <p:attrNameLst>
                                          <p:attrName>style.visibility</p:attrName>
                                        </p:attrNameLst>
                                      </p:cBhvr>
                                      <p:to>
                                        <p:strVal val="visible"/>
                                      </p:to>
                                    </p:set>
                                    <p:animEffect transition="in" filter="fade">
                                      <p:cBhvr>
                                        <p:cTn id="52" dur="500"/>
                                        <p:tgtEl>
                                          <p:spTgt spid="4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5A57DC33-99BA-4346-AC04-2194AE580339}"/>
              </a:ext>
            </a:extLst>
          </p:cNvPr>
          <p:cNvSpPr/>
          <p:nvPr/>
        </p:nvSpPr>
        <p:spPr>
          <a:xfrm>
            <a:off x="0" y="1047852"/>
            <a:ext cx="9143999" cy="1456810"/>
          </a:xfrm>
          <a:prstGeom prst="roundRect">
            <a:avLst>
              <a:gd name="adj" fmla="val 0"/>
            </a:avLst>
          </a:prstGeom>
          <a:ln/>
        </p:spPr>
        <p:style>
          <a:lnRef idx="1">
            <a:schemeClr val="accent4"/>
          </a:lnRef>
          <a:fillRef idx="2">
            <a:schemeClr val="accent4"/>
          </a:fillRef>
          <a:effectRef idx="1">
            <a:schemeClr val="accent4"/>
          </a:effectRef>
          <a:fontRef idx="minor">
            <a:schemeClr val="dk1"/>
          </a:fontRef>
        </p:style>
        <p:txBody>
          <a:bodyPr rtlCol="0" anchor="ctr"/>
          <a:lstStyle/>
          <a:p>
            <a:pPr lvl="1"/>
            <a:r>
              <a:rPr lang="en-US" altLang="zh-CN" sz="2000" b="1" dirty="0">
                <a:solidFill>
                  <a:schemeClr val="tx1"/>
                </a:solidFill>
                <a:latin typeface="+mj-lt"/>
              </a:rPr>
              <a:t> while (</a:t>
            </a:r>
            <a:r>
              <a:rPr lang="zh-CN" altLang="en-US" sz="2000" b="1" dirty="0">
                <a:solidFill>
                  <a:schemeClr val="tx1"/>
                </a:solidFill>
                <a:latin typeface="+mj-lt"/>
              </a:rPr>
              <a:t>布尔表达式</a:t>
            </a:r>
            <a:r>
              <a:rPr lang="en-US" altLang="zh-CN" sz="2000" b="1" dirty="0">
                <a:solidFill>
                  <a:schemeClr val="tx1"/>
                </a:solidFill>
                <a:latin typeface="+mj-lt"/>
              </a:rPr>
              <a:t>) {</a:t>
            </a:r>
          </a:p>
          <a:p>
            <a:pPr lvl="1"/>
            <a:r>
              <a:rPr lang="en-US" altLang="zh-CN" sz="2000" b="1" dirty="0">
                <a:solidFill>
                  <a:schemeClr val="tx1"/>
                </a:solidFill>
                <a:latin typeface="+mj-lt"/>
              </a:rPr>
              <a:t>	  </a:t>
            </a:r>
            <a:r>
              <a:rPr lang="zh-CN" altLang="en-US" sz="2000" b="1" dirty="0">
                <a:solidFill>
                  <a:schemeClr val="tx1"/>
                </a:solidFill>
                <a:latin typeface="+mj-lt"/>
              </a:rPr>
              <a:t>循环体；</a:t>
            </a:r>
          </a:p>
          <a:p>
            <a:pPr lvl="1"/>
            <a:r>
              <a:rPr lang="zh-CN" altLang="en-US" sz="2000" b="1" dirty="0">
                <a:solidFill>
                  <a:schemeClr val="tx1"/>
                </a:solidFill>
                <a:latin typeface="+mj-lt"/>
              </a:rPr>
              <a:t>  </a:t>
            </a:r>
            <a:r>
              <a:rPr lang="en-US" altLang="zh-CN" sz="2000" b="1" dirty="0">
                <a:solidFill>
                  <a:schemeClr val="tx1"/>
                </a:solidFill>
                <a:latin typeface="+mj-lt"/>
              </a:rPr>
              <a:t>}</a:t>
            </a:r>
            <a:endParaRPr lang="zh-CN" altLang="en-US" sz="2000" b="1" dirty="0">
              <a:solidFill>
                <a:srgbClr val="C00000"/>
              </a:solidFill>
              <a:latin typeface="+mj-lt"/>
            </a:endParaRPr>
          </a:p>
        </p:txBody>
      </p:sp>
      <p:sp>
        <p:nvSpPr>
          <p:cNvPr id="5" name="矩形: 圆角 4">
            <a:extLst>
              <a:ext uri="{FF2B5EF4-FFF2-40B4-BE49-F238E27FC236}">
                <a16:creationId xmlns:a16="http://schemas.microsoft.com/office/drawing/2014/main" id="{DC0D75D1-F72D-40A5-A649-5BDF990C54B9}"/>
              </a:ext>
            </a:extLst>
          </p:cNvPr>
          <p:cNvSpPr/>
          <p:nvPr/>
        </p:nvSpPr>
        <p:spPr>
          <a:xfrm>
            <a:off x="-1" y="2521175"/>
            <a:ext cx="9143999" cy="1739081"/>
          </a:xfrm>
          <a:prstGeom prst="roundRect">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lvl="1"/>
            <a:r>
              <a:rPr lang="zh-CN" altLang="en-US" sz="2400" b="1" dirty="0">
                <a:solidFill>
                  <a:schemeClr val="tx1"/>
                </a:solidFill>
                <a:latin typeface="+mj-lt"/>
              </a:rPr>
              <a:t> </a:t>
            </a:r>
            <a:r>
              <a:rPr lang="en-US" altLang="zh-CN" sz="2400" b="1" dirty="0">
                <a:solidFill>
                  <a:schemeClr val="tx1"/>
                </a:solidFill>
                <a:latin typeface="+mj-lt"/>
              </a:rPr>
              <a:t>do {</a:t>
            </a:r>
          </a:p>
          <a:p>
            <a:pPr lvl="1"/>
            <a:r>
              <a:rPr lang="en-US" altLang="zh-CN" sz="2400" b="1" dirty="0">
                <a:solidFill>
                  <a:schemeClr val="tx1"/>
                </a:solidFill>
                <a:latin typeface="+mj-lt"/>
              </a:rPr>
              <a:t>	  </a:t>
            </a:r>
            <a:r>
              <a:rPr lang="zh-CN" altLang="en-US" sz="2400" b="1" dirty="0">
                <a:solidFill>
                  <a:schemeClr val="tx1"/>
                </a:solidFill>
                <a:latin typeface="+mj-lt"/>
              </a:rPr>
              <a:t>循环体；</a:t>
            </a:r>
          </a:p>
          <a:p>
            <a:pPr lvl="1"/>
            <a:r>
              <a:rPr lang="zh-CN" altLang="en-US" sz="2400" b="1" dirty="0">
                <a:solidFill>
                  <a:schemeClr val="tx1"/>
                </a:solidFill>
                <a:latin typeface="+mj-lt"/>
              </a:rPr>
              <a:t>  </a:t>
            </a:r>
            <a:r>
              <a:rPr lang="en-US" altLang="zh-CN" sz="2400" b="1" dirty="0">
                <a:solidFill>
                  <a:schemeClr val="tx1"/>
                </a:solidFill>
                <a:latin typeface="+mj-lt"/>
              </a:rPr>
              <a:t>} while(</a:t>
            </a:r>
            <a:r>
              <a:rPr lang="zh-CN" altLang="en-US" sz="2400" b="1" dirty="0">
                <a:solidFill>
                  <a:schemeClr val="tx1"/>
                </a:solidFill>
                <a:latin typeface="+mj-lt"/>
              </a:rPr>
              <a:t>布尔表达式</a:t>
            </a:r>
            <a:r>
              <a:rPr lang="en-US" altLang="zh-CN" sz="2400" b="1" dirty="0">
                <a:solidFill>
                  <a:schemeClr val="tx1"/>
                </a:solidFill>
                <a:latin typeface="+mj-lt"/>
              </a:rPr>
              <a:t>);</a:t>
            </a:r>
          </a:p>
        </p:txBody>
      </p:sp>
      <p:sp>
        <p:nvSpPr>
          <p:cNvPr id="7" name="文本框 6">
            <a:extLst>
              <a:ext uri="{FF2B5EF4-FFF2-40B4-BE49-F238E27FC236}">
                <a16:creationId xmlns:a16="http://schemas.microsoft.com/office/drawing/2014/main" id="{07585E2E-FF14-404E-BD8A-92C21DB6A740}"/>
              </a:ext>
            </a:extLst>
          </p:cNvPr>
          <p:cNvSpPr txBox="1"/>
          <p:nvPr/>
        </p:nvSpPr>
        <p:spPr>
          <a:xfrm>
            <a:off x="4504412" y="2672249"/>
            <a:ext cx="4639586" cy="1200329"/>
          </a:xfrm>
          <a:prstGeom prst="rect">
            <a:avLst/>
          </a:prstGeom>
          <a:noFill/>
        </p:spPr>
        <p:txBody>
          <a:bodyPr wrap="square">
            <a:spAutoFit/>
          </a:bodyPr>
          <a:lstStyle/>
          <a:p>
            <a:pPr marL="800100" lvl="1"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先执行循环体</a:t>
            </a:r>
          </a:p>
          <a:p>
            <a:pPr marL="800100" lvl="1"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后判断布尔表达式</a:t>
            </a:r>
          </a:p>
          <a:p>
            <a:pPr marL="800100" lvl="1"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循环体至少执行一次</a:t>
            </a:r>
            <a:endParaRPr lang="zh-CN" altLang="en-US" sz="2400" b="1" dirty="0">
              <a:solidFill>
                <a:srgbClr val="C00000"/>
              </a:solidFill>
              <a:latin typeface="楷体" panose="02010609060101010101" pitchFamily="49" charset="-122"/>
              <a:ea typeface="楷体" panose="02010609060101010101" pitchFamily="49" charset="-122"/>
            </a:endParaRPr>
          </a:p>
        </p:txBody>
      </p:sp>
      <p:sp>
        <p:nvSpPr>
          <p:cNvPr id="8" name="矩形: 圆角 7">
            <a:extLst>
              <a:ext uri="{FF2B5EF4-FFF2-40B4-BE49-F238E27FC236}">
                <a16:creationId xmlns:a16="http://schemas.microsoft.com/office/drawing/2014/main" id="{E49D2D7E-F08B-493D-BA50-C8BFBD0DE1BA}"/>
              </a:ext>
            </a:extLst>
          </p:cNvPr>
          <p:cNvSpPr/>
          <p:nvPr/>
        </p:nvSpPr>
        <p:spPr>
          <a:xfrm>
            <a:off x="-1" y="4260256"/>
            <a:ext cx="9143999" cy="2452629"/>
          </a:xfrm>
          <a:prstGeom prst="roundRect">
            <a:avLst>
              <a:gd name="adj" fmla="val 4157"/>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zh-CN" altLang="en-US" sz="2400" b="1" dirty="0">
                <a:solidFill>
                  <a:schemeClr val="tx1"/>
                </a:solidFill>
                <a:latin typeface="+mj-lt"/>
              </a:rPr>
              <a:t> </a:t>
            </a:r>
            <a:r>
              <a:rPr lang="en-US" altLang="zh-CN" sz="2400" b="1" dirty="0">
                <a:solidFill>
                  <a:schemeClr val="tx1"/>
                </a:solidFill>
                <a:latin typeface="+mj-lt"/>
              </a:rPr>
              <a:t>for (</a:t>
            </a:r>
            <a:r>
              <a:rPr lang="zh-CN" altLang="en-US" sz="2400" b="1" dirty="0">
                <a:solidFill>
                  <a:schemeClr val="tx1"/>
                </a:solidFill>
                <a:latin typeface="+mj-lt"/>
              </a:rPr>
              <a:t>初始化部分</a:t>
            </a:r>
            <a:r>
              <a:rPr lang="en-US" altLang="zh-CN" sz="2400" b="1" dirty="0">
                <a:solidFill>
                  <a:schemeClr val="tx1"/>
                </a:solidFill>
                <a:latin typeface="+mj-lt"/>
              </a:rPr>
              <a:t>;</a:t>
            </a:r>
            <a:r>
              <a:rPr lang="zh-CN" altLang="en-US" sz="2400" b="1" dirty="0">
                <a:solidFill>
                  <a:schemeClr val="tx1"/>
                </a:solidFill>
                <a:latin typeface="+mj-lt"/>
              </a:rPr>
              <a:t>条件判断部分</a:t>
            </a:r>
            <a:r>
              <a:rPr lang="en-US" altLang="zh-CN" sz="2400" b="1" dirty="0">
                <a:solidFill>
                  <a:schemeClr val="tx1"/>
                </a:solidFill>
                <a:latin typeface="+mj-lt"/>
              </a:rPr>
              <a:t>;</a:t>
            </a:r>
            <a:r>
              <a:rPr lang="zh-CN" altLang="en-US" sz="2400" b="1" dirty="0">
                <a:solidFill>
                  <a:schemeClr val="tx1"/>
                </a:solidFill>
                <a:latin typeface="+mj-lt"/>
              </a:rPr>
              <a:t>迭代因子</a:t>
            </a:r>
            <a:r>
              <a:rPr lang="en-US" altLang="zh-CN" sz="2400" b="1" dirty="0">
                <a:solidFill>
                  <a:schemeClr val="tx1"/>
                </a:solidFill>
                <a:latin typeface="+mj-lt"/>
              </a:rPr>
              <a:t>) {</a:t>
            </a:r>
          </a:p>
          <a:p>
            <a:r>
              <a:rPr lang="en-US" altLang="zh-CN" sz="2400" b="1" dirty="0">
                <a:solidFill>
                  <a:schemeClr val="tx1"/>
                </a:solidFill>
                <a:latin typeface="+mj-lt"/>
              </a:rPr>
              <a:t>	  </a:t>
            </a:r>
            <a:r>
              <a:rPr lang="zh-CN" altLang="en-US" sz="2400" b="1" dirty="0">
                <a:solidFill>
                  <a:schemeClr val="tx1"/>
                </a:solidFill>
                <a:latin typeface="+mj-lt"/>
              </a:rPr>
              <a:t>循环体；</a:t>
            </a:r>
          </a:p>
          <a:p>
            <a:r>
              <a:rPr lang="zh-CN" altLang="en-US" sz="2400" b="1" dirty="0">
                <a:solidFill>
                  <a:schemeClr val="tx1"/>
                </a:solidFill>
                <a:latin typeface="+mj-lt"/>
              </a:rPr>
              <a:t>  </a:t>
            </a:r>
            <a:r>
              <a:rPr lang="en-US" altLang="zh-CN" sz="2400" b="1" dirty="0">
                <a:solidFill>
                  <a:schemeClr val="tx1"/>
                </a:solidFill>
                <a:latin typeface="+mj-lt"/>
              </a:rPr>
              <a:t>}</a:t>
            </a:r>
          </a:p>
        </p:txBody>
      </p:sp>
      <p:sp>
        <p:nvSpPr>
          <p:cNvPr id="11" name="文本框 10">
            <a:extLst>
              <a:ext uri="{FF2B5EF4-FFF2-40B4-BE49-F238E27FC236}">
                <a16:creationId xmlns:a16="http://schemas.microsoft.com/office/drawing/2014/main" id="{FAECF13F-9E34-48EB-8FA9-67928FD153F8}"/>
              </a:ext>
            </a:extLst>
          </p:cNvPr>
          <p:cNvSpPr txBox="1"/>
          <p:nvPr/>
        </p:nvSpPr>
        <p:spPr>
          <a:xfrm>
            <a:off x="3860355" y="5466280"/>
            <a:ext cx="5283643" cy="1200329"/>
          </a:xfrm>
          <a:prstGeom prst="rect">
            <a:avLst/>
          </a:prstGeom>
          <a:noFill/>
        </p:spPr>
        <p:txBody>
          <a:bodyPr wrap="square">
            <a:spAutoFit/>
          </a:bodyPr>
          <a:lstStyle/>
          <a:p>
            <a:pPr marL="342900"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初始化部分：设置循环变量的初值</a:t>
            </a:r>
          </a:p>
          <a:p>
            <a:pPr marL="342900"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条件判断部分：任意布尔表达式</a:t>
            </a:r>
          </a:p>
          <a:p>
            <a:pPr marL="342900" indent="-342900">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迭代因子：控制循环变量的增减</a:t>
            </a:r>
            <a:endParaRPr lang="zh-CN" altLang="en-US"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1179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67721640-CA60-4F51-94C5-E95918FAD02F}"/>
              </a:ext>
            </a:extLst>
          </p:cNvPr>
          <p:cNvSpPr txBox="1"/>
          <p:nvPr/>
        </p:nvSpPr>
        <p:spPr>
          <a:xfrm>
            <a:off x="-1" y="1013135"/>
            <a:ext cx="9144000" cy="367312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跳转</a:t>
            </a:r>
            <a:r>
              <a:rPr lang="en-US" altLang="zh-CN" sz="2800" b="1" dirty="0">
                <a:solidFill>
                  <a:srgbClr val="1557AE"/>
                </a:solidFill>
                <a:latin typeface="+mj-lt"/>
              </a:rPr>
              <a:t>/</a:t>
            </a:r>
            <a:r>
              <a:rPr lang="zh-CN" altLang="en-US" sz="2800" b="1" dirty="0">
                <a:solidFill>
                  <a:srgbClr val="1557AE"/>
                </a:solidFill>
                <a:latin typeface="+mj-lt"/>
              </a:rPr>
              <a:t>转向语句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将程序的执行跳转到其他部分的语句</a:t>
            </a:r>
            <a:endParaRPr lang="en-US" altLang="zh-CN" sz="2400" b="1" dirty="0">
              <a:solidFill>
                <a:srgbClr val="1557AE"/>
              </a:solidFill>
              <a:latin typeface="+mj-lt"/>
              <a:ea typeface="楷体" panose="02010609060101010101" pitchFamily="49" charset="-122"/>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内容：</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break:     </a:t>
            </a:r>
            <a:r>
              <a:rPr lang="zh-CN" altLang="en-US" sz="2400" b="1" dirty="0">
                <a:latin typeface="+mj-lt"/>
                <a:ea typeface="楷体" panose="02010609060101010101" pitchFamily="49" charset="-122"/>
              </a:rPr>
              <a:t>跳出</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中止</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循环</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continue: </a:t>
            </a:r>
            <a:r>
              <a:rPr lang="zh-CN" altLang="en-US" sz="2400" b="1" dirty="0">
                <a:latin typeface="+mj-lt"/>
                <a:ea typeface="楷体" panose="02010609060101010101" pitchFamily="49" charset="-122"/>
              </a:rPr>
              <a:t>结束本次循环</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return:    </a:t>
            </a:r>
            <a:r>
              <a:rPr lang="zh-CN" altLang="en-US" sz="2400" b="1" dirty="0">
                <a:latin typeface="+mj-lt"/>
                <a:ea typeface="楷体" panose="02010609060101010101" pitchFamily="49" charset="-122"/>
              </a:rPr>
              <a:t>方法返回</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throw:     </a:t>
            </a:r>
            <a:r>
              <a:rPr lang="zh-CN" altLang="en-US" sz="2400" b="1" dirty="0">
                <a:latin typeface="+mj-lt"/>
                <a:ea typeface="楷体" panose="02010609060101010101" pitchFamily="49" charset="-122"/>
              </a:rPr>
              <a:t>抛出异常</a:t>
            </a:r>
            <a:r>
              <a:rPr lang="en-US" altLang="zh-CN" sz="2400" b="1" dirty="0">
                <a:latin typeface="+mj-lt"/>
                <a:ea typeface="楷体" panose="02010609060101010101" pitchFamily="49" charset="-122"/>
              </a:rPr>
              <a:t>(Exception)</a:t>
            </a: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ndParaRPr>
          </a:p>
        </p:txBody>
      </p:sp>
    </p:spTree>
    <p:extLst>
      <p:ext uri="{BB962C8B-B14F-4D97-AF65-F5344CB8AC3E}">
        <p14:creationId xmlns:p14="http://schemas.microsoft.com/office/powerpoint/2010/main" val="1378342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7A600972-6D6A-4507-ABA2-EECF61F31FA4}"/>
              </a:ext>
            </a:extLst>
          </p:cNvPr>
          <p:cNvSpPr txBox="1"/>
          <p:nvPr/>
        </p:nvSpPr>
        <p:spPr>
          <a:xfrm>
            <a:off x="-1" y="1013135"/>
            <a:ext cx="9144000" cy="63323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跳转</a:t>
            </a:r>
            <a:r>
              <a:rPr lang="en-US" altLang="zh-CN" sz="2800" b="1" dirty="0">
                <a:solidFill>
                  <a:srgbClr val="1557AE"/>
                </a:solidFill>
                <a:latin typeface="+mj-lt"/>
              </a:rPr>
              <a:t>/</a:t>
            </a:r>
            <a:r>
              <a:rPr lang="zh-CN" altLang="en-US" sz="2800" b="1" dirty="0">
                <a:solidFill>
                  <a:srgbClr val="1557AE"/>
                </a:solidFill>
                <a:latin typeface="+mj-lt"/>
              </a:rPr>
              <a:t>转向语句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break</a:t>
            </a:r>
            <a:r>
              <a:rPr lang="zh-CN" altLang="en-US" sz="2400" b="1" dirty="0">
                <a:solidFill>
                  <a:srgbClr val="1557AE"/>
                </a:solidFill>
                <a:latin typeface="+mj-lt"/>
                <a:ea typeface="楷体" panose="02010609060101010101" pitchFamily="49" charset="-122"/>
              </a:rPr>
              <a:t>语句：用以中断当前执行的循环语句</a:t>
            </a:r>
            <a:r>
              <a:rPr lang="en-US" altLang="zh-CN" sz="2400" b="1" dirty="0">
                <a:solidFill>
                  <a:srgbClr val="1557AE"/>
                </a:solidFill>
                <a:latin typeface="+mj-lt"/>
                <a:ea typeface="楷体" panose="02010609060101010101" pitchFamily="49" charset="-122"/>
              </a:rPr>
              <a:t>(for</a:t>
            </a:r>
            <a:r>
              <a:rPr lang="zh-CN" altLang="en-US" sz="2400" b="1" dirty="0">
                <a:solidFill>
                  <a:srgbClr val="1557AE"/>
                </a:solidFill>
                <a:latin typeface="+mj-lt"/>
                <a:ea typeface="楷体" panose="02010609060101010101" pitchFamily="49" charset="-122"/>
              </a:rPr>
              <a:t>、</a:t>
            </a:r>
            <a:r>
              <a:rPr lang="en-US" altLang="zh-CN" sz="2400" b="1" dirty="0">
                <a:solidFill>
                  <a:srgbClr val="1557AE"/>
                </a:solidFill>
                <a:latin typeface="+mj-lt"/>
                <a:ea typeface="楷体" panose="02010609060101010101" pitchFamily="49" charset="-122"/>
              </a:rPr>
              <a:t>do-while</a:t>
            </a:r>
            <a:r>
              <a:rPr lang="zh-CN" altLang="en-US" sz="2400" b="1" dirty="0">
                <a:solidFill>
                  <a:srgbClr val="1557AE"/>
                </a:solidFill>
                <a:latin typeface="+mj-lt"/>
                <a:ea typeface="楷体" panose="02010609060101010101" pitchFamily="49" charset="-122"/>
              </a:rPr>
              <a:t>、</a:t>
            </a:r>
            <a:r>
              <a:rPr lang="en-US" altLang="zh-CN" sz="2400" b="1" dirty="0">
                <a:solidFill>
                  <a:srgbClr val="1557AE"/>
                </a:solidFill>
                <a:latin typeface="+mj-lt"/>
                <a:ea typeface="楷体" panose="02010609060101010101" pitchFamily="49" charset="-122"/>
              </a:rPr>
              <a:t>while)</a:t>
            </a:r>
            <a:r>
              <a:rPr lang="zh-CN" altLang="en-US" sz="2400" b="1" dirty="0">
                <a:solidFill>
                  <a:srgbClr val="1557AE"/>
                </a:solidFill>
                <a:latin typeface="+mj-lt"/>
                <a:ea typeface="楷体" panose="02010609060101010101" pitchFamily="49" charset="-122"/>
              </a:rPr>
              <a:t>或</a:t>
            </a:r>
            <a:r>
              <a:rPr lang="en-US" altLang="zh-CN" sz="2400" b="1" dirty="0">
                <a:solidFill>
                  <a:srgbClr val="1557AE"/>
                </a:solidFill>
                <a:latin typeface="+mj-lt"/>
                <a:ea typeface="楷体" panose="02010609060101010101" pitchFamily="49" charset="-122"/>
              </a:rPr>
              <a:t>switch</a:t>
            </a:r>
            <a:r>
              <a:rPr lang="zh-CN" altLang="en-US" sz="2400" b="1" dirty="0">
                <a:solidFill>
                  <a:srgbClr val="1557AE"/>
                </a:solidFill>
                <a:latin typeface="+mj-lt"/>
                <a:ea typeface="楷体" panose="02010609060101010101" pitchFamily="49" charset="-122"/>
              </a:rPr>
              <a:t>语句</a:t>
            </a:r>
            <a:endParaRPr lang="en-US" altLang="zh-CN" sz="2400" b="1" dirty="0">
              <a:solidFill>
                <a:srgbClr val="1557AE"/>
              </a:solidFill>
              <a:latin typeface="+mj-lt"/>
              <a:ea typeface="楷体" panose="02010609060101010101" pitchFamily="49" charset="-122"/>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使用方法</a:t>
            </a:r>
            <a:endParaRPr lang="en-US" altLang="zh-CN" sz="2400" b="1" dirty="0">
              <a:solidFill>
                <a:srgbClr val="1557AE"/>
              </a:solidFill>
              <a:latin typeface="+mj-lt"/>
              <a:ea typeface="楷体" panose="02010609060101010101" pitchFamily="49" charset="-122"/>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不带标号的</a:t>
            </a:r>
            <a:r>
              <a:rPr lang="en-US" altLang="zh-CN" sz="2400" b="1" dirty="0">
                <a:latin typeface="+mj-lt"/>
                <a:ea typeface="楷体" panose="02010609060101010101" pitchFamily="49" charset="-122"/>
              </a:rPr>
              <a:t>break</a:t>
            </a:r>
            <a:r>
              <a:rPr lang="zh-CN" altLang="en-US" sz="2400" b="1" dirty="0">
                <a:latin typeface="+mj-lt"/>
                <a:ea typeface="楷体" panose="02010609060101010101" pitchFamily="49" charset="-122"/>
              </a:rPr>
              <a:t>语句</a:t>
            </a:r>
            <a:endParaRPr lang="en-US" altLang="zh-CN" sz="2400" b="1" dirty="0">
              <a:latin typeface="+mj-lt"/>
              <a:ea typeface="楷体" panose="02010609060101010101" pitchFamily="49" charset="-122"/>
            </a:endParaRP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表达形式</a:t>
            </a:r>
            <a:r>
              <a:rPr lang="en-US" altLang="zh-CN" sz="2400" dirty="0">
                <a:latin typeface="+mj-lt"/>
                <a:ea typeface="楷体" panose="02010609060101010101" pitchFamily="49" charset="-122"/>
              </a:rPr>
              <a:t>:    break;</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从本层循环中跳出</a:t>
            </a:r>
            <a:endParaRPr lang="en-US" altLang="zh-CN" sz="2400" dirty="0">
              <a:latin typeface="+mj-lt"/>
              <a:ea typeface="楷体" panose="02010609060101010101" pitchFamily="49" charset="-122"/>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带标号的</a:t>
            </a:r>
            <a:r>
              <a:rPr lang="en-US" altLang="zh-CN" sz="2400" b="1" dirty="0">
                <a:latin typeface="+mj-lt"/>
                <a:ea typeface="楷体" panose="02010609060101010101" pitchFamily="49" charset="-122"/>
              </a:rPr>
              <a:t>break</a:t>
            </a:r>
            <a:r>
              <a:rPr lang="zh-CN" altLang="en-US" sz="2400" b="1" dirty="0">
                <a:latin typeface="+mj-lt"/>
                <a:ea typeface="楷体" panose="02010609060101010101" pitchFamily="49" charset="-122"/>
              </a:rPr>
              <a:t>语句</a:t>
            </a:r>
            <a:endParaRPr lang="en-US" altLang="zh-CN" sz="2400" b="1" dirty="0">
              <a:latin typeface="+mj-lt"/>
              <a:ea typeface="楷体" panose="02010609060101010101" pitchFamily="49" charset="-122"/>
            </a:endParaRPr>
          </a:p>
          <a:p>
            <a:pPr marL="1714500" lvl="4" indent="-342900">
              <a:lnSpc>
                <a:spcPct val="120000"/>
              </a:lnSpc>
              <a:buSzPct val="90000"/>
              <a:buFont typeface="Wingdings" panose="05000000000000000000" pitchFamily="2" charset="2"/>
              <a:buChar char="ü"/>
            </a:pPr>
            <a:r>
              <a:rPr lang="zh-CN" altLang="en-US" sz="2400" dirty="0">
                <a:latin typeface="+mj-lt"/>
                <a:ea typeface="楷体" panose="02010609060101010101" pitchFamily="49" charset="-122"/>
              </a:rPr>
              <a:t>表达形式</a:t>
            </a:r>
            <a:r>
              <a:rPr lang="en-US" altLang="zh-CN" sz="2400" dirty="0">
                <a:latin typeface="+mj-lt"/>
                <a:ea typeface="楷体" panose="02010609060101010101" pitchFamily="49" charset="-122"/>
              </a:rPr>
              <a:t>:</a:t>
            </a:r>
          </a:p>
          <a:p>
            <a:pPr marL="1714500" lvl="4" indent="-342900">
              <a:lnSpc>
                <a:spcPct val="120000"/>
              </a:lnSpc>
              <a:buSzPct val="90000"/>
              <a:buFont typeface="Wingdings" panose="05000000000000000000" pitchFamily="2" charset="2"/>
              <a:buChar char="ü"/>
            </a:pPr>
            <a:endParaRPr lang="en-US" altLang="zh-CN" sz="2400" dirty="0">
              <a:latin typeface="+mj-lt"/>
              <a:ea typeface="楷体" panose="02010609060101010101" pitchFamily="49" charset="-122"/>
            </a:endParaRPr>
          </a:p>
          <a:p>
            <a:pPr marL="1714500" lvl="4" indent="-342900">
              <a:lnSpc>
                <a:spcPct val="120000"/>
              </a:lnSpc>
              <a:buSzPct val="90000"/>
              <a:buFont typeface="Wingdings" panose="05000000000000000000" pitchFamily="2" charset="2"/>
              <a:buChar char="ü"/>
            </a:pPr>
            <a:endParaRPr lang="en-US" altLang="zh-CN" sz="1100" dirty="0">
              <a:latin typeface="+mj-lt"/>
              <a:ea typeface="楷体" panose="02010609060101010101" pitchFamily="49" charset="-122"/>
            </a:endParaRPr>
          </a:p>
          <a:p>
            <a:pPr marL="1714500" lvl="4" indent="-342900">
              <a:lnSpc>
                <a:spcPct val="120000"/>
              </a:lnSpc>
              <a:buSzPct val="90000"/>
              <a:buFont typeface="Wingdings" panose="05000000000000000000" pitchFamily="2" charset="2"/>
              <a:buChar char="ü"/>
            </a:pPr>
            <a:r>
              <a:rPr lang="zh-CN" altLang="en-US" sz="2400" dirty="0">
                <a:latin typeface="+mj-lt"/>
                <a:ea typeface="楷体" panose="02010609060101010101" pitchFamily="49" charset="-122"/>
              </a:rPr>
              <a:t>从整个程序块中跳出</a:t>
            </a:r>
          </a:p>
          <a:p>
            <a:pPr marL="1714500" lvl="4" indent="-342900">
              <a:lnSpc>
                <a:spcPct val="120000"/>
              </a:lnSpc>
              <a:buFont typeface="Wingdings" panose="05000000000000000000" pitchFamily="2" charset="2"/>
              <a:buChar char="ü"/>
            </a:pPr>
            <a:endParaRPr lang="zh-CN" altLang="en-US" sz="2400" dirty="0">
              <a:latin typeface="+mj-lt"/>
              <a:ea typeface="楷体" panose="02010609060101010101" pitchFamily="49" charset="-122"/>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endParaRPr>
          </a:p>
        </p:txBody>
      </p:sp>
      <p:sp>
        <p:nvSpPr>
          <p:cNvPr id="5" name="矩形: 圆角 4">
            <a:extLst>
              <a:ext uri="{FF2B5EF4-FFF2-40B4-BE49-F238E27FC236}">
                <a16:creationId xmlns:a16="http://schemas.microsoft.com/office/drawing/2014/main" id="{EBDAE439-F63F-47E0-A44F-C17A146F7BBF}"/>
              </a:ext>
            </a:extLst>
          </p:cNvPr>
          <p:cNvSpPr/>
          <p:nvPr/>
        </p:nvSpPr>
        <p:spPr>
          <a:xfrm>
            <a:off x="-1" y="6126741"/>
            <a:ext cx="9144001" cy="675985"/>
          </a:xfrm>
          <a:prstGeom prst="roundRect">
            <a:avLst>
              <a:gd name="adj" fmla="val 4157"/>
            </a:avLst>
          </a:prstGeom>
          <a:solidFill>
            <a:schemeClr val="bg2">
              <a:lumMod val="90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zh-CN" altLang="en-US" sz="2000" b="1" dirty="0">
                <a:solidFill>
                  <a:schemeClr val="tx1"/>
                </a:solidFill>
                <a:latin typeface="+mj-lt"/>
              </a:rPr>
              <a:t>若只有一层循环，带标号和不带标号作用相同</a:t>
            </a:r>
          </a:p>
          <a:p>
            <a:pPr marL="342900" indent="-342900">
              <a:buFont typeface="Wingdings" panose="05000000000000000000" pitchFamily="2" charset="2"/>
              <a:buChar char="ü"/>
            </a:pPr>
            <a:r>
              <a:rPr lang="zh-CN" altLang="en-US" sz="2000" b="1" dirty="0">
                <a:solidFill>
                  <a:schemeClr val="tx1"/>
                </a:solidFill>
                <a:latin typeface="+mj-lt"/>
              </a:rPr>
              <a:t>若存在循环嵌套，两者作用不同</a:t>
            </a:r>
          </a:p>
        </p:txBody>
      </p:sp>
      <p:sp>
        <p:nvSpPr>
          <p:cNvPr id="6" name="矩形: 圆角 5">
            <a:extLst>
              <a:ext uri="{FF2B5EF4-FFF2-40B4-BE49-F238E27FC236}">
                <a16:creationId xmlns:a16="http://schemas.microsoft.com/office/drawing/2014/main" id="{43F9C56C-FE0C-4B07-9C34-C984A6AA77F4}"/>
              </a:ext>
            </a:extLst>
          </p:cNvPr>
          <p:cNvSpPr/>
          <p:nvPr/>
        </p:nvSpPr>
        <p:spPr>
          <a:xfrm>
            <a:off x="3301319" y="4683777"/>
            <a:ext cx="2655277" cy="967154"/>
          </a:xfrm>
          <a:prstGeom prst="roundRect">
            <a:avLst>
              <a:gd name="adj" fmla="val 4157"/>
            </a:avLst>
          </a:prstGeom>
          <a:solidFill>
            <a:schemeClr val="bg2">
              <a:lumMod val="90000"/>
            </a:schemeClr>
          </a:solidFill>
          <a:ln w="28575">
            <a:solidFill>
              <a:srgbClr val="1557A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000" b="1" dirty="0">
                <a:solidFill>
                  <a:schemeClr val="tx1"/>
                </a:solidFill>
                <a:latin typeface="+mj-lt"/>
              </a:rPr>
              <a:t>标号</a:t>
            </a:r>
            <a:r>
              <a:rPr lang="en-US" altLang="zh-CN" sz="2000" b="1" dirty="0">
                <a:solidFill>
                  <a:schemeClr val="tx1"/>
                </a:solidFill>
                <a:latin typeface="+mj-lt"/>
              </a:rPr>
              <a:t>: </a:t>
            </a:r>
          </a:p>
          <a:p>
            <a:pPr lvl="1"/>
            <a:r>
              <a:rPr lang="zh-CN" altLang="en-US" sz="2000" b="1" dirty="0">
                <a:solidFill>
                  <a:schemeClr val="tx1"/>
                </a:solidFill>
                <a:latin typeface="+mj-lt"/>
              </a:rPr>
              <a:t>程序块 </a:t>
            </a:r>
          </a:p>
          <a:p>
            <a:pPr lvl="1"/>
            <a:r>
              <a:rPr lang="en-US" altLang="zh-CN" sz="2000" b="1" dirty="0">
                <a:solidFill>
                  <a:schemeClr val="tx1"/>
                </a:solidFill>
                <a:latin typeface="+mj-lt"/>
              </a:rPr>
              <a:t>(break </a:t>
            </a:r>
            <a:r>
              <a:rPr lang="zh-CN" altLang="en-US" sz="2000" b="1" dirty="0">
                <a:solidFill>
                  <a:schemeClr val="tx1"/>
                </a:solidFill>
                <a:latin typeface="+mj-lt"/>
              </a:rPr>
              <a:t>标号</a:t>
            </a:r>
            <a:r>
              <a:rPr lang="en-US" altLang="zh-CN" sz="2000" b="1" dirty="0">
                <a:solidFill>
                  <a:schemeClr val="tx1"/>
                </a:solidFill>
                <a:latin typeface="+mj-lt"/>
              </a:rPr>
              <a:t>;)</a:t>
            </a:r>
          </a:p>
        </p:txBody>
      </p:sp>
    </p:spTree>
    <p:extLst>
      <p:ext uri="{BB962C8B-B14F-4D97-AF65-F5344CB8AC3E}">
        <p14:creationId xmlns:p14="http://schemas.microsoft.com/office/powerpoint/2010/main" val="1810928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1013209A-2657-4678-AA41-3460ACB6BA3E}"/>
              </a:ext>
            </a:extLst>
          </p:cNvPr>
          <p:cNvSpPr txBox="1"/>
          <p:nvPr/>
        </p:nvSpPr>
        <p:spPr>
          <a:xfrm>
            <a:off x="-1" y="1013135"/>
            <a:ext cx="9144000" cy="63323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跳转</a:t>
            </a:r>
            <a:r>
              <a:rPr lang="en-US" altLang="zh-CN" sz="2800" b="1" dirty="0">
                <a:solidFill>
                  <a:srgbClr val="1557AE"/>
                </a:solidFill>
                <a:latin typeface="+mj-lt"/>
              </a:rPr>
              <a:t>/</a:t>
            </a:r>
            <a:r>
              <a:rPr lang="zh-CN" altLang="en-US" sz="2800" b="1" dirty="0">
                <a:solidFill>
                  <a:srgbClr val="1557AE"/>
                </a:solidFill>
                <a:latin typeface="+mj-lt"/>
              </a:rPr>
              <a:t>转向语句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continue:</a:t>
            </a:r>
            <a:r>
              <a:rPr lang="zh-CN" altLang="en-US" sz="2400" b="1" dirty="0">
                <a:solidFill>
                  <a:srgbClr val="1557AE"/>
                </a:solidFill>
                <a:latin typeface="+mj-lt"/>
                <a:ea typeface="楷体" panose="02010609060101010101" pitchFamily="49" charset="-122"/>
              </a:rPr>
              <a:t>结束循环语句</a:t>
            </a:r>
            <a:r>
              <a:rPr lang="en-US" altLang="zh-CN" sz="2400" b="1" dirty="0">
                <a:solidFill>
                  <a:srgbClr val="1557AE"/>
                </a:solidFill>
                <a:latin typeface="+mj-lt"/>
                <a:ea typeface="楷体" panose="02010609060101010101" pitchFamily="49" charset="-122"/>
              </a:rPr>
              <a:t>(for</a:t>
            </a:r>
            <a:r>
              <a:rPr lang="zh-CN" altLang="en-US" sz="2400" b="1" dirty="0">
                <a:solidFill>
                  <a:srgbClr val="1557AE"/>
                </a:solidFill>
                <a:latin typeface="+mj-lt"/>
                <a:ea typeface="楷体" panose="02010609060101010101" pitchFamily="49" charset="-122"/>
              </a:rPr>
              <a:t>、</a:t>
            </a:r>
            <a:r>
              <a:rPr lang="en-US" altLang="zh-CN" sz="2400" b="1" dirty="0">
                <a:solidFill>
                  <a:srgbClr val="1557AE"/>
                </a:solidFill>
                <a:latin typeface="+mj-lt"/>
                <a:ea typeface="楷体" panose="02010609060101010101" pitchFamily="49" charset="-122"/>
              </a:rPr>
              <a:t>do-while</a:t>
            </a:r>
            <a:r>
              <a:rPr lang="zh-CN" altLang="en-US" sz="2400" b="1" dirty="0">
                <a:solidFill>
                  <a:srgbClr val="1557AE"/>
                </a:solidFill>
                <a:latin typeface="+mj-lt"/>
                <a:ea typeface="楷体" panose="02010609060101010101" pitchFamily="49" charset="-122"/>
              </a:rPr>
              <a:t>、</a:t>
            </a:r>
            <a:r>
              <a:rPr lang="en-US" altLang="zh-CN" sz="2400" b="1" dirty="0">
                <a:solidFill>
                  <a:srgbClr val="1557AE"/>
                </a:solidFill>
                <a:latin typeface="+mj-lt"/>
                <a:ea typeface="楷体" panose="02010609060101010101" pitchFamily="49" charset="-122"/>
              </a:rPr>
              <a:t>while)</a:t>
            </a:r>
            <a:r>
              <a:rPr lang="zh-CN" altLang="en-US" sz="2400" b="1" dirty="0">
                <a:solidFill>
                  <a:srgbClr val="1557AE"/>
                </a:solidFill>
                <a:latin typeface="+mj-lt"/>
                <a:ea typeface="楷体" panose="02010609060101010101" pitchFamily="49" charset="-122"/>
              </a:rPr>
              <a:t>的</a:t>
            </a:r>
            <a:r>
              <a:rPr lang="zh-CN" altLang="en-US" sz="2400" b="1" dirty="0">
                <a:solidFill>
                  <a:srgbClr val="C00000"/>
                </a:solidFill>
                <a:latin typeface="+mj-lt"/>
                <a:ea typeface="楷体" panose="02010609060101010101" pitchFamily="49" charset="-122"/>
              </a:rPr>
              <a:t>本次</a:t>
            </a:r>
            <a:r>
              <a:rPr lang="zh-CN" altLang="en-US" sz="2400" b="1" dirty="0">
                <a:solidFill>
                  <a:srgbClr val="1557AE"/>
                </a:solidFill>
                <a:latin typeface="+mj-lt"/>
                <a:ea typeface="楷体" panose="02010609060101010101" pitchFamily="49" charset="-122"/>
              </a:rPr>
              <a:t>循环</a:t>
            </a:r>
            <a:endParaRPr lang="en-US" altLang="zh-CN" sz="2400" b="1" dirty="0">
              <a:solidFill>
                <a:srgbClr val="1557AE"/>
              </a:solidFill>
              <a:latin typeface="+mj-lt"/>
              <a:ea typeface="楷体" panose="02010609060101010101" pitchFamily="49" charset="-122"/>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两种形式</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不带标号的</a:t>
            </a:r>
            <a:r>
              <a:rPr lang="en-US" altLang="zh-CN" sz="2400" b="1" dirty="0">
                <a:latin typeface="+mj-lt"/>
                <a:ea typeface="楷体" panose="02010609060101010101" pitchFamily="49" charset="-122"/>
              </a:rPr>
              <a:t>continue</a:t>
            </a:r>
            <a:r>
              <a:rPr lang="zh-CN" altLang="en-US" sz="2400" b="1" dirty="0">
                <a:latin typeface="+mj-lt"/>
                <a:ea typeface="楷体" panose="02010609060101010101" pitchFamily="49" charset="-122"/>
              </a:rPr>
              <a:t>语句</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表达形式</a:t>
            </a:r>
            <a:r>
              <a:rPr lang="en-US" altLang="zh-CN" sz="2400" dirty="0">
                <a:latin typeface="+mj-lt"/>
                <a:ea typeface="楷体" panose="02010609060101010101" pitchFamily="49" charset="-122"/>
              </a:rPr>
              <a:t>: continue;</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结束本次循环，即跳过</a:t>
            </a:r>
            <a:r>
              <a:rPr lang="en-US" altLang="zh-CN" sz="2400" dirty="0">
                <a:latin typeface="+mj-lt"/>
                <a:ea typeface="楷体" panose="02010609060101010101" pitchFamily="49" charset="-122"/>
              </a:rPr>
              <a:t>continue</a:t>
            </a:r>
            <a:r>
              <a:rPr lang="zh-CN" altLang="en-US" sz="2400" dirty="0">
                <a:latin typeface="+mj-lt"/>
                <a:ea typeface="楷体" panose="02010609060101010101" pitchFamily="49" charset="-122"/>
              </a:rPr>
              <a:t>语句后的语句，返回至本层循环体的条件测试部分</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带标号的</a:t>
            </a:r>
            <a:r>
              <a:rPr lang="en-US" altLang="zh-CN" sz="2400" b="1" dirty="0">
                <a:latin typeface="+mj-lt"/>
                <a:ea typeface="楷体" panose="02010609060101010101" pitchFamily="49" charset="-122"/>
              </a:rPr>
              <a:t>continue</a:t>
            </a:r>
            <a:r>
              <a:rPr lang="zh-CN" altLang="en-US" sz="2400" b="1" dirty="0">
                <a:latin typeface="+mj-lt"/>
                <a:ea typeface="楷体" panose="02010609060101010101" pitchFamily="49" charset="-122"/>
              </a:rPr>
              <a:t>语句</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表达形式</a:t>
            </a:r>
            <a:r>
              <a:rPr lang="en-US" altLang="zh-CN" sz="2400" dirty="0">
                <a:latin typeface="+mj-lt"/>
                <a:ea typeface="楷体" panose="02010609060101010101" pitchFamily="49" charset="-122"/>
              </a:rPr>
              <a:t>:</a:t>
            </a:r>
          </a:p>
          <a:p>
            <a:pPr marL="1714500" lvl="4" indent="-342900">
              <a:lnSpc>
                <a:spcPct val="120000"/>
              </a:lnSpc>
              <a:buFont typeface="Wingdings" panose="05000000000000000000" pitchFamily="2" charset="2"/>
              <a:buChar char="ü"/>
            </a:pPr>
            <a:endParaRPr lang="en-US" altLang="zh-CN" sz="2400" dirty="0">
              <a:latin typeface="+mj-lt"/>
              <a:ea typeface="楷体" panose="02010609060101010101" pitchFamily="49" charset="-122"/>
            </a:endParaRP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跳至标号所指语句块的条件测试部分继续执行</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注意与</a:t>
            </a:r>
            <a:r>
              <a:rPr lang="en-US" altLang="zh-CN" sz="2400" b="1" dirty="0">
                <a:latin typeface="+mj-lt"/>
                <a:ea typeface="楷体" panose="02010609060101010101" pitchFamily="49" charset="-122"/>
              </a:rPr>
              <a:t>break</a:t>
            </a:r>
            <a:r>
              <a:rPr lang="zh-CN" altLang="en-US" sz="2400" b="1" dirty="0">
                <a:latin typeface="+mj-lt"/>
                <a:ea typeface="楷体" panose="02010609060101010101" pitchFamily="49" charset="-122"/>
              </a:rPr>
              <a:t>语句的比较</a:t>
            </a:r>
          </a:p>
          <a:p>
            <a:pPr marL="800100" lvl="2" indent="-3429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endParaRPr>
          </a:p>
        </p:txBody>
      </p:sp>
      <p:sp>
        <p:nvSpPr>
          <p:cNvPr id="5" name="矩形: 圆角 4">
            <a:extLst>
              <a:ext uri="{FF2B5EF4-FFF2-40B4-BE49-F238E27FC236}">
                <a16:creationId xmlns:a16="http://schemas.microsoft.com/office/drawing/2014/main" id="{60A7CCA0-CCF9-4838-95D2-6D541B6ECE06}"/>
              </a:ext>
            </a:extLst>
          </p:cNvPr>
          <p:cNvSpPr/>
          <p:nvPr/>
        </p:nvSpPr>
        <p:spPr>
          <a:xfrm>
            <a:off x="3244360" y="4642338"/>
            <a:ext cx="2655277" cy="967154"/>
          </a:xfrm>
          <a:prstGeom prst="roundRect">
            <a:avLst>
              <a:gd name="adj" fmla="val 4157"/>
            </a:avLst>
          </a:prstGeom>
          <a:solidFill>
            <a:schemeClr val="bg2">
              <a:lumMod val="90000"/>
            </a:schemeClr>
          </a:solidFill>
          <a:ln w="28575">
            <a:solidFill>
              <a:srgbClr val="1557A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000" b="1" dirty="0">
                <a:solidFill>
                  <a:schemeClr val="tx1"/>
                </a:solidFill>
                <a:latin typeface="+mj-lt"/>
              </a:rPr>
              <a:t>标号</a:t>
            </a:r>
            <a:r>
              <a:rPr lang="en-US" altLang="zh-CN" sz="2000" b="1" dirty="0">
                <a:solidFill>
                  <a:schemeClr val="tx1"/>
                </a:solidFill>
                <a:latin typeface="+mj-lt"/>
              </a:rPr>
              <a:t>: </a:t>
            </a:r>
          </a:p>
          <a:p>
            <a:pPr lvl="1"/>
            <a:r>
              <a:rPr lang="zh-CN" altLang="en-US" sz="2000" b="1" dirty="0">
                <a:solidFill>
                  <a:schemeClr val="tx1"/>
                </a:solidFill>
                <a:latin typeface="+mj-lt"/>
              </a:rPr>
              <a:t>程序块 </a:t>
            </a:r>
          </a:p>
          <a:p>
            <a:pPr lvl="1"/>
            <a:r>
              <a:rPr lang="en-US" altLang="zh-CN" sz="2000" b="1" dirty="0">
                <a:solidFill>
                  <a:schemeClr val="tx1"/>
                </a:solidFill>
                <a:latin typeface="+mj-lt"/>
              </a:rPr>
              <a:t>(continue</a:t>
            </a:r>
            <a:r>
              <a:rPr lang="zh-CN" altLang="en-US" sz="2000" b="1" dirty="0">
                <a:solidFill>
                  <a:schemeClr val="tx1"/>
                </a:solidFill>
                <a:latin typeface="+mj-lt"/>
              </a:rPr>
              <a:t>标号</a:t>
            </a:r>
            <a:r>
              <a:rPr lang="en-US" altLang="zh-CN" sz="2000" b="1" dirty="0">
                <a:solidFill>
                  <a:schemeClr val="tx1"/>
                </a:solidFill>
                <a:latin typeface="+mj-lt"/>
              </a:rPr>
              <a:t>;)</a:t>
            </a:r>
          </a:p>
        </p:txBody>
      </p:sp>
    </p:spTree>
    <p:extLst>
      <p:ext uri="{BB962C8B-B14F-4D97-AF65-F5344CB8AC3E}">
        <p14:creationId xmlns:p14="http://schemas.microsoft.com/office/powerpoint/2010/main" val="263041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051237" cy="170816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语句</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69EE98F3-E3AA-40D8-AFD0-49F1FDE8316B}"/>
              </a:ext>
            </a:extLst>
          </p:cNvPr>
          <p:cNvSpPr txBox="1"/>
          <p:nvPr/>
        </p:nvSpPr>
        <p:spPr>
          <a:xfrm>
            <a:off x="-1" y="1013135"/>
            <a:ext cx="9144000" cy="190032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其他语句</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import/</a:t>
            </a:r>
            <a:r>
              <a:rPr lang="zh-CN" altLang="en-US" sz="2400" b="1" dirty="0">
                <a:solidFill>
                  <a:srgbClr val="1557AE"/>
                </a:solidFill>
                <a:latin typeface="+mj-lt"/>
                <a:ea typeface="楷体" panose="02010609060101010101" pitchFamily="49" charset="-122"/>
              </a:rPr>
              <a:t>包含语句</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package/</a:t>
            </a:r>
            <a:r>
              <a:rPr lang="zh-CN" altLang="en-US" sz="2400" b="1" dirty="0">
                <a:solidFill>
                  <a:srgbClr val="1557AE"/>
                </a:solidFill>
                <a:latin typeface="+mj-lt"/>
                <a:ea typeface="楷体" panose="02010609060101010101" pitchFamily="49" charset="-122"/>
              </a:rPr>
              <a:t>打包语句</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endParaRPr>
          </a:p>
        </p:txBody>
      </p:sp>
    </p:spTree>
    <p:extLst>
      <p:ext uri="{BB962C8B-B14F-4D97-AF65-F5344CB8AC3E}">
        <p14:creationId xmlns:p14="http://schemas.microsoft.com/office/powerpoint/2010/main" val="1874215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846601" cy="224676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数组和字符串</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78244A2F-4AA4-45A2-866B-99FB22904466}"/>
              </a:ext>
            </a:extLst>
          </p:cNvPr>
          <p:cNvSpPr txBox="1"/>
          <p:nvPr/>
        </p:nvSpPr>
        <p:spPr>
          <a:xfrm>
            <a:off x="-1" y="1013135"/>
            <a:ext cx="9144000" cy="544591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概念</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数组是一组同类型的变量或对象的集合</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数组的类型可以是基本类型，或类和接口</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数组中每个元素的类型相同</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引用数组元素通过数组名</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下标</a:t>
            </a:r>
            <a:r>
              <a:rPr lang="en-US" altLang="zh-CN" sz="2400" b="1" dirty="0">
                <a:latin typeface="+mj-lt"/>
                <a:ea typeface="楷体" panose="02010609060101010101" pitchFamily="49" charset="-122"/>
              </a:rPr>
              <a:t>]</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数组下标</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数组的索引</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从</a:t>
            </a:r>
            <a:r>
              <a:rPr lang="en-US" altLang="zh-CN" sz="2400" b="1" dirty="0">
                <a:latin typeface="+mj-lt"/>
                <a:ea typeface="楷体" panose="02010609060101010101" pitchFamily="49" charset="-122"/>
              </a:rPr>
              <a:t>0</a:t>
            </a:r>
            <a:r>
              <a:rPr lang="zh-CN" altLang="en-US" sz="2400" b="1" dirty="0">
                <a:latin typeface="+mj-lt"/>
                <a:ea typeface="楷体" panose="02010609060101010101" pitchFamily="49" charset="-122"/>
              </a:rPr>
              <a:t>开始</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数组是一种特殊的对象</a:t>
            </a:r>
            <a:r>
              <a:rPr lang="en-US" altLang="zh-CN" sz="2400" b="1" dirty="0">
                <a:solidFill>
                  <a:srgbClr val="1557AE"/>
                </a:solidFill>
                <a:latin typeface="+mj-lt"/>
                <a:ea typeface="楷体" panose="02010609060101010101" pitchFamily="49" charset="-122"/>
              </a:rPr>
              <a:t>(Object)</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定义类型 </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声明</a:t>
            </a:r>
            <a:r>
              <a:rPr lang="en-US" altLang="zh-CN" sz="2400" b="1" dirty="0">
                <a:latin typeface="+mj-lt"/>
                <a:ea typeface="楷体" panose="02010609060101010101" pitchFamily="49" charset="-122"/>
              </a:rPr>
              <a:t>)</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创建数组 </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分配内存空间</a:t>
            </a:r>
            <a:r>
              <a:rPr lang="en-US" altLang="zh-CN" sz="2400" b="1" dirty="0">
                <a:latin typeface="+mj-lt"/>
                <a:ea typeface="楷体" panose="02010609060101010101" pitchFamily="49" charset="-122"/>
              </a:rPr>
              <a:t>) : new</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释放 </a:t>
            </a:r>
            <a:r>
              <a:rPr lang="en-US" altLang="zh-CN" sz="2400" b="1" dirty="0">
                <a:latin typeface="+mj-lt"/>
                <a:ea typeface="楷体" panose="02010609060101010101" pitchFamily="49" charset="-122"/>
              </a:rPr>
              <a:t>(Java</a:t>
            </a:r>
            <a:r>
              <a:rPr lang="zh-CN" altLang="en-US" sz="2400" b="1" dirty="0">
                <a:latin typeface="+mj-lt"/>
                <a:ea typeface="楷体" panose="02010609060101010101" pitchFamily="49" charset="-122"/>
              </a:rPr>
              <a:t>虚拟机完成</a:t>
            </a:r>
            <a:r>
              <a:rPr lang="en-US" altLang="zh-CN" sz="2400" b="1" dirty="0">
                <a:latin typeface="+mj-lt"/>
                <a:ea typeface="楷体" panose="02010609060101010101" pitchFamily="49" charset="-122"/>
              </a:rPr>
              <a:t>)</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一维数组、多维数组</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endParaRPr>
          </a:p>
        </p:txBody>
      </p:sp>
    </p:spTree>
    <p:extLst>
      <p:ext uri="{BB962C8B-B14F-4D97-AF65-F5344CB8AC3E}">
        <p14:creationId xmlns:p14="http://schemas.microsoft.com/office/powerpoint/2010/main" val="2059731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846601" cy="224676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数组和字符串</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83ED94C3-7B08-4A5E-9100-714E21058B30}"/>
              </a:ext>
            </a:extLst>
          </p:cNvPr>
          <p:cNvSpPr txBox="1"/>
          <p:nvPr/>
        </p:nvSpPr>
        <p:spPr>
          <a:xfrm>
            <a:off x="-1" y="1013135"/>
            <a:ext cx="9144000" cy="5889113"/>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一维数组</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数组的初始化</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用</a:t>
            </a:r>
            <a:r>
              <a:rPr lang="en-US" altLang="zh-CN" sz="2400" b="1" dirty="0">
                <a:latin typeface="+mj-lt"/>
                <a:ea typeface="楷体" panose="02010609060101010101" pitchFamily="49" charset="-122"/>
              </a:rPr>
              <a:t>new</a:t>
            </a:r>
            <a:r>
              <a:rPr lang="zh-CN" altLang="en-US" sz="2400" b="1" dirty="0">
                <a:latin typeface="+mj-lt"/>
                <a:ea typeface="楷体" panose="02010609060101010101" pitchFamily="49" charset="-122"/>
              </a:rPr>
              <a:t>来创建数组</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为数组元素分配内存空间，并对数组元素进行初始化</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格式</a:t>
            </a: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数组名 </a:t>
            </a:r>
            <a:r>
              <a:rPr lang="en-US" altLang="zh-CN" sz="2400" b="1" dirty="0">
                <a:latin typeface="+mj-lt"/>
                <a:ea typeface="楷体" panose="02010609060101010101" pitchFamily="49" charset="-122"/>
              </a:rPr>
              <a:t>= new </a:t>
            </a:r>
            <a:r>
              <a:rPr lang="zh-CN" altLang="en-US" sz="2400" b="1" dirty="0">
                <a:latin typeface="+mj-lt"/>
                <a:ea typeface="楷体" panose="02010609060101010101" pitchFamily="49" charset="-122"/>
              </a:rPr>
              <a:t>类型</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数组长度</a:t>
            </a:r>
            <a:r>
              <a:rPr lang="en-US" altLang="zh-CN" sz="2400" b="1" dirty="0">
                <a:latin typeface="+mj-lt"/>
                <a:ea typeface="楷体" panose="02010609060101010101" pitchFamily="49" charset="-122"/>
              </a:rPr>
              <a:t>]</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例</a:t>
            </a:r>
            <a:r>
              <a:rPr lang="en-US" altLang="zh-CN" sz="2400" dirty="0">
                <a:latin typeface="+mj-lt"/>
                <a:ea typeface="楷体" panose="02010609060101010101" pitchFamily="49" charset="-122"/>
              </a:rPr>
              <a:t>: a = new int[3];</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声明和创建的联用</a:t>
            </a:r>
            <a:r>
              <a:rPr lang="en-US" altLang="zh-CN" sz="2400" b="1" dirty="0">
                <a:latin typeface="+mj-lt"/>
                <a:ea typeface="楷体" panose="02010609060101010101" pitchFamily="49" charset="-122"/>
              </a:rPr>
              <a:t>: int[] a = new int[3];</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默认赋初值</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整型初值为</a:t>
            </a:r>
            <a:r>
              <a:rPr lang="en-US" altLang="zh-CN" sz="2400" dirty="0">
                <a:latin typeface="+mj-lt"/>
                <a:ea typeface="楷体" panose="02010609060101010101" pitchFamily="49" charset="-122"/>
              </a:rPr>
              <a:t>0           int[] </a:t>
            </a:r>
            <a:r>
              <a:rPr lang="en-US" altLang="zh-CN" sz="2400" dirty="0" err="1">
                <a:latin typeface="+mj-lt"/>
                <a:ea typeface="楷体" panose="02010609060101010101" pitchFamily="49" charset="-122"/>
              </a:rPr>
              <a:t>i</a:t>
            </a:r>
            <a:r>
              <a:rPr lang="en-US" altLang="zh-CN" sz="2400" dirty="0">
                <a:latin typeface="+mj-lt"/>
                <a:ea typeface="楷体" panose="02010609060101010101" pitchFamily="49" charset="-122"/>
              </a:rPr>
              <a:t> = new int[3];</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实型初值为</a:t>
            </a:r>
            <a:r>
              <a:rPr lang="en-US" altLang="zh-CN" sz="2400" dirty="0">
                <a:latin typeface="+mj-lt"/>
                <a:ea typeface="楷体" panose="02010609060101010101" pitchFamily="49" charset="-122"/>
              </a:rPr>
              <a:t>0.0        float[] f = new float[3];</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布尔型初值为</a:t>
            </a:r>
            <a:r>
              <a:rPr lang="en-US" altLang="zh-CN" sz="2400" dirty="0">
                <a:latin typeface="+mj-lt"/>
                <a:ea typeface="楷体" panose="02010609060101010101" pitchFamily="49" charset="-122"/>
              </a:rPr>
              <a:t>false  </a:t>
            </a:r>
            <a:r>
              <a:rPr lang="en-US" altLang="zh-CN" sz="2400" dirty="0" err="1">
                <a:latin typeface="+mj-lt"/>
                <a:ea typeface="楷体" panose="02010609060101010101" pitchFamily="49" charset="-122"/>
              </a:rPr>
              <a:t>boolean</a:t>
            </a:r>
            <a:r>
              <a:rPr lang="en-US" altLang="zh-CN" sz="2400" dirty="0">
                <a:latin typeface="+mj-lt"/>
                <a:ea typeface="楷体" panose="02010609060101010101" pitchFamily="49" charset="-122"/>
              </a:rPr>
              <a:t>[] b = new </a:t>
            </a:r>
            <a:r>
              <a:rPr lang="en-US" altLang="zh-CN" sz="2400" dirty="0" err="1">
                <a:latin typeface="+mj-lt"/>
                <a:ea typeface="楷体" panose="02010609060101010101" pitchFamily="49" charset="-122"/>
              </a:rPr>
              <a:t>boolean</a:t>
            </a:r>
            <a:r>
              <a:rPr lang="en-US" altLang="zh-CN" sz="2400" dirty="0">
                <a:latin typeface="+mj-lt"/>
                <a:ea typeface="楷体" panose="02010609060101010101" pitchFamily="49" charset="-122"/>
              </a:rPr>
              <a:t>[3];</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rPr>
              <a:t>字符型初值为</a:t>
            </a:r>
            <a:r>
              <a:rPr lang="en-US" altLang="zh-CN" sz="2400" dirty="0">
                <a:latin typeface="+mj-lt"/>
                <a:ea typeface="楷体" panose="02010609060101010101" pitchFamily="49" charset="-122"/>
              </a:rPr>
              <a:t>\u0000(</a:t>
            </a:r>
            <a:r>
              <a:rPr lang="zh-CN" altLang="en-US" sz="2400" dirty="0">
                <a:latin typeface="+mj-lt"/>
                <a:ea typeface="楷体" panose="02010609060101010101" pitchFamily="49" charset="-122"/>
              </a:rPr>
              <a:t>不可见</a:t>
            </a:r>
            <a:r>
              <a:rPr lang="en-US" altLang="zh-CN" sz="2400" dirty="0">
                <a:latin typeface="+mj-lt"/>
                <a:ea typeface="楷体" panose="02010609060101010101" pitchFamily="49" charset="-122"/>
              </a:rPr>
              <a:t>) char[] c = new char[3];</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endParaRPr>
          </a:p>
        </p:txBody>
      </p:sp>
    </p:spTree>
    <p:extLst>
      <p:ext uri="{BB962C8B-B14F-4D97-AF65-F5344CB8AC3E}">
        <p14:creationId xmlns:p14="http://schemas.microsoft.com/office/powerpoint/2010/main" val="2832751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846601" cy="224676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数组和字符串</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0929630-7AF7-46C9-A036-95FDE1ECA7FE}"/>
              </a:ext>
            </a:extLst>
          </p:cNvPr>
          <p:cNvSpPr txBox="1"/>
          <p:nvPr/>
        </p:nvSpPr>
        <p:spPr>
          <a:xfrm>
            <a:off x="-1" y="1013135"/>
            <a:ext cx="9144000" cy="189660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一维数组</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数组的赋值</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数组的整体赋值</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用</a:t>
            </a:r>
            <a:r>
              <a:rPr lang="en-US" altLang="zh-CN" sz="2400" b="1" dirty="0" err="1">
                <a:latin typeface="+mj-lt"/>
                <a:ea typeface="楷体" panose="02010609060101010101" pitchFamily="49" charset="-122"/>
              </a:rPr>
              <a:t>java.lang.System</a:t>
            </a:r>
            <a:r>
              <a:rPr lang="zh-CN" altLang="en-US" sz="2400" b="1" dirty="0">
                <a:latin typeface="+mj-lt"/>
                <a:ea typeface="楷体" panose="02010609060101010101" pitchFamily="49" charset="-122"/>
              </a:rPr>
              <a:t>类的方法进行数组复制</a:t>
            </a:r>
          </a:p>
        </p:txBody>
      </p:sp>
      <p:sp>
        <p:nvSpPr>
          <p:cNvPr id="5" name="矩形: 圆角 4">
            <a:extLst>
              <a:ext uri="{FF2B5EF4-FFF2-40B4-BE49-F238E27FC236}">
                <a16:creationId xmlns:a16="http://schemas.microsoft.com/office/drawing/2014/main" id="{BFF61E07-1D36-4BA9-8194-DDCE8694FCF3}"/>
              </a:ext>
            </a:extLst>
          </p:cNvPr>
          <p:cNvSpPr/>
          <p:nvPr/>
        </p:nvSpPr>
        <p:spPr>
          <a:xfrm>
            <a:off x="-1" y="2927415"/>
            <a:ext cx="9143999" cy="1430728"/>
          </a:xfrm>
          <a:prstGeom prst="roundRect">
            <a:avLst>
              <a:gd name="adj" fmla="val 4157"/>
            </a:avLst>
          </a:prstGeom>
          <a:solidFill>
            <a:schemeClr val="bg2">
              <a:lumMod val="90000"/>
            </a:schemeClr>
          </a:solidFill>
          <a:ln w="28575">
            <a:solidFill>
              <a:srgbClr val="1557A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en-US" altLang="zh-CN" sz="2000" b="1" dirty="0">
                <a:solidFill>
                  <a:schemeClr val="tx1"/>
                </a:solidFill>
                <a:latin typeface="Consolas" panose="020B0609020204030204" pitchFamily="49" charset="0"/>
              </a:rPr>
              <a:t>public static void </a:t>
            </a:r>
            <a:r>
              <a:rPr lang="en-US" altLang="zh-CN" sz="2000" b="1" dirty="0" err="1">
                <a:solidFill>
                  <a:schemeClr val="tx1"/>
                </a:solidFill>
                <a:latin typeface="Consolas" panose="020B0609020204030204" pitchFamily="49" charset="0"/>
              </a:rPr>
              <a:t>arraycopy</a:t>
            </a:r>
            <a:r>
              <a:rPr lang="en-US" altLang="zh-CN" sz="2000" b="1" dirty="0">
                <a:solidFill>
                  <a:schemeClr val="tx1"/>
                </a:solidFill>
                <a:latin typeface="Consolas" panose="020B0609020204030204" pitchFamily="49" charset="0"/>
              </a:rPr>
              <a:t> (	Object </a:t>
            </a:r>
            <a:r>
              <a:rPr lang="en-US" altLang="zh-CN" sz="2000" b="1" dirty="0" err="1">
                <a:solidFill>
                  <a:schemeClr val="tx1"/>
                </a:solidFill>
                <a:latin typeface="Consolas" panose="020B0609020204030204" pitchFamily="49" charset="0"/>
              </a:rPr>
              <a:t>src</a:t>
            </a:r>
            <a:r>
              <a:rPr lang="en-US" altLang="zh-CN" sz="2000" b="1" dirty="0">
                <a:solidFill>
                  <a:schemeClr val="tx1"/>
                </a:solidFill>
                <a:latin typeface="Consolas" panose="020B0609020204030204" pitchFamily="49" charset="0"/>
              </a:rPr>
              <a:t>,</a:t>
            </a:r>
          </a:p>
          <a:p>
            <a:pPr lvl="4"/>
            <a:r>
              <a:rPr lang="en-US" altLang="zh-CN" sz="2000" b="1" dirty="0">
                <a:solidFill>
                  <a:schemeClr val="tx1"/>
                </a:solidFill>
                <a:latin typeface="Consolas" panose="020B0609020204030204" pitchFamily="49" charset="0"/>
              </a:rPr>
              <a:t>				int </a:t>
            </a:r>
            <a:r>
              <a:rPr lang="en-US" altLang="zh-CN" sz="2000" b="1" dirty="0" err="1">
                <a:solidFill>
                  <a:schemeClr val="tx1"/>
                </a:solidFill>
                <a:latin typeface="Consolas" panose="020B0609020204030204" pitchFamily="49" charset="0"/>
              </a:rPr>
              <a:t>srcPos</a:t>
            </a:r>
            <a:r>
              <a:rPr lang="en-US" altLang="zh-CN" sz="2000" b="1" dirty="0">
                <a:solidFill>
                  <a:schemeClr val="tx1"/>
                </a:solidFill>
                <a:latin typeface="Consolas" panose="020B0609020204030204" pitchFamily="49" charset="0"/>
              </a:rPr>
              <a:t>, </a:t>
            </a:r>
          </a:p>
          <a:p>
            <a:pPr lvl="4"/>
            <a:r>
              <a:rPr lang="en-US" altLang="zh-CN" sz="2000" b="1" dirty="0">
                <a:solidFill>
                  <a:schemeClr val="tx1"/>
                </a:solidFill>
                <a:latin typeface="Consolas" panose="020B0609020204030204" pitchFamily="49" charset="0"/>
              </a:rPr>
              <a:t>				Object </a:t>
            </a:r>
            <a:r>
              <a:rPr lang="en-US" altLang="zh-CN" sz="2000" b="1" dirty="0" err="1">
                <a:solidFill>
                  <a:schemeClr val="tx1"/>
                </a:solidFill>
                <a:latin typeface="Consolas" panose="020B0609020204030204" pitchFamily="49" charset="0"/>
              </a:rPr>
              <a:t>dest</a:t>
            </a:r>
            <a:r>
              <a:rPr lang="en-US" altLang="zh-CN" sz="2000" b="1" dirty="0">
                <a:solidFill>
                  <a:schemeClr val="tx1"/>
                </a:solidFill>
                <a:latin typeface="Consolas" panose="020B0609020204030204" pitchFamily="49" charset="0"/>
              </a:rPr>
              <a:t>, </a:t>
            </a:r>
          </a:p>
          <a:p>
            <a:pPr lvl="4"/>
            <a:r>
              <a:rPr lang="en-US" altLang="zh-CN" sz="2000" b="1" dirty="0">
                <a:solidFill>
                  <a:schemeClr val="tx1"/>
                </a:solidFill>
                <a:latin typeface="Consolas" panose="020B0609020204030204" pitchFamily="49" charset="0"/>
              </a:rPr>
              <a:t>				int </a:t>
            </a:r>
            <a:r>
              <a:rPr lang="en-US" altLang="zh-CN" sz="2000" b="1" dirty="0" err="1">
                <a:solidFill>
                  <a:schemeClr val="tx1"/>
                </a:solidFill>
                <a:latin typeface="Consolas" panose="020B0609020204030204" pitchFamily="49" charset="0"/>
              </a:rPr>
              <a:t>destPos</a:t>
            </a:r>
            <a:r>
              <a:rPr lang="en-US" altLang="zh-CN" sz="2000" b="1" dirty="0">
                <a:solidFill>
                  <a:schemeClr val="tx1"/>
                </a:solidFill>
                <a:latin typeface="Consolas" panose="020B0609020204030204" pitchFamily="49" charset="0"/>
              </a:rPr>
              <a:t>, </a:t>
            </a:r>
          </a:p>
          <a:p>
            <a:pPr lvl="4"/>
            <a:r>
              <a:rPr lang="en-US" altLang="zh-CN" sz="2000" b="1" dirty="0">
                <a:solidFill>
                  <a:schemeClr val="tx1"/>
                </a:solidFill>
                <a:latin typeface="Consolas" panose="020B0609020204030204" pitchFamily="49" charset="0"/>
              </a:rPr>
              <a:t>				int length)</a:t>
            </a:r>
          </a:p>
        </p:txBody>
      </p:sp>
      <p:pic>
        <p:nvPicPr>
          <p:cNvPr id="6" name="Picture 4" descr="10array">
            <a:extLst>
              <a:ext uri="{FF2B5EF4-FFF2-40B4-BE49-F238E27FC236}">
                <a16:creationId xmlns:a16="http://schemas.microsoft.com/office/drawing/2014/main" id="{37E0A9A7-67B1-48ED-B96E-C50AD30C7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703" y="4603806"/>
            <a:ext cx="5599670" cy="19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237DD65-99C7-420A-8D0E-5837C93162D3}"/>
              </a:ext>
            </a:extLst>
          </p:cNvPr>
          <p:cNvSpPr/>
          <p:nvPr/>
        </p:nvSpPr>
        <p:spPr>
          <a:xfrm>
            <a:off x="0" y="4603806"/>
            <a:ext cx="9144000" cy="1912950"/>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5016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846601" cy="224676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数组和字符串</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29EFF58-6DED-41D9-819F-D3A190D17180}"/>
              </a:ext>
            </a:extLst>
          </p:cNvPr>
          <p:cNvSpPr txBox="1"/>
          <p:nvPr/>
        </p:nvSpPr>
        <p:spPr>
          <a:xfrm>
            <a:off x="-70339" y="1149241"/>
            <a:ext cx="9144000" cy="455579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多维数组</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二维数组的声明</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类型  数组名</a:t>
            </a:r>
            <a:r>
              <a:rPr lang="en-US" altLang="zh-CN" sz="2400" b="1" dirty="0">
                <a:latin typeface="+mj-lt"/>
                <a:ea typeface="楷体" panose="02010609060101010101" pitchFamily="49" charset="-122"/>
              </a:rPr>
              <a:t>[][]</a:t>
            </a:r>
            <a:r>
              <a:rPr lang="zh-CN" altLang="en-US" sz="2400" b="1" dirty="0">
                <a:latin typeface="+mj-lt"/>
                <a:ea typeface="楷体" panose="02010609060101010101" pitchFamily="49" charset="-122"/>
              </a:rPr>
              <a:t>， 例 </a:t>
            </a:r>
            <a:r>
              <a:rPr lang="en-US" altLang="zh-CN" sz="2400" b="1" dirty="0">
                <a:latin typeface="+mj-lt"/>
                <a:ea typeface="楷体" panose="02010609060101010101" pitchFamily="49" charset="-122"/>
              </a:rPr>
              <a:t>int a[][];</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数组声明后不能被访问，因未为数组元素存空间</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二维数组的创建</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方法一</a:t>
            </a: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直接分配空间</a:t>
            </a:r>
            <a:r>
              <a:rPr lang="en-US" altLang="zh-CN" sz="2400" b="1" dirty="0">
                <a:latin typeface="+mj-lt"/>
                <a:ea typeface="楷体" panose="02010609060101010101" pitchFamily="49" charset="-122"/>
              </a:rPr>
              <a:t>(</a:t>
            </a:r>
            <a:r>
              <a:rPr lang="en-US" altLang="zh-CN" sz="2400" b="1" dirty="0">
                <a:solidFill>
                  <a:srgbClr val="1557AE"/>
                </a:solidFill>
                <a:latin typeface="+mj-lt"/>
                <a:ea typeface="楷体" panose="02010609060101010101" pitchFamily="49" charset="-122"/>
              </a:rPr>
              <a:t>new</a:t>
            </a:r>
            <a:r>
              <a:rPr lang="en-US" altLang="zh-CN" sz="2400" b="1" dirty="0">
                <a:latin typeface="+mj-lt"/>
                <a:ea typeface="楷体" panose="02010609060101010101" pitchFamily="49" charset="-122"/>
              </a:rPr>
              <a:t>)</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例 </a:t>
            </a:r>
            <a:r>
              <a:rPr lang="en-US" altLang="zh-CN" sz="2400" dirty="0">
                <a:latin typeface="+mj-lt"/>
                <a:ea typeface="楷体" panose="02010609060101010101" pitchFamily="49" charset="-122"/>
              </a:rPr>
              <a:t>int a[][] = new int[2][3];</a:t>
            </a:r>
          </a:p>
          <a:p>
            <a:pPr marL="1371600" lvl="4">
              <a:lnSpc>
                <a:spcPct val="120000"/>
              </a:lnSpc>
            </a:pPr>
            <a:r>
              <a:rPr lang="en-US" altLang="zh-CN" sz="2400" dirty="0">
                <a:solidFill>
                  <a:srgbClr val="1557AE"/>
                </a:solidFill>
                <a:latin typeface="+mj-lt"/>
                <a:ea typeface="楷体" panose="02010609060101010101" pitchFamily="49" charset="-122"/>
              </a:rPr>
              <a:t>    a[0][0]  a[0][1] a[0][2]</a:t>
            </a:r>
          </a:p>
          <a:p>
            <a:pPr marL="1371600" lvl="4">
              <a:lnSpc>
                <a:spcPct val="120000"/>
              </a:lnSpc>
            </a:pPr>
            <a:r>
              <a:rPr lang="en-US" altLang="zh-CN" sz="2400" dirty="0">
                <a:solidFill>
                  <a:srgbClr val="1557AE"/>
                </a:solidFill>
                <a:latin typeface="+mj-lt"/>
                <a:ea typeface="楷体" panose="02010609060101010101" pitchFamily="49" charset="-122"/>
              </a:rPr>
              <a:t>    a[1][0]  a[1][1] a[1][2]</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两个一维数组，每个数组包含</a:t>
            </a:r>
            <a:r>
              <a:rPr lang="en-US" altLang="zh-CN" sz="2400" b="1" dirty="0">
                <a:latin typeface="+mj-lt"/>
                <a:ea typeface="楷体" panose="02010609060101010101" pitchFamily="49" charset="-122"/>
              </a:rPr>
              <a:t>3</a:t>
            </a:r>
            <a:r>
              <a:rPr lang="zh-CN" altLang="en-US" sz="2400" b="1" dirty="0">
                <a:latin typeface="+mj-lt"/>
                <a:ea typeface="楷体" panose="02010609060101010101" pitchFamily="49" charset="-122"/>
              </a:rPr>
              <a:t>个元素</a:t>
            </a:r>
            <a:endParaRPr lang="en-US" altLang="zh-CN" sz="2400" b="1" dirty="0">
              <a:solidFill>
                <a:srgbClr val="1557AE"/>
              </a:solidFill>
              <a:latin typeface="+mj-lt"/>
              <a:ea typeface="楷体" panose="02010609060101010101" pitchFamily="49" charset="-122"/>
            </a:endParaRPr>
          </a:p>
        </p:txBody>
      </p:sp>
    </p:spTree>
    <p:extLst>
      <p:ext uri="{BB962C8B-B14F-4D97-AF65-F5344CB8AC3E}">
        <p14:creationId xmlns:p14="http://schemas.microsoft.com/office/powerpoint/2010/main" val="4109807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1082348"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500" b="1" dirty="0">
                <a:solidFill>
                  <a:srgbClr val="1557AE"/>
                </a:solidFill>
                <a:latin typeface="微软雅黑" panose="020B0503020204020204" pitchFamily="34" charset="-122"/>
                <a:ea typeface="微软雅黑" panose="020B0503020204020204" pitchFamily="34" charset="-122"/>
              </a:rPr>
              <a:t>概述</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36F3124-2291-4118-9FA8-2A7A729EAE25}"/>
              </a:ext>
            </a:extLst>
          </p:cNvPr>
          <p:cNvSpPr txBox="1"/>
          <p:nvPr/>
        </p:nvSpPr>
        <p:spPr>
          <a:xfrm>
            <a:off x="0" y="911042"/>
            <a:ext cx="9144000" cy="101021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简单的</a:t>
            </a: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应用程序</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文件</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7" name="图片 6">
            <a:extLst>
              <a:ext uri="{FF2B5EF4-FFF2-40B4-BE49-F238E27FC236}">
                <a16:creationId xmlns:a16="http://schemas.microsoft.com/office/drawing/2014/main" id="{3003E3C1-7F56-40C7-84EB-3063B7314A81}"/>
              </a:ext>
            </a:extLst>
          </p:cNvPr>
          <p:cNvPicPr>
            <a:picLocks noChangeAspect="1"/>
          </p:cNvPicPr>
          <p:nvPr/>
        </p:nvPicPr>
        <p:blipFill>
          <a:blip r:embed="rId3"/>
          <a:stretch>
            <a:fillRect/>
          </a:stretch>
        </p:blipFill>
        <p:spPr>
          <a:xfrm>
            <a:off x="231363" y="1964638"/>
            <a:ext cx="3884081" cy="4583431"/>
          </a:xfrm>
          <a:prstGeom prst="rect">
            <a:avLst/>
          </a:prstGeom>
        </p:spPr>
      </p:pic>
      <p:sp>
        <p:nvSpPr>
          <p:cNvPr id="9" name="矩形 8">
            <a:extLst>
              <a:ext uri="{FF2B5EF4-FFF2-40B4-BE49-F238E27FC236}">
                <a16:creationId xmlns:a16="http://schemas.microsoft.com/office/drawing/2014/main" id="{7017C2A9-4119-4E47-AFE4-B82929310826}"/>
              </a:ext>
            </a:extLst>
          </p:cNvPr>
          <p:cNvSpPr/>
          <p:nvPr/>
        </p:nvSpPr>
        <p:spPr>
          <a:xfrm>
            <a:off x="4639826" y="2025444"/>
            <a:ext cx="4094145" cy="936347"/>
          </a:xfrm>
          <a:prstGeom prst="rect">
            <a:avLst/>
          </a:prstGeom>
        </p:spPr>
        <p:txBody>
          <a:bodyPr wrap="square">
            <a:spAutoFit/>
          </a:bodyPr>
          <a:lstStyle/>
          <a:p>
            <a:pPr marL="0" lvl="2">
              <a:lnSpc>
                <a:spcPct val="120000"/>
              </a:lnSpc>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源程序</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0" lvl="2">
              <a:lnSpc>
                <a:spcPct val="120000"/>
              </a:lnSpc>
            </a:pPr>
            <a:r>
              <a:rPr lang="zh-CN" altLang="en-US" sz="2400" b="1" dirty="0">
                <a:latin typeface="+mj-lt"/>
                <a:ea typeface="楷体" panose="02010609060101010101" pitchFamily="49" charset="-122"/>
                <a:cs typeface="黑体" panose="02010609060101010101" pitchFamily="49" charset="-122"/>
                <a:sym typeface="+mn-ea"/>
              </a:rPr>
              <a:t>文件扩展名为“</a:t>
            </a:r>
            <a:r>
              <a:rPr lang="en-US" altLang="zh-CN" sz="2400" b="1" dirty="0">
                <a:latin typeface="+mj-lt"/>
                <a:ea typeface="楷体" panose="02010609060101010101" pitchFamily="49" charset="-122"/>
                <a:cs typeface="黑体" panose="02010609060101010101" pitchFamily="49" charset="-122"/>
                <a:sym typeface="+mn-ea"/>
              </a:rPr>
              <a:t>.java”</a:t>
            </a:r>
          </a:p>
        </p:txBody>
      </p:sp>
      <p:sp>
        <p:nvSpPr>
          <p:cNvPr id="11" name="右大括号 10">
            <a:extLst>
              <a:ext uri="{FF2B5EF4-FFF2-40B4-BE49-F238E27FC236}">
                <a16:creationId xmlns:a16="http://schemas.microsoft.com/office/drawing/2014/main" id="{619029E0-F0FA-4632-BBA4-F15F393DB8FB}"/>
              </a:ext>
            </a:extLst>
          </p:cNvPr>
          <p:cNvSpPr/>
          <p:nvPr/>
        </p:nvSpPr>
        <p:spPr>
          <a:xfrm>
            <a:off x="4115444" y="1964638"/>
            <a:ext cx="242278" cy="1057961"/>
          </a:xfrm>
          <a:prstGeom prst="rightBrace">
            <a:avLst>
              <a:gd name="adj1" fmla="val 59180"/>
              <a:gd name="adj2" fmla="val 50000"/>
            </a:avLst>
          </a:prstGeom>
          <a:ln w="38100">
            <a:solidFill>
              <a:srgbClr val="1557AE"/>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119EFB7-ADB0-4CC8-8249-BA2C272E4962}"/>
              </a:ext>
            </a:extLst>
          </p:cNvPr>
          <p:cNvSpPr/>
          <p:nvPr/>
        </p:nvSpPr>
        <p:spPr>
          <a:xfrm>
            <a:off x="4665141" y="3896210"/>
            <a:ext cx="3884081" cy="936347"/>
          </a:xfrm>
          <a:prstGeom prst="rect">
            <a:avLst/>
          </a:prstGeom>
        </p:spPr>
        <p:txBody>
          <a:bodyPr wrap="square">
            <a:spAutoFit/>
          </a:bodyPr>
          <a:lstStyle/>
          <a:p>
            <a:pPr marL="0" lvl="2">
              <a:lnSpc>
                <a:spcPct val="120000"/>
              </a:lnSpc>
            </a:pPr>
            <a:r>
              <a:rPr lang="en-US" altLang="zh-CN" sz="2400" b="1" dirty="0">
                <a:solidFill>
                  <a:srgbClr val="1557AE"/>
                </a:solidFill>
                <a:latin typeface="+mj-lt"/>
                <a:ea typeface="楷体" panose="02010609060101010101" pitchFamily="49" charset="-122"/>
                <a:sym typeface="+mn-ea"/>
              </a:rPr>
              <a:t>Java</a:t>
            </a:r>
            <a:r>
              <a:rPr lang="zh-CN" altLang="en-US" sz="2400" b="1" dirty="0">
                <a:solidFill>
                  <a:srgbClr val="1557AE"/>
                </a:solidFill>
                <a:latin typeface="+mj-lt"/>
                <a:ea typeface="楷体" panose="02010609060101010101" pitchFamily="49" charset="-122"/>
                <a:sym typeface="+mn-ea"/>
              </a:rPr>
              <a:t>字节码程序</a:t>
            </a:r>
            <a:endParaRPr lang="en-US" altLang="zh-CN" sz="2400" b="1" dirty="0">
              <a:solidFill>
                <a:srgbClr val="1557AE"/>
              </a:solidFill>
              <a:latin typeface="+mj-lt"/>
              <a:ea typeface="楷体" panose="02010609060101010101" pitchFamily="49" charset="-122"/>
              <a:sym typeface="+mn-ea"/>
            </a:endParaRPr>
          </a:p>
          <a:p>
            <a:pPr marL="0" lvl="2">
              <a:lnSpc>
                <a:spcPct val="120000"/>
              </a:lnSpc>
            </a:pPr>
            <a:r>
              <a:rPr lang="zh-CN" altLang="en-US" sz="2400" b="1" dirty="0">
                <a:latin typeface="+mj-lt"/>
                <a:ea typeface="楷体" panose="02010609060101010101" pitchFamily="49" charset="-122"/>
                <a:sym typeface="+mn-ea"/>
              </a:rPr>
              <a:t>文件扩展名为“</a:t>
            </a:r>
            <a:r>
              <a:rPr lang="en-US" altLang="zh-CN" sz="2400" b="1" dirty="0">
                <a:latin typeface="+mj-lt"/>
                <a:ea typeface="楷体" panose="02010609060101010101" pitchFamily="49" charset="-122"/>
                <a:sym typeface="+mn-ea"/>
              </a:rPr>
              <a:t>.class”</a:t>
            </a:r>
          </a:p>
        </p:txBody>
      </p:sp>
      <p:sp>
        <p:nvSpPr>
          <p:cNvPr id="13" name="右大括号 12">
            <a:extLst>
              <a:ext uri="{FF2B5EF4-FFF2-40B4-BE49-F238E27FC236}">
                <a16:creationId xmlns:a16="http://schemas.microsoft.com/office/drawing/2014/main" id="{786A4E0A-E5B6-4472-BEE3-5033319814CA}"/>
              </a:ext>
            </a:extLst>
          </p:cNvPr>
          <p:cNvSpPr/>
          <p:nvPr/>
        </p:nvSpPr>
        <p:spPr>
          <a:xfrm>
            <a:off x="4236583" y="4187305"/>
            <a:ext cx="242278" cy="528981"/>
          </a:xfrm>
          <a:prstGeom prst="rightBrace">
            <a:avLst>
              <a:gd name="adj1" fmla="val 59180"/>
              <a:gd name="adj2" fmla="val 50000"/>
            </a:avLst>
          </a:prstGeom>
          <a:ln w="38100">
            <a:solidFill>
              <a:srgbClr val="1557AE"/>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0605F17-8403-4C0B-8694-5354E8918C40}"/>
              </a:ext>
            </a:extLst>
          </p:cNvPr>
          <p:cNvSpPr txBox="1"/>
          <p:nvPr/>
        </p:nvSpPr>
        <p:spPr>
          <a:xfrm>
            <a:off x="4115444" y="3420286"/>
            <a:ext cx="4634564" cy="369332"/>
          </a:xfrm>
          <a:prstGeom prst="rect">
            <a:avLst/>
          </a:prstGeom>
          <a:noFill/>
        </p:spPr>
        <p:txBody>
          <a:bodyPr wrap="square">
            <a:spAutoFit/>
          </a:bodyPr>
          <a:lstStyle/>
          <a:p>
            <a:r>
              <a:rPr lang="en-US" altLang="zh-CN" b="1" dirty="0" err="1">
                <a:latin typeface="+mj-lt"/>
                <a:ea typeface="楷体" panose="02010609060101010101" pitchFamily="49" charset="-122"/>
                <a:cs typeface="黑体" panose="02010609060101010101" pitchFamily="49" charset="-122"/>
                <a:sym typeface="+mn-ea"/>
              </a:rPr>
              <a:t>j</a:t>
            </a:r>
            <a:r>
              <a:rPr lang="en-US" altLang="zh-CN" sz="1800" b="1" dirty="0" err="1">
                <a:latin typeface="+mj-lt"/>
                <a:ea typeface="楷体" panose="02010609060101010101" pitchFamily="49" charset="-122"/>
                <a:cs typeface="黑体" panose="02010609060101010101" pitchFamily="49" charset="-122"/>
                <a:sym typeface="+mn-ea"/>
              </a:rPr>
              <a:t>avac</a:t>
            </a:r>
            <a:endParaRPr lang="zh-CN" altLang="en-US" dirty="0"/>
          </a:p>
        </p:txBody>
      </p:sp>
      <p:sp>
        <p:nvSpPr>
          <p:cNvPr id="15" name="文本框 14">
            <a:extLst>
              <a:ext uri="{FF2B5EF4-FFF2-40B4-BE49-F238E27FC236}">
                <a16:creationId xmlns:a16="http://schemas.microsoft.com/office/drawing/2014/main" id="{E6985188-5C7C-492B-9693-AA0C03803358}"/>
              </a:ext>
            </a:extLst>
          </p:cNvPr>
          <p:cNvSpPr txBox="1"/>
          <p:nvPr/>
        </p:nvSpPr>
        <p:spPr>
          <a:xfrm>
            <a:off x="4099407" y="5223604"/>
            <a:ext cx="4634564" cy="369332"/>
          </a:xfrm>
          <a:prstGeom prst="rect">
            <a:avLst/>
          </a:prstGeom>
          <a:noFill/>
        </p:spPr>
        <p:txBody>
          <a:bodyPr wrap="square">
            <a:spAutoFit/>
          </a:bodyPr>
          <a:lstStyle/>
          <a:p>
            <a:r>
              <a:rPr lang="en-US" altLang="zh-CN" sz="1800" b="1" dirty="0">
                <a:latin typeface="+mj-lt"/>
                <a:ea typeface="楷体" panose="02010609060101010101" pitchFamily="49" charset="-122"/>
                <a:cs typeface="黑体" panose="02010609060101010101" pitchFamily="49" charset="-122"/>
                <a:sym typeface="+mn-ea"/>
              </a:rPr>
              <a:t>java</a:t>
            </a:r>
            <a:endParaRPr lang="zh-CN" altLang="en-US" dirty="0"/>
          </a:p>
        </p:txBody>
      </p:sp>
    </p:spTree>
    <p:extLst>
      <p:ext uri="{BB962C8B-B14F-4D97-AF65-F5344CB8AC3E}">
        <p14:creationId xmlns:p14="http://schemas.microsoft.com/office/powerpoint/2010/main" val="3230406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846601" cy="224676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数组和字符串</a:t>
            </a: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3500" b="1" dirty="0">
              <a:solidFill>
                <a:srgbClr val="1557A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EC2FD914-BF2C-43EE-86FA-8B321733EE08}"/>
              </a:ext>
            </a:extLst>
          </p:cNvPr>
          <p:cNvSpPr txBox="1"/>
          <p:nvPr/>
        </p:nvSpPr>
        <p:spPr>
          <a:xfrm>
            <a:off x="-70339" y="1149241"/>
            <a:ext cx="9144000" cy="4998997"/>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j-lt"/>
              </a:rPr>
              <a:t>多维数组</a:t>
            </a:r>
            <a:endParaRPr lang="en-US" altLang="zh-CN" sz="2800" b="1" dirty="0">
              <a:solidFill>
                <a:srgbClr val="1557AE"/>
              </a:solidFill>
              <a:latin typeface="+mj-lt"/>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rPr>
              <a:t>二维数组的创建</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方法二</a:t>
            </a:r>
            <a:r>
              <a:rPr lang="en-US" altLang="zh-CN" sz="2400" b="1" dirty="0">
                <a:latin typeface="+mj-lt"/>
                <a:ea typeface="楷体" panose="02010609060101010101" pitchFamily="49" charset="-122"/>
              </a:rPr>
              <a:t>: </a:t>
            </a:r>
            <a:r>
              <a:rPr lang="zh-CN" altLang="en-US" sz="2400" b="1" dirty="0">
                <a:latin typeface="+mj-lt"/>
                <a:ea typeface="楷体" panose="02010609060101010101" pitchFamily="49" charset="-122"/>
              </a:rPr>
              <a:t>从最高维开始，为每一维分配空间</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例 </a:t>
            </a:r>
            <a:r>
              <a:rPr lang="en-US" altLang="zh-CN" sz="2400" dirty="0">
                <a:latin typeface="+mj-lt"/>
                <a:ea typeface="楷体" panose="02010609060101010101" pitchFamily="49" charset="-122"/>
              </a:rPr>
              <a:t>int c[][] = new int[2][];</a:t>
            </a:r>
          </a:p>
          <a:p>
            <a:pPr marL="1371600" lvl="4">
              <a:lnSpc>
                <a:spcPct val="120000"/>
              </a:lnSpc>
            </a:pPr>
            <a:r>
              <a:rPr lang="en-US" altLang="zh-CN" sz="2400" dirty="0">
                <a:latin typeface="+mj-lt"/>
                <a:ea typeface="楷体" panose="02010609060101010101" pitchFamily="49" charset="-122"/>
              </a:rPr>
              <a:t>    c[0] = new int[4];</a:t>
            </a:r>
          </a:p>
          <a:p>
            <a:pPr marL="1371600" lvl="4">
              <a:lnSpc>
                <a:spcPct val="120000"/>
              </a:lnSpc>
            </a:pPr>
            <a:r>
              <a:rPr lang="en-US" altLang="zh-CN" sz="2400" dirty="0">
                <a:latin typeface="+mj-lt"/>
                <a:ea typeface="楷体" panose="02010609060101010101" pitchFamily="49" charset="-122"/>
              </a:rPr>
              <a:t>    c[1] = new int[3];</a:t>
            </a:r>
          </a:p>
          <a:p>
            <a:pPr marL="1371600" lvl="4">
              <a:lnSpc>
                <a:spcPct val="120000"/>
              </a:lnSpc>
            </a:pPr>
            <a:r>
              <a:rPr lang="en-US" altLang="zh-CN" sz="2400" dirty="0">
                <a:latin typeface="+mj-lt"/>
                <a:ea typeface="楷体" panose="02010609060101010101" pitchFamily="49" charset="-122"/>
              </a:rPr>
              <a:t>    c[0][0]  c[0][1] c[0][2] c[0][3]</a:t>
            </a:r>
          </a:p>
          <a:p>
            <a:pPr marL="1371600" lvl="4">
              <a:lnSpc>
                <a:spcPct val="120000"/>
              </a:lnSpc>
            </a:pPr>
            <a:r>
              <a:rPr lang="en-US" altLang="zh-CN" sz="2400" dirty="0">
                <a:latin typeface="+mj-lt"/>
                <a:ea typeface="楷体" panose="02010609060101010101" pitchFamily="49" charset="-122"/>
              </a:rPr>
              <a:t>    c[1][0]  c[1][1] c[1][2] </a:t>
            </a:r>
          </a:p>
          <a:p>
            <a:pPr marL="1257300" lvl="3" indent="-342900">
              <a:lnSpc>
                <a:spcPct val="120000"/>
              </a:lnSpc>
              <a:buFont typeface="Wingdings" panose="05000000000000000000" pitchFamily="2" charset="2"/>
              <a:buChar char="n"/>
            </a:pPr>
            <a:r>
              <a:rPr lang="zh-CN" altLang="en-US" sz="2400" b="1" dirty="0">
                <a:solidFill>
                  <a:srgbClr val="C00000"/>
                </a:solidFill>
                <a:latin typeface="+mj-lt"/>
                <a:ea typeface="楷体" panose="02010609060101010101" pitchFamily="49" charset="-122"/>
              </a:rPr>
              <a:t>注</a:t>
            </a:r>
            <a:r>
              <a:rPr lang="en-US" altLang="zh-CN" sz="2400" b="1" dirty="0">
                <a:solidFill>
                  <a:srgbClr val="C00000"/>
                </a:solidFill>
                <a:latin typeface="+mj-lt"/>
                <a:ea typeface="楷体" panose="02010609060101010101" pitchFamily="49" charset="-122"/>
              </a:rPr>
              <a:t>: </a:t>
            </a:r>
            <a:r>
              <a:rPr lang="zh-CN" altLang="en-US" sz="2400" b="1" dirty="0">
                <a:solidFill>
                  <a:srgbClr val="C00000"/>
                </a:solidFill>
                <a:latin typeface="+mj-lt"/>
                <a:ea typeface="楷体" panose="02010609060101010101" pitchFamily="49" charset="-122"/>
              </a:rPr>
              <a:t>为数组分配空间需指定维数大小，至少最高维</a:t>
            </a:r>
            <a:r>
              <a:rPr lang="en-US" altLang="zh-CN" sz="2400" b="1" dirty="0">
                <a:solidFill>
                  <a:srgbClr val="C00000"/>
                </a:solidFill>
                <a:latin typeface="+mj-lt"/>
                <a:ea typeface="楷体" panose="02010609060101010101" pitchFamily="49" charset="-122"/>
              </a:rPr>
              <a:t>(</a:t>
            </a:r>
            <a:r>
              <a:rPr lang="zh-CN" altLang="en-US" sz="2400" b="1" dirty="0">
                <a:solidFill>
                  <a:srgbClr val="C00000"/>
                </a:solidFill>
                <a:latin typeface="+mj-lt"/>
                <a:ea typeface="楷体" panose="02010609060101010101" pitchFamily="49" charset="-122"/>
              </a:rPr>
              <a:t>最左边</a:t>
            </a:r>
            <a:r>
              <a:rPr lang="en-US" altLang="zh-CN" sz="2400" b="1" dirty="0">
                <a:solidFill>
                  <a:srgbClr val="C00000"/>
                </a:solidFill>
                <a:latin typeface="+mj-lt"/>
                <a:ea typeface="楷体" panose="02010609060101010101" pitchFamily="49" charset="-122"/>
              </a:rPr>
              <a:t>)</a:t>
            </a:r>
            <a:r>
              <a:rPr lang="zh-CN" altLang="en-US" sz="2400" b="1" dirty="0">
                <a:solidFill>
                  <a:srgbClr val="C00000"/>
                </a:solidFill>
                <a:latin typeface="+mj-lt"/>
                <a:ea typeface="楷体" panose="02010609060101010101" pitchFamily="49" charset="-122"/>
              </a:rPr>
              <a:t>大小</a:t>
            </a:r>
          </a:p>
          <a:p>
            <a:pPr marL="1257300" lvl="3" indent="-342900">
              <a:lnSpc>
                <a:spcPct val="120000"/>
              </a:lnSpc>
              <a:buFont typeface="Wingdings" panose="05000000000000000000" pitchFamily="2" charset="2"/>
              <a:buChar char="n"/>
            </a:pPr>
            <a:r>
              <a:rPr lang="zh-CN" altLang="en-US" sz="2400" b="1" dirty="0">
                <a:solidFill>
                  <a:srgbClr val="C00000"/>
                </a:solidFill>
                <a:latin typeface="+mj-lt"/>
                <a:ea typeface="楷体" panose="02010609060101010101" pitchFamily="49" charset="-122"/>
              </a:rPr>
              <a:t>错误</a:t>
            </a:r>
            <a:r>
              <a:rPr lang="en-US" altLang="zh-CN" sz="2400" b="1" dirty="0">
                <a:solidFill>
                  <a:srgbClr val="C00000"/>
                </a:solidFill>
                <a:latin typeface="+mj-lt"/>
                <a:ea typeface="楷体" panose="02010609060101010101" pitchFamily="49" charset="-122"/>
              </a:rPr>
              <a:t>: int b[][] = new int[][];</a:t>
            </a:r>
            <a:endParaRPr lang="en-US" altLang="zh-CN" sz="2400" b="1" dirty="0">
              <a:solidFill>
                <a:srgbClr val="1557AE"/>
              </a:solidFill>
              <a:latin typeface="+mj-lt"/>
              <a:ea typeface="楷体" panose="02010609060101010101" pitchFamily="49" charset="-122"/>
            </a:endParaRPr>
          </a:p>
        </p:txBody>
      </p:sp>
    </p:spTree>
    <p:extLst>
      <p:ext uri="{BB962C8B-B14F-4D97-AF65-F5344CB8AC3E}">
        <p14:creationId xmlns:p14="http://schemas.microsoft.com/office/powerpoint/2010/main" val="3480586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基本概念</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A6A90301-E47B-49A8-BBA2-2A970BD2AC5B}"/>
              </a:ext>
            </a:extLst>
          </p:cNvPr>
          <p:cNvSpPr txBox="1"/>
          <p:nvPr/>
        </p:nvSpPr>
        <p:spPr>
          <a:xfrm>
            <a:off x="0" y="1143635"/>
            <a:ext cx="9144000" cy="3229923"/>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五个基本概念</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对象</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类</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封装性</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继承性：单继承</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多态性：重写、重载</a:t>
            </a:r>
          </a:p>
          <a:p>
            <a:pPr marL="1828800" lvl="3" indent="-4572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5C59E1AB-A0E3-42EE-A671-2D49E29D2ED9}"/>
              </a:ext>
            </a:extLst>
          </p:cNvPr>
          <p:cNvSpPr/>
          <p:nvPr/>
        </p:nvSpPr>
        <p:spPr>
          <a:xfrm>
            <a:off x="226646" y="3984393"/>
            <a:ext cx="8690707" cy="459103"/>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dirty="0">
                <a:solidFill>
                  <a:schemeClr val="tx1"/>
                </a:solidFill>
                <a:latin typeface="+mn-ea"/>
              </a:rPr>
              <a:t>面向对象编程需要满足三个特性：</a:t>
            </a:r>
            <a:r>
              <a:rPr lang="zh-CN" altLang="en-US" sz="2000" b="1" dirty="0">
                <a:solidFill>
                  <a:srgbClr val="C00000"/>
                </a:solidFill>
                <a:latin typeface="+mn-ea"/>
              </a:rPr>
              <a:t>封装</a:t>
            </a:r>
            <a:r>
              <a:rPr lang="zh-CN" altLang="en-US" sz="2000" b="1" dirty="0">
                <a:solidFill>
                  <a:schemeClr val="tx1"/>
                </a:solidFill>
                <a:latin typeface="+mn-ea"/>
              </a:rPr>
              <a:t>、</a:t>
            </a:r>
            <a:r>
              <a:rPr lang="zh-CN" altLang="en-US" sz="2000" b="1" dirty="0">
                <a:solidFill>
                  <a:srgbClr val="C00000"/>
                </a:solidFill>
                <a:latin typeface="+mn-ea"/>
              </a:rPr>
              <a:t>继承</a:t>
            </a:r>
            <a:r>
              <a:rPr lang="zh-CN" altLang="en-US" sz="2000" b="1" dirty="0">
                <a:solidFill>
                  <a:schemeClr val="tx1"/>
                </a:solidFill>
                <a:latin typeface="+mn-ea"/>
              </a:rPr>
              <a:t>和</a:t>
            </a:r>
            <a:r>
              <a:rPr lang="zh-CN" altLang="en-US" sz="2000" b="1" dirty="0">
                <a:solidFill>
                  <a:srgbClr val="C00000"/>
                </a:solidFill>
                <a:latin typeface="+mn-ea"/>
              </a:rPr>
              <a:t>多态</a:t>
            </a:r>
          </a:p>
        </p:txBody>
      </p:sp>
    </p:spTree>
    <p:extLst>
      <p:ext uri="{BB962C8B-B14F-4D97-AF65-F5344CB8AC3E}">
        <p14:creationId xmlns:p14="http://schemas.microsoft.com/office/powerpoint/2010/main" val="408413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基本概念</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F2C1BD6-A55B-4DFB-ACF9-FE3DF7703D25}"/>
              </a:ext>
            </a:extLst>
          </p:cNvPr>
          <p:cNvSpPr txBox="1"/>
          <p:nvPr/>
        </p:nvSpPr>
        <p:spPr>
          <a:xfrm>
            <a:off x="0" y="1086917"/>
            <a:ext cx="9144000" cy="2786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五个基本概念</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多态性</a:t>
            </a:r>
            <a:endParaRPr lang="en-US" altLang="zh-CN" sz="2400" b="1" dirty="0">
              <a:solidFill>
                <a:srgbClr val="1557AE"/>
              </a:solidFill>
              <a:latin typeface="+mj-lt"/>
              <a:ea typeface="楷体" panose="02010609060101010101" pitchFamily="49" charset="-122"/>
              <a:sym typeface="+mn-ea"/>
            </a:endParaRP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多态性在具有继承关系的多个类中的表现</a:t>
            </a:r>
            <a:r>
              <a:rPr lang="en-US" altLang="zh-CN" sz="2400" b="1" dirty="0">
                <a:latin typeface="+mj-lt"/>
                <a:ea typeface="楷体" panose="02010609060101010101" pitchFamily="49" charset="-122"/>
                <a:sym typeface="+mn-ea"/>
              </a:rPr>
              <a:t>(overwrite)</a:t>
            </a: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多态性在一个类中的表现</a:t>
            </a:r>
            <a:r>
              <a:rPr lang="en-US" altLang="zh-CN" sz="2400" b="1" dirty="0">
                <a:latin typeface="+mj-lt"/>
                <a:ea typeface="楷体" panose="02010609060101010101" pitchFamily="49" charset="-122"/>
                <a:sym typeface="+mn-ea"/>
              </a:rPr>
              <a:t>(override)</a:t>
            </a:r>
          </a:p>
          <a:p>
            <a:pPr marL="1371600" lvl="2" indent="-4572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914400" lvl="1" indent="-457200">
              <a:lnSpc>
                <a:spcPct val="120000"/>
              </a:lnSpc>
              <a:buFont typeface="Wingdings" panose="05000000000000000000" pitchFamily="2" charset="2"/>
              <a:buChar char="p"/>
            </a:pPr>
            <a:endParaRPr lang="zh-CN" altLang="en-US" sz="2400" b="1" dirty="0">
              <a:latin typeface="+mj-lt"/>
              <a:ea typeface="楷体" panose="02010609060101010101" pitchFamily="49" charset="-122"/>
              <a:sym typeface="+mn-ea"/>
            </a:endParaRPr>
          </a:p>
        </p:txBody>
      </p:sp>
    </p:spTree>
    <p:extLst>
      <p:ext uri="{BB962C8B-B14F-4D97-AF65-F5344CB8AC3E}">
        <p14:creationId xmlns:p14="http://schemas.microsoft.com/office/powerpoint/2010/main" val="1724362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4F2C1BD6-A55B-4DFB-ACF9-FE3DF7703D25}"/>
              </a:ext>
            </a:extLst>
          </p:cNvPr>
          <p:cNvSpPr txBox="1"/>
          <p:nvPr/>
        </p:nvSpPr>
        <p:spPr>
          <a:xfrm>
            <a:off x="0" y="1086917"/>
            <a:ext cx="9144000" cy="1457130"/>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类的定义格式</a:t>
            </a:r>
          </a:p>
          <a:p>
            <a:pPr marL="1371600" lvl="2" indent="-4572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914400" lvl="1" indent="-457200">
              <a:lnSpc>
                <a:spcPct val="120000"/>
              </a:lnSpc>
              <a:buFont typeface="Wingdings" panose="05000000000000000000" pitchFamily="2" charset="2"/>
              <a:buChar char="p"/>
            </a:pPr>
            <a:endParaRPr lang="zh-CN" altLang="en-US" sz="2400" b="1" dirty="0">
              <a:latin typeface="+mj-lt"/>
              <a:ea typeface="楷体" panose="02010609060101010101" pitchFamily="49" charset="-122"/>
              <a:sym typeface="+mn-ea"/>
            </a:endParaRPr>
          </a:p>
        </p:txBody>
      </p:sp>
      <p:sp>
        <p:nvSpPr>
          <p:cNvPr id="5" name="Rectangle 2">
            <a:extLst>
              <a:ext uri="{FF2B5EF4-FFF2-40B4-BE49-F238E27FC236}">
                <a16:creationId xmlns:a16="http://schemas.microsoft.com/office/drawing/2014/main" id="{99F83D31-A022-4AA3-AC61-D9E446072B36}"/>
              </a:ext>
            </a:extLst>
          </p:cNvPr>
          <p:cNvSpPr>
            <a:spLocks noChangeArrowheads="1"/>
          </p:cNvSpPr>
          <p:nvPr/>
        </p:nvSpPr>
        <p:spPr bwMode="auto">
          <a:xfrm>
            <a:off x="0" y="1676306"/>
            <a:ext cx="9144000" cy="4965540"/>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p>
            <a:endParaRPr lang="zh-CN" altLang="en-US"/>
          </a:p>
        </p:txBody>
      </p:sp>
      <p:sp>
        <p:nvSpPr>
          <p:cNvPr id="7" name="Rectangle 3">
            <a:extLst>
              <a:ext uri="{FF2B5EF4-FFF2-40B4-BE49-F238E27FC236}">
                <a16:creationId xmlns:a16="http://schemas.microsoft.com/office/drawing/2014/main" id="{87F66890-2C5E-495C-9378-20075C3639F7}"/>
              </a:ext>
            </a:extLst>
          </p:cNvPr>
          <p:cNvSpPr>
            <a:spLocks noChangeArrowheads="1"/>
          </p:cNvSpPr>
          <p:nvPr/>
        </p:nvSpPr>
        <p:spPr bwMode="auto">
          <a:xfrm>
            <a:off x="729343" y="2256441"/>
            <a:ext cx="5867400" cy="807846"/>
          </a:xfrm>
          <a:prstGeom prst="rect">
            <a:avLst/>
          </a:prstGeom>
          <a:solidFill>
            <a:schemeClr val="accent4">
              <a:lumMod val="40000"/>
              <a:lumOff val="60000"/>
            </a:schemeClr>
          </a:solidFill>
          <a:ln w="9525">
            <a:solidFill>
              <a:schemeClr val="tx1"/>
            </a:solidFill>
            <a:miter lim="800000"/>
            <a:headEnd/>
            <a:tailEnd/>
          </a:ln>
          <a:effectLst/>
        </p:spPr>
        <p:txBody>
          <a:bodyPr wrap="none" anchor="ctr"/>
          <a:lstStyle/>
          <a:p>
            <a:endParaRPr lang="zh-CN" altLang="en-US"/>
          </a:p>
        </p:txBody>
      </p:sp>
      <p:sp>
        <p:nvSpPr>
          <p:cNvPr id="8" name="Rectangle 4">
            <a:extLst>
              <a:ext uri="{FF2B5EF4-FFF2-40B4-BE49-F238E27FC236}">
                <a16:creationId xmlns:a16="http://schemas.microsoft.com/office/drawing/2014/main" id="{DBF4E4E2-011B-443D-ABAA-CA76EAB87BD2}"/>
              </a:ext>
            </a:extLst>
          </p:cNvPr>
          <p:cNvSpPr>
            <a:spLocks noChangeArrowheads="1"/>
          </p:cNvSpPr>
          <p:nvPr/>
        </p:nvSpPr>
        <p:spPr bwMode="auto">
          <a:xfrm>
            <a:off x="729343" y="3343493"/>
            <a:ext cx="5867400" cy="2487636"/>
          </a:xfrm>
          <a:prstGeom prst="rect">
            <a:avLst/>
          </a:prstGeom>
          <a:solidFill>
            <a:schemeClr val="accent6">
              <a:lumMod val="60000"/>
              <a:lumOff val="40000"/>
            </a:schemeClr>
          </a:solidFill>
          <a:ln w="9525">
            <a:solidFill>
              <a:schemeClr val="tx1"/>
            </a:solidFill>
            <a:miter lim="800000"/>
            <a:headEnd/>
            <a:tailEnd/>
          </a:ln>
          <a:effectLst/>
        </p:spPr>
        <p:txBody>
          <a:bodyPr wrap="none" anchor="ctr"/>
          <a:lstStyle/>
          <a:p>
            <a:endParaRPr lang="zh-CN" altLang="en-US"/>
          </a:p>
        </p:txBody>
      </p:sp>
      <p:sp>
        <p:nvSpPr>
          <p:cNvPr id="9" name="Rectangle 5">
            <a:extLst>
              <a:ext uri="{FF2B5EF4-FFF2-40B4-BE49-F238E27FC236}">
                <a16:creationId xmlns:a16="http://schemas.microsoft.com/office/drawing/2014/main" id="{D3F919F6-4DCA-43B7-817A-3EEC95A92EE1}"/>
              </a:ext>
            </a:extLst>
          </p:cNvPr>
          <p:cNvSpPr txBox="1">
            <a:spLocks noChangeArrowheads="1"/>
          </p:cNvSpPr>
          <p:nvPr/>
        </p:nvSpPr>
        <p:spPr>
          <a:xfrm>
            <a:off x="152400" y="1834149"/>
            <a:ext cx="8839200" cy="533400"/>
          </a:xfrm>
          <a:prstGeom prst="rect">
            <a:avLst/>
          </a:prstGeom>
        </p:spPr>
        <p:txBody>
          <a:bodyPr>
            <a:no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eaLnBrk="1" hangingPunct="1">
              <a:buSzPct val="90000"/>
              <a:buFontTx/>
              <a:buNone/>
            </a:pPr>
            <a:r>
              <a:rPr lang="en-US" altLang="zh-CN" sz="2000" dirty="0"/>
              <a:t>[</a:t>
            </a:r>
            <a:r>
              <a:rPr lang="zh-CN" altLang="en-US" sz="2000" dirty="0"/>
              <a:t>类的修饰符</a:t>
            </a:r>
            <a:r>
              <a:rPr lang="en-US" altLang="zh-CN" sz="2000" dirty="0"/>
              <a:t>]</a:t>
            </a:r>
            <a:r>
              <a:rPr lang="en-US" altLang="zh-CN" sz="2000" dirty="0">
                <a:solidFill>
                  <a:schemeClr val="hlink"/>
                </a:solidFill>
              </a:rPr>
              <a:t>class</a:t>
            </a:r>
            <a:r>
              <a:rPr lang="en-US" altLang="zh-CN" sz="2000" dirty="0"/>
              <a:t> </a:t>
            </a:r>
            <a:r>
              <a:rPr lang="zh-CN" altLang="en-US" sz="2000" dirty="0"/>
              <a:t>类名 </a:t>
            </a:r>
            <a:r>
              <a:rPr lang="en-US" altLang="zh-CN" sz="2000" dirty="0"/>
              <a:t>[</a:t>
            </a:r>
            <a:r>
              <a:rPr lang="en-US" altLang="zh-CN" sz="2000" dirty="0">
                <a:solidFill>
                  <a:schemeClr val="hlink"/>
                </a:solidFill>
              </a:rPr>
              <a:t>extends</a:t>
            </a:r>
            <a:r>
              <a:rPr lang="en-US" altLang="zh-CN" sz="2000" dirty="0"/>
              <a:t> </a:t>
            </a:r>
            <a:r>
              <a:rPr lang="zh-CN" altLang="en-US" sz="2000" dirty="0"/>
              <a:t>父类名</a:t>
            </a:r>
            <a:r>
              <a:rPr lang="en-US" altLang="zh-CN" sz="2000" dirty="0"/>
              <a:t>] </a:t>
            </a:r>
            <a:r>
              <a:rPr lang="en-US" altLang="zh-CN" sz="2000" dirty="0">
                <a:solidFill>
                  <a:schemeClr val="hlink"/>
                </a:solidFill>
              </a:rPr>
              <a:t>implements</a:t>
            </a:r>
            <a:r>
              <a:rPr lang="en-US" altLang="zh-CN" sz="2000" dirty="0"/>
              <a:t>[</a:t>
            </a:r>
            <a:r>
              <a:rPr lang="zh-CN" altLang="en-US" sz="2000" dirty="0"/>
              <a:t>接口名</a:t>
            </a:r>
            <a:r>
              <a:rPr lang="en-US" altLang="zh-CN" sz="2000" dirty="0"/>
              <a:t>] {</a:t>
            </a:r>
          </a:p>
          <a:p>
            <a:pPr marL="609600" indent="-609600" eaLnBrk="1" hangingPunct="1">
              <a:buSzPct val="90000"/>
              <a:buFontTx/>
              <a:buNone/>
            </a:pPr>
            <a:r>
              <a:rPr lang="en-US" altLang="zh-CN" sz="2000" dirty="0"/>
              <a:t>	</a:t>
            </a:r>
            <a:r>
              <a:rPr lang="zh-CN" altLang="en-US" sz="2000" dirty="0"/>
              <a:t>类型	成员变量</a:t>
            </a:r>
            <a:r>
              <a:rPr lang="en-US" altLang="zh-CN" sz="2000" dirty="0"/>
              <a:t>1;</a:t>
            </a:r>
          </a:p>
          <a:p>
            <a:pPr marL="609600" indent="-609600" eaLnBrk="1" hangingPunct="1">
              <a:buSzPct val="90000"/>
              <a:buFontTx/>
              <a:buNone/>
            </a:pPr>
            <a:r>
              <a:rPr lang="en-US" altLang="zh-CN" sz="2000" dirty="0"/>
              <a:t>	</a:t>
            </a:r>
            <a:r>
              <a:rPr lang="zh-CN" altLang="en-US" sz="2000" dirty="0"/>
              <a:t>类型	成员变量</a:t>
            </a:r>
            <a:r>
              <a:rPr lang="en-US" altLang="zh-CN" sz="2000" dirty="0"/>
              <a:t>2;</a:t>
            </a:r>
          </a:p>
          <a:p>
            <a:pPr marL="609600" indent="-609600" eaLnBrk="1" hangingPunct="1">
              <a:buSzPct val="90000"/>
              <a:buFontTx/>
              <a:buNone/>
            </a:pPr>
            <a:r>
              <a:rPr lang="en-US" altLang="zh-CN" sz="2000" dirty="0"/>
              <a:t>	… …	… … … …</a:t>
            </a:r>
          </a:p>
          <a:p>
            <a:pPr marL="609600" indent="-609600" eaLnBrk="1" hangingPunct="1">
              <a:buSzPct val="90000"/>
              <a:buFontTx/>
              <a:buNone/>
            </a:pPr>
            <a:r>
              <a:rPr lang="en-US" altLang="zh-CN" sz="2000" dirty="0"/>
              <a:t>	</a:t>
            </a:r>
            <a:r>
              <a:rPr lang="zh-CN" altLang="en-US" sz="2000" dirty="0"/>
              <a:t>类型	成员方法</a:t>
            </a:r>
            <a:r>
              <a:rPr lang="en-US" altLang="zh-CN" sz="2000" dirty="0"/>
              <a:t>1([</a:t>
            </a:r>
            <a:r>
              <a:rPr lang="zh-CN" altLang="en-US" sz="2000" dirty="0"/>
              <a:t>参数表</a:t>
            </a:r>
            <a:r>
              <a:rPr lang="en-US" altLang="zh-CN" sz="2000" dirty="0"/>
              <a:t>] ) {</a:t>
            </a:r>
          </a:p>
          <a:p>
            <a:pPr marL="609600" indent="-609600" eaLnBrk="1" hangingPunct="1">
              <a:buSzPct val="90000"/>
              <a:buFontTx/>
              <a:buNone/>
            </a:pPr>
            <a:r>
              <a:rPr lang="en-US" altLang="zh-CN" sz="2000" dirty="0"/>
              <a:t>			</a:t>
            </a:r>
            <a:r>
              <a:rPr lang="zh-CN" altLang="en-US" sz="2000" dirty="0"/>
              <a:t>方法体</a:t>
            </a:r>
            <a:r>
              <a:rPr lang="en-US" altLang="zh-CN" sz="2000" dirty="0"/>
              <a:t>;</a:t>
            </a:r>
          </a:p>
          <a:p>
            <a:pPr marL="609600" indent="-609600" eaLnBrk="1" hangingPunct="1">
              <a:buSzPct val="90000"/>
              <a:buFontTx/>
              <a:buNone/>
            </a:pPr>
            <a:r>
              <a:rPr lang="en-US" altLang="zh-CN" sz="2000" dirty="0"/>
              <a:t>	}</a:t>
            </a:r>
          </a:p>
          <a:p>
            <a:pPr marL="609600" indent="-609600" eaLnBrk="1" hangingPunct="1">
              <a:buSzPct val="90000"/>
              <a:buFontTx/>
              <a:buNone/>
            </a:pPr>
            <a:r>
              <a:rPr lang="en-US" altLang="zh-CN" sz="2000" dirty="0"/>
              <a:t>	</a:t>
            </a:r>
            <a:r>
              <a:rPr lang="zh-CN" altLang="en-US" sz="2000" dirty="0"/>
              <a:t>类型	成员方法</a:t>
            </a:r>
            <a:r>
              <a:rPr lang="en-US" altLang="zh-CN" sz="2000" dirty="0"/>
              <a:t>2([</a:t>
            </a:r>
            <a:r>
              <a:rPr lang="zh-CN" altLang="en-US" sz="2000" dirty="0"/>
              <a:t>参数表</a:t>
            </a:r>
            <a:r>
              <a:rPr lang="en-US" altLang="zh-CN" sz="2000" dirty="0"/>
              <a:t>]) {</a:t>
            </a:r>
          </a:p>
          <a:p>
            <a:pPr marL="609600" indent="-609600" eaLnBrk="1" hangingPunct="1">
              <a:buSzPct val="90000"/>
              <a:buFontTx/>
              <a:buNone/>
            </a:pPr>
            <a:r>
              <a:rPr lang="en-US" altLang="zh-CN" sz="2000" dirty="0"/>
              <a:t>			</a:t>
            </a:r>
            <a:r>
              <a:rPr lang="zh-CN" altLang="en-US" sz="2000" dirty="0"/>
              <a:t>方法体</a:t>
            </a:r>
            <a:r>
              <a:rPr lang="en-US" altLang="zh-CN" sz="2000" dirty="0"/>
              <a:t>;</a:t>
            </a:r>
          </a:p>
          <a:p>
            <a:pPr marL="609600" indent="-609600" eaLnBrk="1" hangingPunct="1">
              <a:buSzPct val="90000"/>
              <a:buFontTx/>
              <a:buNone/>
            </a:pPr>
            <a:r>
              <a:rPr lang="en-US" altLang="zh-CN" sz="2000" dirty="0"/>
              <a:t>	}</a:t>
            </a:r>
          </a:p>
          <a:p>
            <a:pPr marL="609600" indent="-609600" eaLnBrk="1" hangingPunct="1">
              <a:buSzPct val="90000"/>
              <a:buFontTx/>
              <a:buNone/>
            </a:pPr>
            <a:r>
              <a:rPr lang="en-US" altLang="zh-CN" sz="2000" dirty="0"/>
              <a:t>	… …	… … … …</a:t>
            </a:r>
          </a:p>
          <a:p>
            <a:pPr marL="609600" indent="-609600" eaLnBrk="1" hangingPunct="1">
              <a:buSzPct val="90000"/>
              <a:buFontTx/>
              <a:buNone/>
            </a:pPr>
            <a:r>
              <a:rPr lang="en-US" altLang="zh-CN" sz="2000" dirty="0"/>
              <a:t>}</a:t>
            </a:r>
          </a:p>
        </p:txBody>
      </p:sp>
      <p:grpSp>
        <p:nvGrpSpPr>
          <p:cNvPr id="11" name="组合 10">
            <a:extLst>
              <a:ext uri="{FF2B5EF4-FFF2-40B4-BE49-F238E27FC236}">
                <a16:creationId xmlns:a16="http://schemas.microsoft.com/office/drawing/2014/main" id="{2628D177-7AFF-4F2A-A7ED-6BD326E36A33}"/>
              </a:ext>
            </a:extLst>
          </p:cNvPr>
          <p:cNvGrpSpPr/>
          <p:nvPr/>
        </p:nvGrpSpPr>
        <p:grpSpPr>
          <a:xfrm>
            <a:off x="152400" y="1736006"/>
            <a:ext cx="8731906" cy="488114"/>
            <a:chOff x="152400" y="1736006"/>
            <a:chExt cx="8731906" cy="488114"/>
          </a:xfrm>
        </p:grpSpPr>
        <p:sp>
          <p:nvSpPr>
            <p:cNvPr id="12" name="矩形 11">
              <a:extLst>
                <a:ext uri="{FF2B5EF4-FFF2-40B4-BE49-F238E27FC236}">
                  <a16:creationId xmlns:a16="http://schemas.microsoft.com/office/drawing/2014/main" id="{5A0E5A1C-2302-4CF1-851A-96E272867DE5}"/>
                </a:ext>
              </a:extLst>
            </p:cNvPr>
            <p:cNvSpPr/>
            <p:nvPr/>
          </p:nvSpPr>
          <p:spPr>
            <a:xfrm>
              <a:off x="152400" y="1785593"/>
              <a:ext cx="7511808" cy="438527"/>
            </a:xfrm>
            <a:prstGeom prst="rect">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46FFF77-5DB4-4C23-A557-13EF43079B43}"/>
                </a:ext>
              </a:extLst>
            </p:cNvPr>
            <p:cNvSpPr/>
            <p:nvPr/>
          </p:nvSpPr>
          <p:spPr>
            <a:xfrm>
              <a:off x="7771501" y="1736006"/>
              <a:ext cx="1112805" cy="461665"/>
            </a:xfrm>
            <a:prstGeom prst="rect">
              <a:avLst/>
            </a:prstGeom>
          </p:spPr>
          <p:txBody>
            <a:bodyPr wrap="none">
              <a:spAutoFit/>
            </a:bodyPr>
            <a:lstStyle/>
            <a:p>
              <a:r>
                <a:rPr lang="zh-CN" altLang="en-US" sz="2400" b="1" dirty="0">
                  <a:solidFill>
                    <a:srgbClr val="C00000"/>
                  </a:solidFill>
                  <a:cs typeface="黑体" panose="02010609060101010101" pitchFamily="49" charset="-122"/>
                  <a:sym typeface="+mn-ea"/>
                </a:rPr>
                <a:t>类声明</a:t>
              </a:r>
              <a:endParaRPr lang="zh-CN" altLang="en-US" sz="2400" dirty="0">
                <a:solidFill>
                  <a:srgbClr val="C00000"/>
                </a:solidFill>
              </a:endParaRPr>
            </a:p>
          </p:txBody>
        </p:sp>
      </p:grpSp>
      <p:grpSp>
        <p:nvGrpSpPr>
          <p:cNvPr id="14" name="组合 13">
            <a:extLst>
              <a:ext uri="{FF2B5EF4-FFF2-40B4-BE49-F238E27FC236}">
                <a16:creationId xmlns:a16="http://schemas.microsoft.com/office/drawing/2014/main" id="{C293CF93-0C1B-43CF-BDD8-005DCAA9B84B}"/>
              </a:ext>
            </a:extLst>
          </p:cNvPr>
          <p:cNvGrpSpPr/>
          <p:nvPr/>
        </p:nvGrpSpPr>
        <p:grpSpPr>
          <a:xfrm>
            <a:off x="152400" y="2224120"/>
            <a:ext cx="8422526" cy="3904454"/>
            <a:chOff x="152400" y="2224120"/>
            <a:chExt cx="8422526" cy="3904454"/>
          </a:xfrm>
        </p:grpSpPr>
        <p:sp>
          <p:nvSpPr>
            <p:cNvPr id="15" name="矩形 14">
              <a:extLst>
                <a:ext uri="{FF2B5EF4-FFF2-40B4-BE49-F238E27FC236}">
                  <a16:creationId xmlns:a16="http://schemas.microsoft.com/office/drawing/2014/main" id="{CE8602C7-5262-4A36-BBFA-0BCDF3EFDEC4}"/>
                </a:ext>
              </a:extLst>
            </p:cNvPr>
            <p:cNvSpPr/>
            <p:nvPr/>
          </p:nvSpPr>
          <p:spPr>
            <a:xfrm>
              <a:off x="152400" y="2294494"/>
              <a:ext cx="7557148" cy="3834080"/>
            </a:xfrm>
            <a:prstGeom prst="rect">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3BE3306-80C1-4882-A598-85CFAC8B9E59}"/>
                </a:ext>
              </a:extLst>
            </p:cNvPr>
            <p:cNvSpPr/>
            <p:nvPr/>
          </p:nvSpPr>
          <p:spPr>
            <a:xfrm>
              <a:off x="7771501" y="2224120"/>
              <a:ext cx="803425" cy="461665"/>
            </a:xfrm>
            <a:prstGeom prst="rect">
              <a:avLst/>
            </a:prstGeom>
          </p:spPr>
          <p:txBody>
            <a:bodyPr wrap="none">
              <a:spAutoFit/>
            </a:bodyPr>
            <a:lstStyle/>
            <a:p>
              <a:r>
                <a:rPr lang="zh-CN" altLang="en-US" sz="2400" b="1" dirty="0">
                  <a:solidFill>
                    <a:srgbClr val="C00000"/>
                  </a:solidFill>
                  <a:cs typeface="黑体" panose="02010609060101010101" pitchFamily="49" charset="-122"/>
                  <a:sym typeface="+mn-ea"/>
                </a:rPr>
                <a:t>类体</a:t>
              </a:r>
              <a:endParaRPr lang="zh-CN" altLang="en-US" sz="2400" dirty="0">
                <a:solidFill>
                  <a:srgbClr val="C00000"/>
                </a:solidFill>
              </a:endParaRPr>
            </a:p>
          </p:txBody>
        </p:sp>
      </p:grpSp>
    </p:spTree>
    <p:extLst>
      <p:ext uri="{BB962C8B-B14F-4D97-AF65-F5344CB8AC3E}">
        <p14:creationId xmlns:p14="http://schemas.microsoft.com/office/powerpoint/2010/main" val="3157047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17" name="矩形: 圆角 16">
            <a:extLst>
              <a:ext uri="{FF2B5EF4-FFF2-40B4-BE49-F238E27FC236}">
                <a16:creationId xmlns:a16="http://schemas.microsoft.com/office/drawing/2014/main" id="{F8F6E62D-1332-4D02-9726-6FE8BEDDC8EF}"/>
              </a:ext>
            </a:extLst>
          </p:cNvPr>
          <p:cNvSpPr/>
          <p:nvPr/>
        </p:nvSpPr>
        <p:spPr>
          <a:xfrm>
            <a:off x="0" y="1383475"/>
            <a:ext cx="9144000" cy="1118588"/>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lvl="0" indent="-609600" eaLnBrk="1" fontAlgn="auto" hangingPunct="1">
              <a:lnSpc>
                <a:spcPct val="80000"/>
              </a:lnSpc>
              <a:spcBef>
                <a:spcPct val="20000"/>
              </a:spcBef>
              <a:spcAft>
                <a:spcPts val="0"/>
              </a:spcAft>
              <a:buSzPct val="90000"/>
            </a:pPr>
            <a:r>
              <a:rPr lang="en-US" altLang="zh-CN" sz="2000" b="1" dirty="0">
                <a:solidFill>
                  <a:prstClr val="black"/>
                </a:solidFill>
                <a:latin typeface="+mn-ea"/>
              </a:rPr>
              <a:t>[</a:t>
            </a:r>
            <a:r>
              <a:rPr lang="zh-CN" altLang="en-US" sz="2000" b="1" dirty="0">
                <a:solidFill>
                  <a:srgbClr val="0000FF"/>
                </a:solidFill>
                <a:latin typeface="+mn-ea"/>
              </a:rPr>
              <a:t>类的修饰符</a:t>
            </a:r>
            <a:r>
              <a:rPr lang="en-US" altLang="zh-CN" sz="2000" b="1" dirty="0">
                <a:solidFill>
                  <a:prstClr val="black"/>
                </a:solidFill>
                <a:latin typeface="+mn-ea"/>
              </a:rPr>
              <a:t>] </a:t>
            </a:r>
            <a:r>
              <a:rPr lang="en-US" altLang="zh-CN" sz="2000" b="1" dirty="0">
                <a:solidFill>
                  <a:srgbClr val="800080"/>
                </a:solidFill>
                <a:latin typeface="+mn-ea"/>
              </a:rPr>
              <a:t>class</a:t>
            </a:r>
            <a:r>
              <a:rPr lang="en-US" altLang="zh-CN" sz="2000" b="1" dirty="0">
                <a:solidFill>
                  <a:prstClr val="black"/>
                </a:solidFill>
                <a:latin typeface="+mn-ea"/>
              </a:rPr>
              <a:t> </a:t>
            </a:r>
            <a:r>
              <a:rPr lang="zh-CN" altLang="en-US" sz="2000" b="1" dirty="0">
                <a:solidFill>
                  <a:prstClr val="black"/>
                </a:solidFill>
                <a:latin typeface="+mn-ea"/>
              </a:rPr>
              <a:t>类名 </a:t>
            </a:r>
            <a:r>
              <a:rPr lang="en-US" altLang="zh-CN" sz="2000" b="1" dirty="0">
                <a:solidFill>
                  <a:prstClr val="black"/>
                </a:solidFill>
                <a:latin typeface="+mn-ea"/>
              </a:rPr>
              <a:t>[</a:t>
            </a:r>
            <a:r>
              <a:rPr lang="en-US" altLang="zh-CN" sz="2000" b="1" dirty="0">
                <a:solidFill>
                  <a:srgbClr val="800080"/>
                </a:solidFill>
                <a:latin typeface="+mn-ea"/>
              </a:rPr>
              <a:t>extends</a:t>
            </a:r>
            <a:r>
              <a:rPr lang="en-US" altLang="zh-CN" sz="2000" b="1" dirty="0">
                <a:solidFill>
                  <a:prstClr val="black"/>
                </a:solidFill>
                <a:latin typeface="+mn-ea"/>
              </a:rPr>
              <a:t> </a:t>
            </a:r>
            <a:r>
              <a:rPr lang="zh-CN" altLang="en-US" sz="2000" b="1" dirty="0">
                <a:solidFill>
                  <a:prstClr val="black"/>
                </a:solidFill>
                <a:latin typeface="+mn-ea"/>
              </a:rPr>
              <a:t>父类名</a:t>
            </a:r>
            <a:r>
              <a:rPr lang="en-US" altLang="zh-CN" sz="2000" b="1" dirty="0">
                <a:solidFill>
                  <a:prstClr val="black"/>
                </a:solidFill>
                <a:latin typeface="+mn-ea"/>
              </a:rPr>
              <a:t>] [</a:t>
            </a:r>
            <a:r>
              <a:rPr lang="en-US" altLang="zh-CN" sz="2000" b="1" dirty="0">
                <a:solidFill>
                  <a:srgbClr val="800080"/>
                </a:solidFill>
                <a:latin typeface="+mn-ea"/>
              </a:rPr>
              <a:t>implements</a:t>
            </a:r>
            <a:r>
              <a:rPr lang="en-US" altLang="zh-CN" sz="2000" b="1" dirty="0">
                <a:solidFill>
                  <a:srgbClr val="0000FF"/>
                </a:solidFill>
                <a:latin typeface="+mn-ea"/>
              </a:rPr>
              <a:t> </a:t>
            </a:r>
            <a:r>
              <a:rPr lang="zh-CN" altLang="en-US" sz="2000" b="1" dirty="0">
                <a:solidFill>
                  <a:prstClr val="black"/>
                </a:solidFill>
                <a:latin typeface="+mn-ea"/>
              </a:rPr>
              <a:t>接口名</a:t>
            </a:r>
            <a:r>
              <a:rPr lang="en-US" altLang="zh-CN" sz="2000" b="1" dirty="0">
                <a:solidFill>
                  <a:prstClr val="black"/>
                </a:solidFill>
                <a:latin typeface="+mn-ea"/>
              </a:rPr>
              <a:t>] {</a:t>
            </a:r>
          </a:p>
          <a:p>
            <a:pPr marL="609600" lvl="0" indent="-609600" eaLnBrk="1" fontAlgn="auto" hangingPunct="1">
              <a:lnSpc>
                <a:spcPct val="80000"/>
              </a:lnSpc>
              <a:spcBef>
                <a:spcPct val="20000"/>
              </a:spcBef>
              <a:spcAft>
                <a:spcPts val="0"/>
              </a:spcAft>
              <a:buSzPct val="90000"/>
            </a:pPr>
            <a:r>
              <a:rPr lang="en-US" altLang="zh-CN" sz="2000" b="1" dirty="0">
                <a:solidFill>
                  <a:prstClr val="black"/>
                </a:solidFill>
                <a:latin typeface="+mn-ea"/>
              </a:rPr>
              <a:t>	… …		… … … …	</a:t>
            </a:r>
          </a:p>
          <a:p>
            <a:pPr marL="609600" lvl="0" indent="-609600" eaLnBrk="1" fontAlgn="auto" hangingPunct="1">
              <a:lnSpc>
                <a:spcPct val="80000"/>
              </a:lnSpc>
              <a:spcBef>
                <a:spcPct val="20000"/>
              </a:spcBef>
              <a:spcAft>
                <a:spcPts val="0"/>
              </a:spcAft>
              <a:buSzPct val="90000"/>
            </a:pPr>
            <a:r>
              <a:rPr lang="en-US" altLang="zh-CN" sz="2000" b="1" dirty="0">
                <a:solidFill>
                  <a:prstClr val="black"/>
                </a:solidFill>
                <a:latin typeface="+mn-ea"/>
              </a:rPr>
              <a:t>}</a:t>
            </a:r>
          </a:p>
        </p:txBody>
      </p:sp>
      <p:sp>
        <p:nvSpPr>
          <p:cNvPr id="18" name="矩形 17">
            <a:extLst>
              <a:ext uri="{FF2B5EF4-FFF2-40B4-BE49-F238E27FC236}">
                <a16:creationId xmlns:a16="http://schemas.microsoft.com/office/drawing/2014/main" id="{747AC1ED-B0EF-4ACA-B415-19F4963427B8}"/>
              </a:ext>
            </a:extLst>
          </p:cNvPr>
          <p:cNvSpPr/>
          <p:nvPr/>
        </p:nvSpPr>
        <p:spPr>
          <a:xfrm>
            <a:off x="0" y="2661620"/>
            <a:ext cx="9143999" cy="2812905"/>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7CEB5115-1772-4DFB-BB21-97AA2111390A}"/>
              </a:ext>
            </a:extLst>
          </p:cNvPr>
          <p:cNvSpPr/>
          <p:nvPr/>
        </p:nvSpPr>
        <p:spPr>
          <a:xfrm>
            <a:off x="43130" y="2758098"/>
            <a:ext cx="9144000" cy="2554545"/>
          </a:xfrm>
          <a:prstGeom prst="rect">
            <a:avLst/>
          </a:prstGeom>
        </p:spPr>
        <p:txBody>
          <a:bodyPr wrap="square">
            <a:spAutoFit/>
          </a:bodyPr>
          <a:lstStyle/>
          <a:p>
            <a:pPr marL="609600" indent="-609600" algn="just" eaLnBrk="1" hangingPunct="1">
              <a:buSzPct val="90000"/>
            </a:pPr>
            <a:r>
              <a:rPr lang="zh-CN" altLang="en-US" sz="2000" dirty="0">
                <a:latin typeface="+mj-lt"/>
              </a:rPr>
              <a:t>类的修饰符</a:t>
            </a:r>
            <a:r>
              <a:rPr lang="en-US" altLang="zh-CN" sz="2000" dirty="0">
                <a:latin typeface="+mj-lt"/>
              </a:rPr>
              <a:t>(modifier)</a:t>
            </a:r>
          </a:p>
          <a:p>
            <a:pPr marL="0" lvl="1" indent="-533400" algn="just" eaLnBrk="1" hangingPunct="1">
              <a:buSzPct val="90000"/>
              <a:buFont typeface="Wingdings" panose="05000000000000000000" pitchFamily="2" charset="2"/>
              <a:buChar char="n"/>
            </a:pPr>
            <a:r>
              <a:rPr lang="en-US" altLang="zh-CN" sz="2000" dirty="0">
                <a:solidFill>
                  <a:schemeClr val="folHlink"/>
                </a:solidFill>
                <a:latin typeface="+mj-lt"/>
              </a:rPr>
              <a:t>public: </a:t>
            </a:r>
            <a:r>
              <a:rPr lang="zh-CN" altLang="en-US" sz="2000" dirty="0">
                <a:latin typeface="+mj-lt"/>
              </a:rPr>
              <a:t>公共类，可以被其他任何类所使用，</a:t>
            </a:r>
            <a:r>
              <a:rPr lang="en-US" altLang="zh-CN" sz="2000" dirty="0">
                <a:latin typeface="+mj-lt"/>
              </a:rPr>
              <a:t>declares that the class can be used by </a:t>
            </a:r>
            <a:r>
              <a:rPr lang="en-US" altLang="zh-CN" sz="2000" dirty="0">
                <a:solidFill>
                  <a:schemeClr val="hlink"/>
                </a:solidFill>
                <a:latin typeface="+mj-lt"/>
              </a:rPr>
              <a:t>any class regardless of its package</a:t>
            </a:r>
            <a:r>
              <a:rPr lang="en-US" altLang="zh-CN" sz="2000" dirty="0">
                <a:latin typeface="+mj-lt"/>
              </a:rPr>
              <a:t> (</a:t>
            </a:r>
            <a:r>
              <a:rPr lang="zh-CN" altLang="en-US" sz="2000" dirty="0">
                <a:latin typeface="+mj-lt"/>
              </a:rPr>
              <a:t>无任何限制</a:t>
            </a:r>
            <a:r>
              <a:rPr lang="en-US" altLang="zh-CN" sz="2000" dirty="0">
                <a:latin typeface="+mj-lt"/>
              </a:rPr>
              <a:t>)</a:t>
            </a:r>
          </a:p>
          <a:p>
            <a:pPr marL="0" lvl="1" indent="-533400" algn="just" eaLnBrk="1" hangingPunct="1">
              <a:buSzPct val="90000"/>
              <a:buFont typeface="Wingdings" panose="05000000000000000000" pitchFamily="2" charset="2"/>
              <a:buChar char="n"/>
            </a:pPr>
            <a:r>
              <a:rPr lang="zh-CN" altLang="en-US" sz="2000" dirty="0">
                <a:solidFill>
                  <a:schemeClr val="folHlink"/>
                </a:solidFill>
                <a:latin typeface="+mj-lt"/>
              </a:rPr>
              <a:t>无修饰</a:t>
            </a:r>
            <a:r>
              <a:rPr lang="en-US" altLang="zh-CN" sz="2000" dirty="0">
                <a:solidFill>
                  <a:schemeClr val="folHlink"/>
                </a:solidFill>
                <a:latin typeface="+mj-lt"/>
              </a:rPr>
              <a:t>/</a:t>
            </a:r>
            <a:r>
              <a:rPr lang="zh-CN" altLang="en-US" sz="2000" dirty="0">
                <a:solidFill>
                  <a:schemeClr val="folHlink"/>
                </a:solidFill>
                <a:latin typeface="+mj-lt"/>
              </a:rPr>
              <a:t>默认</a:t>
            </a:r>
            <a:r>
              <a:rPr lang="en-US" altLang="zh-CN" sz="2000" dirty="0">
                <a:latin typeface="+mj-lt"/>
              </a:rPr>
              <a:t>: a class can be used only by other classes in the same </a:t>
            </a:r>
            <a:r>
              <a:rPr lang="en-US" altLang="zh-CN" sz="2000" dirty="0">
                <a:solidFill>
                  <a:schemeClr val="hlink"/>
                </a:solidFill>
                <a:latin typeface="+mj-lt"/>
              </a:rPr>
              <a:t>package </a:t>
            </a:r>
            <a:r>
              <a:rPr lang="en-US" altLang="zh-CN" sz="2000" dirty="0">
                <a:latin typeface="+mj-lt"/>
              </a:rPr>
              <a:t>(</a:t>
            </a:r>
            <a:r>
              <a:rPr lang="zh-CN" altLang="en-US" sz="2000" dirty="0">
                <a:latin typeface="+mj-lt"/>
              </a:rPr>
              <a:t>仅能被</a:t>
            </a:r>
            <a:r>
              <a:rPr lang="zh-CN" altLang="en-US" sz="2000" dirty="0">
                <a:solidFill>
                  <a:schemeClr val="hlink"/>
                </a:solidFill>
                <a:latin typeface="+mj-lt"/>
              </a:rPr>
              <a:t>同一个包</a:t>
            </a:r>
            <a:r>
              <a:rPr lang="zh-CN" altLang="en-US" sz="2000" dirty="0">
                <a:latin typeface="+mj-lt"/>
              </a:rPr>
              <a:t>中的其他类引用</a:t>
            </a:r>
            <a:r>
              <a:rPr lang="en-US" altLang="zh-CN" sz="2000" dirty="0">
                <a:latin typeface="+mj-lt"/>
              </a:rPr>
              <a:t>)</a:t>
            </a:r>
          </a:p>
          <a:p>
            <a:pPr marL="0" lvl="1" indent="-533400" algn="just" eaLnBrk="1" hangingPunct="1">
              <a:buSzPct val="90000"/>
              <a:buFont typeface="Wingdings" panose="05000000000000000000" pitchFamily="2" charset="2"/>
              <a:buChar char="n"/>
            </a:pPr>
            <a:r>
              <a:rPr lang="en-US" altLang="zh-CN" sz="2000" dirty="0">
                <a:solidFill>
                  <a:schemeClr val="folHlink"/>
                </a:solidFill>
                <a:latin typeface="+mj-lt"/>
              </a:rPr>
              <a:t>abstract: </a:t>
            </a:r>
            <a:r>
              <a:rPr lang="en-US" altLang="zh-CN" sz="2000" dirty="0">
                <a:latin typeface="+mj-lt"/>
              </a:rPr>
              <a:t>declares that the class cannot be </a:t>
            </a:r>
            <a:r>
              <a:rPr lang="en-US" altLang="zh-CN" sz="2000" dirty="0">
                <a:solidFill>
                  <a:schemeClr val="hlink"/>
                </a:solidFill>
                <a:latin typeface="+mj-lt"/>
              </a:rPr>
              <a:t>instantiated</a:t>
            </a:r>
            <a:r>
              <a:rPr lang="en-US" altLang="zh-CN" sz="2000" dirty="0">
                <a:latin typeface="+mj-lt"/>
              </a:rPr>
              <a:t> (</a:t>
            </a:r>
            <a:r>
              <a:rPr lang="zh-CN" altLang="en-US" sz="2000" dirty="0">
                <a:latin typeface="+mj-lt"/>
              </a:rPr>
              <a:t>抽象类，不能被</a:t>
            </a:r>
            <a:r>
              <a:rPr lang="zh-CN" altLang="en-US" sz="2000" dirty="0">
                <a:solidFill>
                  <a:schemeClr val="hlink"/>
                </a:solidFill>
                <a:latin typeface="+mj-lt"/>
              </a:rPr>
              <a:t>实例化</a:t>
            </a:r>
            <a:r>
              <a:rPr lang="en-US" altLang="zh-CN" sz="2000" dirty="0">
                <a:latin typeface="+mj-lt"/>
              </a:rPr>
              <a:t>/</a:t>
            </a:r>
            <a:r>
              <a:rPr lang="zh-CN" altLang="en-US" sz="2000" dirty="0">
                <a:latin typeface="+mj-lt"/>
              </a:rPr>
              <a:t>即</a:t>
            </a:r>
            <a:r>
              <a:rPr lang="zh-CN" altLang="en-US" sz="2000" dirty="0">
                <a:solidFill>
                  <a:schemeClr val="hlink"/>
                </a:solidFill>
                <a:latin typeface="+mj-lt"/>
              </a:rPr>
              <a:t>创建对象</a:t>
            </a:r>
            <a:r>
              <a:rPr lang="en-US" altLang="zh-CN" sz="2000" dirty="0">
                <a:latin typeface="+mj-lt"/>
              </a:rPr>
              <a:t>)</a:t>
            </a:r>
          </a:p>
          <a:p>
            <a:pPr marL="0" lvl="1" indent="-533400" algn="just" eaLnBrk="1" hangingPunct="1">
              <a:buSzPct val="90000"/>
              <a:buFont typeface="Wingdings" panose="05000000000000000000" pitchFamily="2" charset="2"/>
              <a:buChar char="n"/>
            </a:pPr>
            <a:r>
              <a:rPr lang="en-US" altLang="zh-CN" sz="2000" dirty="0">
                <a:solidFill>
                  <a:schemeClr val="folHlink"/>
                </a:solidFill>
                <a:latin typeface="+mj-lt"/>
              </a:rPr>
              <a:t>final: </a:t>
            </a:r>
            <a:r>
              <a:rPr lang="en-US" altLang="zh-CN" sz="2000" dirty="0">
                <a:latin typeface="+mj-lt"/>
              </a:rPr>
              <a:t>declares that the class cannot be </a:t>
            </a:r>
            <a:r>
              <a:rPr lang="en-US" altLang="zh-CN" sz="2000" dirty="0" err="1">
                <a:latin typeface="+mj-lt"/>
              </a:rPr>
              <a:t>subclassed</a:t>
            </a:r>
            <a:r>
              <a:rPr lang="en-US" altLang="zh-CN" sz="2000" dirty="0">
                <a:latin typeface="+mj-lt"/>
              </a:rPr>
              <a:t> (</a:t>
            </a:r>
            <a:r>
              <a:rPr lang="zh-CN" altLang="en-US" sz="2000" dirty="0">
                <a:latin typeface="+mj-lt"/>
              </a:rPr>
              <a:t>最终类不能被继承</a:t>
            </a:r>
            <a:r>
              <a:rPr lang="en-US" altLang="zh-CN" sz="2000" dirty="0">
                <a:latin typeface="+mj-lt"/>
              </a:rPr>
              <a:t>)</a:t>
            </a:r>
          </a:p>
        </p:txBody>
      </p:sp>
      <p:sp>
        <p:nvSpPr>
          <p:cNvPr id="21" name="矩形 20">
            <a:extLst>
              <a:ext uri="{FF2B5EF4-FFF2-40B4-BE49-F238E27FC236}">
                <a16:creationId xmlns:a16="http://schemas.microsoft.com/office/drawing/2014/main" id="{7A3E010F-725D-4522-A9C1-285E3DABDCFD}"/>
              </a:ext>
            </a:extLst>
          </p:cNvPr>
          <p:cNvSpPr/>
          <p:nvPr/>
        </p:nvSpPr>
        <p:spPr>
          <a:xfrm>
            <a:off x="0" y="5607058"/>
            <a:ext cx="9143999" cy="881206"/>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96029AB3-06AF-46FB-A019-4BBFD5FD46CC}"/>
              </a:ext>
            </a:extLst>
          </p:cNvPr>
          <p:cNvSpPr/>
          <p:nvPr/>
        </p:nvSpPr>
        <p:spPr>
          <a:xfrm>
            <a:off x="-1" y="5704910"/>
            <a:ext cx="9143999" cy="707886"/>
          </a:xfrm>
          <a:prstGeom prst="rect">
            <a:avLst/>
          </a:prstGeom>
        </p:spPr>
        <p:txBody>
          <a:bodyPr wrap="square">
            <a:spAutoFit/>
          </a:bodyPr>
          <a:lstStyle/>
          <a:p>
            <a:pPr marL="609600" indent="-609600" eaLnBrk="1" hangingPunct="1">
              <a:buSzPct val="90000"/>
              <a:buFont typeface="Wingdings" panose="05000000000000000000" pitchFamily="2" charset="2"/>
              <a:buChar char="n"/>
            </a:pPr>
            <a:r>
              <a:rPr lang="en-US" altLang="zh-CN" sz="2000" dirty="0">
                <a:latin typeface="+mj-lt"/>
              </a:rPr>
              <a:t>extends: </a:t>
            </a:r>
            <a:r>
              <a:rPr lang="zh-CN" altLang="en-US" sz="2000" dirty="0">
                <a:latin typeface="+mj-lt"/>
              </a:rPr>
              <a:t>一个类</a:t>
            </a:r>
            <a:r>
              <a:rPr lang="zh-CN" altLang="en-US" sz="2000" dirty="0">
                <a:solidFill>
                  <a:schemeClr val="hlink"/>
                </a:solidFill>
                <a:latin typeface="+mj-lt"/>
              </a:rPr>
              <a:t>继承</a:t>
            </a:r>
            <a:r>
              <a:rPr lang="zh-CN" altLang="en-US" sz="2000" dirty="0">
                <a:latin typeface="+mj-lt"/>
              </a:rPr>
              <a:t>另一个类</a:t>
            </a:r>
          </a:p>
          <a:p>
            <a:pPr marL="609600" indent="-609600" eaLnBrk="1" hangingPunct="1">
              <a:buSzPct val="90000"/>
              <a:buFont typeface="Wingdings" panose="05000000000000000000" pitchFamily="2" charset="2"/>
              <a:buChar char="n"/>
            </a:pPr>
            <a:r>
              <a:rPr lang="en-US" altLang="zh-CN" sz="2000" dirty="0">
                <a:latin typeface="+mj-lt"/>
              </a:rPr>
              <a:t>implements: </a:t>
            </a:r>
            <a:r>
              <a:rPr lang="zh-CN" altLang="en-US" sz="2000" dirty="0">
                <a:latin typeface="+mj-lt"/>
              </a:rPr>
              <a:t>一个类</a:t>
            </a:r>
            <a:r>
              <a:rPr lang="zh-CN" altLang="en-US" sz="2000" dirty="0">
                <a:solidFill>
                  <a:schemeClr val="hlink"/>
                </a:solidFill>
                <a:latin typeface="+mj-lt"/>
              </a:rPr>
              <a:t>实现</a:t>
            </a:r>
            <a:r>
              <a:rPr lang="zh-CN" altLang="en-US" sz="2000" dirty="0">
                <a:latin typeface="+mj-lt"/>
              </a:rPr>
              <a:t>一些接口</a:t>
            </a:r>
            <a:r>
              <a:rPr lang="en-US" altLang="zh-CN" sz="2000" dirty="0">
                <a:latin typeface="+mj-lt"/>
              </a:rPr>
              <a:t>(interface)</a:t>
            </a:r>
            <a:r>
              <a:rPr lang="zh-CN" altLang="en-US" sz="2000" dirty="0">
                <a:latin typeface="+mj-lt"/>
              </a:rPr>
              <a:t>的方法，用以变相实现多重继承</a:t>
            </a:r>
          </a:p>
        </p:txBody>
      </p:sp>
    </p:spTree>
    <p:extLst>
      <p:ext uri="{BB962C8B-B14F-4D97-AF65-F5344CB8AC3E}">
        <p14:creationId xmlns:p14="http://schemas.microsoft.com/office/powerpoint/2010/main" val="4176115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xEl>
                                              <p:pRg st="1" end="1"/>
                                            </p:txEl>
                                          </p:spTgt>
                                        </p:tgtEl>
                                        <p:attrNameLst>
                                          <p:attrName>style.visibility</p:attrName>
                                        </p:attrNameLst>
                                      </p:cBhvr>
                                      <p:to>
                                        <p:strVal val="visible"/>
                                      </p:to>
                                    </p:set>
                                    <p:animEffect transition="in" filter="fade">
                                      <p:cBhvr>
                                        <p:cTn id="22" dur="500"/>
                                        <p:tgtEl>
                                          <p:spTgt spid="2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animEffect transition="in" filter="fade">
                                      <p:cBhvr>
                                        <p:cTn id="27" dur="500"/>
                                        <p:tgtEl>
                                          <p:spTgt spid="2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xEl>
                                              <p:pRg st="3" end="3"/>
                                            </p:txEl>
                                          </p:spTgt>
                                        </p:tgtEl>
                                        <p:attrNameLst>
                                          <p:attrName>style.visibility</p:attrName>
                                        </p:attrNameLst>
                                      </p:cBhvr>
                                      <p:to>
                                        <p:strVal val="visible"/>
                                      </p:to>
                                    </p:set>
                                    <p:animEffect transition="in" filter="fade">
                                      <p:cBhvr>
                                        <p:cTn id="32" dur="500"/>
                                        <p:tgtEl>
                                          <p:spTgt spid="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Effect transition="in" filter="fade">
                                      <p:cBhvr>
                                        <p:cTn id="37" dur="500"/>
                                        <p:tgtEl>
                                          <p:spTgt spid="2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1" end="1"/>
                                            </p:txEl>
                                          </p:spTgt>
                                        </p:tgtEl>
                                        <p:attrNameLst>
                                          <p:attrName>style.visibility</p:attrName>
                                        </p:attrNameLst>
                                      </p:cBhvr>
                                      <p:to>
                                        <p:strVal val="visible"/>
                                      </p:to>
                                    </p:set>
                                    <p:animEffect transition="in" filter="fade">
                                      <p:cBhvr>
                                        <p:cTn id="5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369C16F8-65C4-487C-A4F6-CC4D0DCC3DD7}"/>
              </a:ext>
            </a:extLst>
          </p:cNvPr>
          <p:cNvSpPr txBox="1"/>
          <p:nvPr/>
        </p:nvSpPr>
        <p:spPr>
          <a:xfrm>
            <a:off x="0" y="1086917"/>
            <a:ext cx="9144000" cy="1457130"/>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类的描述</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包</a:t>
            </a:r>
            <a:r>
              <a:rPr lang="en-US" altLang="zh-CN" sz="2400" b="1" dirty="0">
                <a:solidFill>
                  <a:srgbClr val="1557AE"/>
                </a:solidFill>
                <a:latin typeface="+mj-lt"/>
                <a:ea typeface="楷体" panose="02010609060101010101" pitchFamily="49" charset="-122"/>
                <a:sym typeface="+mn-ea"/>
              </a:rPr>
              <a:t>(Package)</a:t>
            </a:r>
            <a:r>
              <a:rPr lang="zh-CN" altLang="en-US" sz="2400" b="1" dirty="0">
                <a:solidFill>
                  <a:srgbClr val="1557AE"/>
                </a:solidFill>
                <a:latin typeface="+mj-lt"/>
                <a:ea typeface="楷体" panose="02010609060101010101" pitchFamily="49" charset="-122"/>
                <a:sym typeface="+mn-ea"/>
              </a:rPr>
              <a:t>的概念</a:t>
            </a:r>
          </a:p>
          <a:p>
            <a:pPr marL="914400" lvl="1" indent="-457200">
              <a:lnSpc>
                <a:spcPct val="120000"/>
              </a:lnSpc>
              <a:buFont typeface="Wingdings" panose="05000000000000000000" pitchFamily="2" charset="2"/>
              <a:buChar char="p"/>
            </a:pPr>
            <a:endParaRPr lang="zh-CN" altLang="en-US" sz="2400" b="1" dirty="0">
              <a:latin typeface="+mj-lt"/>
              <a:ea typeface="楷体" panose="02010609060101010101" pitchFamily="49" charset="-122"/>
              <a:sym typeface="+mn-ea"/>
            </a:endParaRPr>
          </a:p>
        </p:txBody>
      </p:sp>
      <p:sp>
        <p:nvSpPr>
          <p:cNvPr id="8" name="矩形: 圆角 7">
            <a:extLst>
              <a:ext uri="{FF2B5EF4-FFF2-40B4-BE49-F238E27FC236}">
                <a16:creationId xmlns:a16="http://schemas.microsoft.com/office/drawing/2014/main" id="{5FFF2B7D-7EF9-427F-827A-79215CDD241C}"/>
              </a:ext>
            </a:extLst>
          </p:cNvPr>
          <p:cNvSpPr/>
          <p:nvPr/>
        </p:nvSpPr>
        <p:spPr>
          <a:xfrm>
            <a:off x="-7051" y="2083839"/>
            <a:ext cx="9143999" cy="1559247"/>
          </a:xfrm>
          <a:prstGeom prst="roundRect">
            <a:avLst>
              <a:gd name="adj" fmla="val 0"/>
            </a:avLst>
          </a:prstGeom>
          <a:solidFill>
            <a:schemeClr val="bg1">
              <a:lumMod val="85000"/>
            </a:schemeClr>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CN" sz="2400" b="1" dirty="0">
                <a:solidFill>
                  <a:srgbClr val="C00000"/>
                </a:solidFill>
                <a:latin typeface="+mj-lt"/>
                <a:ea typeface="楷体" panose="02010609060101010101" pitchFamily="49" charset="-122"/>
              </a:rPr>
              <a:t>package </a:t>
            </a:r>
            <a:r>
              <a:rPr lang="en-US" altLang="zh-CN" sz="2400" b="1" dirty="0" err="1">
                <a:solidFill>
                  <a:srgbClr val="C00000"/>
                </a:solidFill>
                <a:latin typeface="+mj-lt"/>
                <a:ea typeface="楷体" panose="02010609060101010101" pitchFamily="49" charset="-122"/>
              </a:rPr>
              <a:t>org.mycompany</a:t>
            </a:r>
            <a:r>
              <a:rPr lang="en-US" altLang="zh-CN" sz="2400" b="1" dirty="0">
                <a:solidFill>
                  <a:srgbClr val="C00000"/>
                </a:solidFill>
                <a:latin typeface="+mj-lt"/>
                <a:ea typeface="楷体" panose="02010609060101010101" pitchFamily="49" charset="-122"/>
              </a:rPr>
              <a:t>;</a:t>
            </a:r>
          </a:p>
          <a:p>
            <a:pPr lvl="3"/>
            <a:r>
              <a:rPr lang="en-US" altLang="zh-CN" sz="2400" b="1" dirty="0">
                <a:solidFill>
                  <a:schemeClr val="tx1"/>
                </a:solidFill>
                <a:latin typeface="+mj-lt"/>
                <a:ea typeface="楷体" panose="02010609060101010101" pitchFamily="49" charset="-122"/>
              </a:rPr>
              <a:t>class Test {</a:t>
            </a:r>
          </a:p>
          <a:p>
            <a:pPr lvl="3"/>
            <a:r>
              <a:rPr lang="en-US" altLang="zh-CN" sz="2400" b="1" dirty="0">
                <a:solidFill>
                  <a:schemeClr val="tx1"/>
                </a:solidFill>
                <a:latin typeface="+mj-lt"/>
                <a:ea typeface="楷体" panose="02010609060101010101" pitchFamily="49" charset="-122"/>
              </a:rPr>
              <a:t>	… …</a:t>
            </a:r>
          </a:p>
          <a:p>
            <a:pPr lvl="3"/>
            <a:r>
              <a:rPr lang="en-US" altLang="zh-CN" sz="2400" b="1" dirty="0">
                <a:solidFill>
                  <a:schemeClr val="tx1"/>
                </a:solidFill>
                <a:latin typeface="+mj-lt"/>
                <a:ea typeface="楷体" panose="02010609060101010101" pitchFamily="49" charset="-122"/>
              </a:rPr>
              <a:t>}</a:t>
            </a:r>
          </a:p>
        </p:txBody>
      </p:sp>
      <p:sp>
        <p:nvSpPr>
          <p:cNvPr id="9" name="矩形 8">
            <a:extLst>
              <a:ext uri="{FF2B5EF4-FFF2-40B4-BE49-F238E27FC236}">
                <a16:creationId xmlns:a16="http://schemas.microsoft.com/office/drawing/2014/main" id="{9CE4F621-76CD-4F00-84E4-4F02A58044D2}"/>
              </a:ext>
            </a:extLst>
          </p:cNvPr>
          <p:cNvSpPr/>
          <p:nvPr/>
        </p:nvSpPr>
        <p:spPr>
          <a:xfrm>
            <a:off x="0" y="3752962"/>
            <a:ext cx="9136948" cy="2647838"/>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312E5C2-0ACC-441D-8F39-9BF5584D8147}"/>
                  </a:ext>
                </a:extLst>
              </p:cNvPr>
              <p:cNvSpPr/>
              <p:nvPr/>
            </p:nvSpPr>
            <p:spPr>
              <a:xfrm>
                <a:off x="21359" y="3691660"/>
                <a:ext cx="9165154" cy="2709140"/>
              </a:xfrm>
              <a:prstGeom prst="rect">
                <a:avLst/>
              </a:prstGeom>
            </p:spPr>
            <p:txBody>
              <a:bodyPr wrap="square">
                <a:spAutoFit/>
              </a:bodyPr>
              <a:lstStyle/>
              <a:p>
                <a:pPr marL="342900" indent="-342900">
                  <a:lnSpc>
                    <a:spcPct val="120000"/>
                  </a:lnSpc>
                  <a:buFont typeface="Wingdings" panose="05000000000000000000" pitchFamily="2" charset="2"/>
                  <a:buChar char="n"/>
                </a:pPr>
                <a:r>
                  <a:rPr lang="zh-CN" altLang="en-US" sz="2400" dirty="0">
                    <a:latin typeface="+mj-lt"/>
                    <a:ea typeface="楷体" panose="02010609060101010101" pitchFamily="49" charset="-122"/>
                  </a:rPr>
                  <a:t>假设工程</a:t>
                </a:r>
                <a:r>
                  <a:rPr lang="en-US" altLang="zh-CN" sz="2400" dirty="0">
                    <a:latin typeface="+mj-lt"/>
                    <a:ea typeface="楷体" panose="02010609060101010101" pitchFamily="49" charset="-122"/>
                  </a:rPr>
                  <a:t>(project)</a:t>
                </a:r>
                <a:r>
                  <a:rPr lang="zh-CN" altLang="en-US" sz="2400" dirty="0">
                    <a:latin typeface="+mj-lt"/>
                    <a:ea typeface="楷体" panose="02010609060101010101" pitchFamily="49" charset="-122"/>
                  </a:rPr>
                  <a:t>的源代码根目录是</a:t>
                </a:r>
                <a:r>
                  <a:rPr lang="en-US" altLang="zh-CN" sz="2400" dirty="0">
                    <a:latin typeface="+mj-lt"/>
                    <a:ea typeface="楷体" panose="02010609060101010101" pitchFamily="49" charset="-122"/>
                  </a:rPr>
                  <a:t>D:\src</a:t>
                </a:r>
                <a:r>
                  <a:rPr lang="zh-CN" altLang="en-US" sz="2400" dirty="0">
                    <a:latin typeface="+mj-lt"/>
                    <a:ea typeface="楷体" panose="02010609060101010101" pitchFamily="49" charset="-122"/>
                  </a:rPr>
                  <a:t>，则：</a:t>
                </a:r>
              </a:p>
              <a:p>
                <a:pPr marL="342900" indent="-342900">
                  <a:lnSpc>
                    <a:spcPct val="120000"/>
                  </a:lnSpc>
                  <a:buFont typeface="Wingdings" panose="05000000000000000000" pitchFamily="2" charset="2"/>
                  <a:buChar char="n"/>
                </a:pPr>
                <a:r>
                  <a:rPr lang="zh-CN" altLang="en-US" sz="2400" dirty="0">
                    <a:latin typeface="+mj-lt"/>
                    <a:ea typeface="楷体" panose="02010609060101010101" pitchFamily="49" charset="-122"/>
                  </a:rPr>
                  <a:t>源文件位置</a:t>
                </a:r>
                <a:r>
                  <a:rPr lang="en-US" altLang="zh-CN" sz="2400" dirty="0">
                    <a:latin typeface="+mj-lt"/>
                    <a:ea typeface="楷体" panose="02010609060101010101" pitchFamily="49" charset="-122"/>
                  </a:rPr>
                  <a:t>: “D:\</a:t>
                </a:r>
                <a:r>
                  <a:rPr lang="en-US" altLang="zh-CN" sz="2400" dirty="0" err="1">
                    <a:latin typeface="+mj-lt"/>
                    <a:ea typeface="楷体" panose="02010609060101010101" pitchFamily="49" charset="-122"/>
                  </a:rPr>
                  <a:t>src</a:t>
                </a:r>
                <a:r>
                  <a:rPr lang="en-US" altLang="zh-CN" sz="2400" dirty="0">
                    <a:latin typeface="+mj-lt"/>
                    <a:ea typeface="楷体" panose="02010609060101010101" pitchFamily="49" charset="-122"/>
                  </a:rPr>
                  <a:t>\org\</a:t>
                </a:r>
                <a:r>
                  <a:rPr lang="en-US" altLang="zh-CN" sz="2400" dirty="0" err="1">
                    <a:latin typeface="+mj-lt"/>
                    <a:ea typeface="楷体" panose="02010609060101010101" pitchFamily="49" charset="-122"/>
                  </a:rPr>
                  <a:t>mycompany</a:t>
                </a:r>
                <a:r>
                  <a:rPr lang="en-US" altLang="zh-CN" sz="2400" dirty="0">
                    <a:latin typeface="+mj-lt"/>
                    <a:ea typeface="楷体" panose="02010609060101010101" pitchFamily="49" charset="-122"/>
                  </a:rPr>
                  <a:t>\test.java”</a:t>
                </a:r>
              </a:p>
              <a:p>
                <a:pPr marL="342900" indent="-342900">
                  <a:lnSpc>
                    <a:spcPct val="120000"/>
                  </a:lnSpc>
                  <a:buFont typeface="Wingdings" panose="05000000000000000000" pitchFamily="2" charset="2"/>
                  <a:buChar char="n"/>
                </a:pPr>
                <a:r>
                  <a:rPr lang="zh-CN" altLang="en-US" sz="2400" dirty="0">
                    <a:latin typeface="+mj-lt"/>
                    <a:ea typeface="楷体" panose="02010609060101010101" pitchFamily="49" charset="-122"/>
                  </a:rPr>
                  <a:t>编译方法</a:t>
                </a:r>
                <a:r>
                  <a:rPr lang="en-US" altLang="zh-CN" sz="2400" dirty="0">
                    <a:latin typeface="+mj-lt"/>
                    <a:ea typeface="楷体" panose="02010609060101010101" pitchFamily="49" charset="-122"/>
                  </a:rPr>
                  <a:t>1:   “cd D:\src\org\mycompany\” </a:t>
                </a:r>
                <a14:m>
                  <m:oMath xmlns:m="http://schemas.openxmlformats.org/officeDocument/2006/math">
                    <m:r>
                      <a:rPr lang="en-US" altLang="zh-CN" sz="2400" i="1">
                        <a:latin typeface="Cambria Math" panose="02040503050406030204" pitchFamily="18" charset="0"/>
                        <a:ea typeface="楷体" panose="02010609060101010101" pitchFamily="49" charset="-122"/>
                      </a:rPr>
                      <m:t>→</m:t>
                    </m:r>
                  </m:oMath>
                </a14:m>
                <a:r>
                  <a:rPr lang="en-US" altLang="zh-CN" sz="2400" dirty="0">
                    <a:latin typeface="+mj-lt"/>
                    <a:ea typeface="楷体" panose="02010609060101010101" pitchFamily="49" charset="-122"/>
                  </a:rPr>
                  <a:t> “</a:t>
                </a:r>
                <a:r>
                  <a:rPr lang="en-US" altLang="zh-CN" sz="2400" dirty="0" err="1">
                    <a:latin typeface="+mj-lt"/>
                    <a:ea typeface="楷体" panose="02010609060101010101" pitchFamily="49" charset="-122"/>
                  </a:rPr>
                  <a:t>javac</a:t>
                </a:r>
                <a:r>
                  <a:rPr lang="en-US" altLang="zh-CN" sz="2400" dirty="0">
                    <a:latin typeface="+mj-lt"/>
                    <a:ea typeface="楷体" panose="02010609060101010101" pitchFamily="49" charset="-122"/>
                  </a:rPr>
                  <a:t> test.java”</a:t>
                </a:r>
              </a:p>
              <a:p>
                <a:pPr marL="342900" indent="-342900">
                  <a:lnSpc>
                    <a:spcPct val="120000"/>
                  </a:lnSpc>
                  <a:buFont typeface="Wingdings" panose="05000000000000000000" pitchFamily="2" charset="2"/>
                  <a:buChar char="n"/>
                </a:pPr>
                <a:r>
                  <a:rPr lang="zh-CN" altLang="en-US" sz="2400" dirty="0">
                    <a:latin typeface="+mj-lt"/>
                    <a:ea typeface="楷体" panose="02010609060101010101" pitchFamily="49" charset="-122"/>
                  </a:rPr>
                  <a:t>编译方法</a:t>
                </a:r>
                <a:r>
                  <a:rPr lang="en-US" altLang="zh-CN" sz="2400" dirty="0">
                    <a:latin typeface="+mj-lt"/>
                    <a:ea typeface="楷体" panose="02010609060101010101" pitchFamily="49" charset="-122"/>
                  </a:rPr>
                  <a:t>2:   “cd D:\src\” </a:t>
                </a:r>
                <a14:m>
                  <m:oMath xmlns:m="http://schemas.openxmlformats.org/officeDocument/2006/math">
                    <m:r>
                      <a:rPr lang="en-US" altLang="zh-CN" sz="2400" b="0" i="0" smtClean="0">
                        <a:latin typeface="Cambria Math" panose="02040503050406030204" pitchFamily="18" charset="0"/>
                        <a:ea typeface="楷体" panose="02010609060101010101" pitchFamily="49" charset="-122"/>
                      </a:rPr>
                      <m:t> </m:t>
                    </m:r>
                    <m:r>
                      <a:rPr lang="en-US" altLang="zh-CN" sz="2400" b="0" i="1" smtClean="0">
                        <a:latin typeface="Cambria Math" panose="02040503050406030204" pitchFamily="18" charset="0"/>
                        <a:ea typeface="楷体" panose="02010609060101010101" pitchFamily="49" charset="-122"/>
                      </a:rPr>
                      <m:t>→</m:t>
                    </m:r>
                  </m:oMath>
                </a14:m>
                <a:r>
                  <a:rPr lang="en-US" altLang="zh-CN" sz="2400" dirty="0">
                    <a:latin typeface="+mj-lt"/>
                    <a:ea typeface="楷体" panose="02010609060101010101" pitchFamily="49" charset="-122"/>
                  </a:rPr>
                  <a:t> “</a:t>
                </a:r>
                <a:r>
                  <a:rPr lang="en-US" altLang="zh-CN" sz="2400" dirty="0" err="1">
                    <a:latin typeface="+mj-lt"/>
                    <a:ea typeface="楷体" panose="02010609060101010101" pitchFamily="49" charset="-122"/>
                  </a:rPr>
                  <a:t>javac</a:t>
                </a:r>
                <a:r>
                  <a:rPr lang="en-US" altLang="zh-CN" sz="2400" dirty="0">
                    <a:latin typeface="+mj-lt"/>
                    <a:ea typeface="楷体" panose="02010609060101010101" pitchFamily="49" charset="-122"/>
                  </a:rPr>
                  <a:t> org\</a:t>
                </a:r>
                <a:r>
                  <a:rPr lang="en-US" altLang="zh-CN" sz="2400" dirty="0" err="1">
                    <a:latin typeface="+mj-lt"/>
                    <a:ea typeface="楷体" panose="02010609060101010101" pitchFamily="49" charset="-122"/>
                  </a:rPr>
                  <a:t>mycompany</a:t>
                </a:r>
                <a:r>
                  <a:rPr lang="en-US" altLang="zh-CN" sz="2400" dirty="0">
                    <a:latin typeface="+mj-lt"/>
                    <a:ea typeface="楷体" panose="02010609060101010101" pitchFamily="49" charset="-122"/>
                  </a:rPr>
                  <a:t>\test.java”</a:t>
                </a:r>
              </a:p>
              <a:p>
                <a:pPr marL="342900" indent="-342900">
                  <a:lnSpc>
                    <a:spcPct val="120000"/>
                  </a:lnSpc>
                  <a:buFont typeface="Wingdings" panose="05000000000000000000" pitchFamily="2" charset="2"/>
                  <a:buChar char="n"/>
                </a:pPr>
                <a:r>
                  <a:rPr lang="en-US" altLang="zh-CN" sz="2400" dirty="0">
                    <a:latin typeface="+mj-lt"/>
                    <a:ea typeface="楷体" panose="02010609060101010101" pitchFamily="49" charset="-122"/>
                  </a:rPr>
                  <a:t>class</a:t>
                </a:r>
                <a:r>
                  <a:rPr lang="zh-CN" altLang="en-US" sz="2400" dirty="0">
                    <a:latin typeface="+mj-lt"/>
                    <a:ea typeface="楷体" panose="02010609060101010101" pitchFamily="49" charset="-122"/>
                  </a:rPr>
                  <a:t>文件位置</a:t>
                </a:r>
                <a:r>
                  <a:rPr lang="en-US" altLang="zh-CN" sz="2400" dirty="0">
                    <a:latin typeface="+mj-lt"/>
                    <a:ea typeface="楷体" panose="02010609060101010101" pitchFamily="49" charset="-122"/>
                  </a:rPr>
                  <a:t>: “D:\</a:t>
                </a:r>
                <a:r>
                  <a:rPr lang="en-US" altLang="zh-CN" sz="2400" dirty="0" err="1">
                    <a:latin typeface="+mj-lt"/>
                    <a:ea typeface="楷体" panose="02010609060101010101" pitchFamily="49" charset="-122"/>
                  </a:rPr>
                  <a:t>src</a:t>
                </a:r>
                <a:r>
                  <a:rPr lang="en-US" altLang="zh-CN" sz="2400" dirty="0">
                    <a:latin typeface="+mj-lt"/>
                    <a:ea typeface="楷体" panose="02010609060101010101" pitchFamily="49" charset="-122"/>
                  </a:rPr>
                  <a:t>\org\</a:t>
                </a:r>
                <a:r>
                  <a:rPr lang="en-US" altLang="zh-CN" sz="2400" dirty="0" err="1">
                    <a:latin typeface="+mj-lt"/>
                    <a:ea typeface="楷体" panose="02010609060101010101" pitchFamily="49" charset="-122"/>
                  </a:rPr>
                  <a:t>mycompany</a:t>
                </a:r>
                <a:r>
                  <a:rPr lang="en-US" altLang="zh-CN" sz="2400" dirty="0">
                    <a:latin typeface="+mj-lt"/>
                    <a:ea typeface="楷体" panose="02010609060101010101" pitchFamily="49" charset="-122"/>
                  </a:rPr>
                  <a:t>\</a:t>
                </a:r>
                <a:r>
                  <a:rPr lang="en-US" altLang="zh-CN" sz="2400" dirty="0" err="1">
                    <a:latin typeface="+mj-lt"/>
                    <a:ea typeface="楷体" panose="02010609060101010101" pitchFamily="49" charset="-122"/>
                  </a:rPr>
                  <a:t>test.class</a:t>
                </a:r>
                <a:r>
                  <a:rPr lang="en-US" altLang="zh-CN" sz="2400" dirty="0">
                    <a:latin typeface="+mj-lt"/>
                    <a:ea typeface="楷体" panose="02010609060101010101" pitchFamily="49" charset="-122"/>
                  </a:rPr>
                  <a:t>”</a:t>
                </a:r>
              </a:p>
              <a:p>
                <a:pPr marL="342900" indent="-342900">
                  <a:lnSpc>
                    <a:spcPct val="120000"/>
                  </a:lnSpc>
                  <a:buFont typeface="Wingdings" panose="05000000000000000000" pitchFamily="2" charset="2"/>
                  <a:buChar char="n"/>
                </a:pPr>
                <a:r>
                  <a:rPr lang="zh-CN" altLang="en-US" sz="2400" dirty="0">
                    <a:latin typeface="+mj-lt"/>
                    <a:ea typeface="楷体" panose="02010609060101010101" pitchFamily="49" charset="-122"/>
                  </a:rPr>
                  <a:t>运行</a:t>
                </a:r>
                <a:r>
                  <a:rPr lang="en-US" altLang="zh-CN" sz="2400" dirty="0">
                    <a:latin typeface="+mj-lt"/>
                    <a:ea typeface="楷体" panose="02010609060101010101" pitchFamily="49" charset="-122"/>
                  </a:rPr>
                  <a:t>class: “cd D:\src\”</a:t>
                </a:r>
                <a:r>
                  <a:rPr lang="en-US" altLang="zh-CN" sz="2400" dirty="0">
                    <a:ea typeface="楷体" panose="02010609060101010101" pitchFamily="49" charset="-122"/>
                  </a:rPr>
                  <a:t> </a:t>
                </a:r>
                <a14:m>
                  <m:oMath xmlns:m="http://schemas.openxmlformats.org/officeDocument/2006/math">
                    <m:r>
                      <a:rPr lang="en-US" altLang="zh-CN" sz="2400" i="1">
                        <a:latin typeface="Cambria Math" panose="02040503050406030204" pitchFamily="18" charset="0"/>
                        <a:ea typeface="楷体" panose="02010609060101010101" pitchFamily="49" charset="-122"/>
                      </a:rPr>
                      <m:t>→</m:t>
                    </m:r>
                  </m:oMath>
                </a14:m>
                <a:r>
                  <a:rPr lang="en-US" altLang="zh-CN" sz="2400" dirty="0">
                    <a:latin typeface="+mj-lt"/>
                    <a:ea typeface="楷体" panose="02010609060101010101" pitchFamily="49" charset="-122"/>
                  </a:rPr>
                  <a:t> “java org. </a:t>
                </a:r>
                <a:r>
                  <a:rPr lang="en-US" altLang="zh-CN" sz="2400" dirty="0" err="1">
                    <a:latin typeface="+mj-lt"/>
                    <a:ea typeface="楷体" panose="02010609060101010101" pitchFamily="49" charset="-122"/>
                  </a:rPr>
                  <a:t>mycompany.test</a:t>
                </a:r>
                <a:r>
                  <a:rPr lang="en-US" altLang="zh-CN" sz="2400" dirty="0">
                    <a:latin typeface="+mj-lt"/>
                    <a:ea typeface="楷体" panose="02010609060101010101" pitchFamily="49" charset="-122"/>
                  </a:rPr>
                  <a:t>”</a:t>
                </a:r>
                <a:endParaRPr lang="zh-CN" altLang="en-US" sz="2400" dirty="0">
                  <a:latin typeface="+mj-lt"/>
                  <a:ea typeface="楷体" panose="02010609060101010101" pitchFamily="49" charset="-122"/>
                </a:endParaRPr>
              </a:p>
            </p:txBody>
          </p:sp>
        </mc:Choice>
        <mc:Fallback xmlns="">
          <p:sp>
            <p:nvSpPr>
              <p:cNvPr id="11" name="矩形 10">
                <a:extLst>
                  <a:ext uri="{FF2B5EF4-FFF2-40B4-BE49-F238E27FC236}">
                    <a16:creationId xmlns:a16="http://schemas.microsoft.com/office/drawing/2014/main" id="{1312E5C2-0ACC-441D-8F39-9BF5584D8147}"/>
                  </a:ext>
                </a:extLst>
              </p:cNvPr>
              <p:cNvSpPr>
                <a:spLocks noRot="1" noChangeAspect="1" noMove="1" noResize="1" noEditPoints="1" noAdjustHandles="1" noChangeArrowheads="1" noChangeShapeType="1" noTextEdit="1"/>
              </p:cNvSpPr>
              <p:nvPr/>
            </p:nvSpPr>
            <p:spPr>
              <a:xfrm>
                <a:off x="21359" y="3691660"/>
                <a:ext cx="9165154" cy="2709140"/>
              </a:xfrm>
              <a:prstGeom prst="rect">
                <a:avLst/>
              </a:prstGeom>
              <a:blipFill>
                <a:blip r:embed="rId3"/>
                <a:stretch>
                  <a:fillRect l="-931" t="-1351" b="-4505"/>
                </a:stretch>
              </a:blipFill>
            </p:spPr>
            <p:txBody>
              <a:bodyPr/>
              <a:lstStyle/>
              <a:p>
                <a:r>
                  <a:rPr lang="zh-CN" altLang="en-US">
                    <a:noFill/>
                  </a:rPr>
                  <a:t> </a:t>
                </a:r>
              </a:p>
            </p:txBody>
          </p:sp>
        </mc:Fallback>
      </mc:AlternateContent>
      <p:sp>
        <p:nvSpPr>
          <p:cNvPr id="12" name="对话气泡: 矩形 11">
            <a:extLst>
              <a:ext uri="{FF2B5EF4-FFF2-40B4-BE49-F238E27FC236}">
                <a16:creationId xmlns:a16="http://schemas.microsoft.com/office/drawing/2014/main" id="{21899CEC-29D0-419E-B8DE-6077FD559648}"/>
              </a:ext>
            </a:extLst>
          </p:cNvPr>
          <p:cNvSpPr/>
          <p:nvPr/>
        </p:nvSpPr>
        <p:spPr>
          <a:xfrm>
            <a:off x="4704717" y="145115"/>
            <a:ext cx="4396153" cy="1143740"/>
          </a:xfrm>
          <a:prstGeom prst="wedgeRectCallout">
            <a:avLst>
              <a:gd name="adj1" fmla="val -70633"/>
              <a:gd name="adj2" fmla="val 122461"/>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b="1" dirty="0">
                <a:solidFill>
                  <a:schemeClr val="tx1"/>
                </a:solidFill>
                <a:latin typeface="+mn-ea"/>
              </a:rPr>
              <a:t>如果一个类有包名，那么就不能在任意位置存放，必须按照包名对应的路径存放该类的字节码文件。</a:t>
            </a:r>
          </a:p>
        </p:txBody>
      </p:sp>
      <p:sp>
        <p:nvSpPr>
          <p:cNvPr id="13" name="文本框 12">
            <a:extLst>
              <a:ext uri="{FF2B5EF4-FFF2-40B4-BE49-F238E27FC236}">
                <a16:creationId xmlns:a16="http://schemas.microsoft.com/office/drawing/2014/main" id="{C808D482-3220-4C4F-AF3B-A7C71B92C419}"/>
              </a:ext>
            </a:extLst>
          </p:cNvPr>
          <p:cNvSpPr txBox="1"/>
          <p:nvPr/>
        </p:nvSpPr>
        <p:spPr>
          <a:xfrm>
            <a:off x="4449358" y="2230657"/>
            <a:ext cx="4651512" cy="1390124"/>
          </a:xfrm>
          <a:prstGeom prst="rect">
            <a:avLst/>
          </a:prstGeom>
          <a:noFill/>
        </p:spPr>
        <p:txBody>
          <a:bodyPr wrap="square">
            <a:spAutoFit/>
          </a:bodyPr>
          <a:lstStyle/>
          <a:p>
            <a:pPr marL="1257300" lvl="3" indent="-342900">
              <a:lnSpc>
                <a:spcPct val="120000"/>
              </a:lnSpc>
              <a:buFont typeface="Wingdings" panose="05000000000000000000" pitchFamily="2" charset="2"/>
              <a:buChar char="n"/>
            </a:pPr>
            <a:r>
              <a:rPr lang="zh-CN" altLang="en-US" sz="1800" b="1" dirty="0">
                <a:latin typeface="+mj-lt"/>
                <a:ea typeface="楷体" panose="02010609060101010101" pitchFamily="49" charset="-122"/>
                <a:sym typeface="+mn-ea"/>
              </a:rPr>
              <a:t>通过包来管理命名空间</a:t>
            </a:r>
            <a:r>
              <a:rPr lang="en-US" altLang="zh-CN" sz="1800" b="1" dirty="0">
                <a:latin typeface="+mj-lt"/>
                <a:ea typeface="楷体" panose="02010609060101010101" pitchFamily="49" charset="-122"/>
                <a:sym typeface="+mn-ea"/>
              </a:rPr>
              <a:t>(naming space)</a:t>
            </a:r>
          </a:p>
          <a:p>
            <a:pPr marL="1257300" lvl="3" indent="-342900">
              <a:lnSpc>
                <a:spcPct val="120000"/>
              </a:lnSpc>
              <a:buFont typeface="Wingdings" panose="05000000000000000000" pitchFamily="2" charset="2"/>
              <a:buChar char="n"/>
            </a:pPr>
            <a:r>
              <a:rPr lang="zh-CN" altLang="en-US" sz="1800" b="1" dirty="0">
                <a:latin typeface="+mj-lt"/>
                <a:ea typeface="楷体" panose="02010609060101010101" pitchFamily="49" charset="-122"/>
                <a:sym typeface="+mn-ea"/>
              </a:rPr>
              <a:t>防止同名的类发生冲突</a:t>
            </a:r>
          </a:p>
          <a:p>
            <a:pPr marL="1257300" lvl="3" indent="-342900">
              <a:lnSpc>
                <a:spcPct val="120000"/>
              </a:lnSpc>
              <a:buFont typeface="Wingdings" panose="05000000000000000000" pitchFamily="2" charset="2"/>
              <a:buChar char="n"/>
            </a:pPr>
            <a:r>
              <a:rPr lang="zh-CN" altLang="en-US" sz="1800" b="1" dirty="0">
                <a:latin typeface="+mj-lt"/>
                <a:ea typeface="楷体" panose="02010609060101010101" pitchFamily="49" charset="-122"/>
                <a:sym typeface="+mn-ea"/>
              </a:rPr>
              <a:t>形成层次化的结构，便于管理</a:t>
            </a:r>
          </a:p>
        </p:txBody>
      </p:sp>
    </p:spTree>
    <p:extLst>
      <p:ext uri="{BB962C8B-B14F-4D97-AF65-F5344CB8AC3E}">
        <p14:creationId xmlns:p14="http://schemas.microsoft.com/office/powerpoint/2010/main" val="342573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500"/>
                                        <p:tgtEl>
                                          <p:spTgt spid="1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500"/>
                                        <p:tgtEl>
                                          <p:spTgt spid="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fade">
                                      <p:cBhvr>
                                        <p:cTn id="37" dur="500"/>
                                        <p:tgtEl>
                                          <p:spTgt spid="1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4" end="4"/>
                                            </p:txEl>
                                          </p:spTgt>
                                        </p:tgtEl>
                                        <p:attrNameLst>
                                          <p:attrName>style.visibility</p:attrName>
                                        </p:attrNameLst>
                                      </p:cBhvr>
                                      <p:to>
                                        <p:strVal val="visible"/>
                                      </p:to>
                                    </p:set>
                                    <p:animEffect transition="in" filter="fade">
                                      <p:cBhvr>
                                        <p:cTn id="42" dur="500"/>
                                        <p:tgtEl>
                                          <p:spTgt spid="1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5" end="5"/>
                                            </p:txEl>
                                          </p:spTgt>
                                        </p:tgtEl>
                                        <p:attrNameLst>
                                          <p:attrName>style.visibility</p:attrName>
                                        </p:attrNameLst>
                                      </p:cBhvr>
                                      <p:to>
                                        <p:strVal val="visible"/>
                                      </p:to>
                                    </p:set>
                                    <p:animEffect transition="in" filter="fade">
                                      <p:cBhvr>
                                        <p:cTn id="4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5A2DFA19-00C0-4FB5-AE5F-4212B7BB2B0C}"/>
              </a:ext>
            </a:extLst>
          </p:cNvPr>
          <p:cNvSpPr txBox="1"/>
          <p:nvPr/>
        </p:nvSpPr>
        <p:spPr>
          <a:xfrm>
            <a:off x="0" y="1086917"/>
            <a:ext cx="9144000" cy="4998997"/>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类成员</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cs typeface="黑体" panose="02010609060101010101" pitchFamily="49" charset="-122"/>
                <a:sym typeface="+mn-ea"/>
              </a:rPr>
              <a:t>变量和方法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对象具有状态和行为</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成员变量定义</a:t>
            </a: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成员方法定义</a:t>
            </a: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类型</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基本类型，复合类型</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数组、类和接口</a:t>
            </a:r>
            <a:r>
              <a:rPr lang="en-US" altLang="zh-CN" sz="2400" b="1" dirty="0">
                <a:solidFill>
                  <a:srgbClr val="1557AE"/>
                </a:solidFill>
                <a:latin typeface="+mj-lt"/>
                <a:ea typeface="楷体" panose="02010609060101010101" pitchFamily="49" charset="-122"/>
                <a:sym typeface="+mn-ea"/>
              </a:rPr>
              <a:t>)</a:t>
            </a:r>
            <a:endParaRPr lang="zh-CN" altLang="en-US" sz="2400" b="1" dirty="0">
              <a:solidFill>
                <a:srgbClr val="1557AE"/>
              </a:solidFill>
              <a:latin typeface="+mj-lt"/>
              <a:ea typeface="楷体" panose="02010609060101010101" pitchFamily="49" charset="-122"/>
              <a:sym typeface="+mn-ea"/>
            </a:endParaRPr>
          </a:p>
        </p:txBody>
      </p:sp>
      <p:sp>
        <p:nvSpPr>
          <p:cNvPr id="5" name="矩形: 圆角 4">
            <a:extLst>
              <a:ext uri="{FF2B5EF4-FFF2-40B4-BE49-F238E27FC236}">
                <a16:creationId xmlns:a16="http://schemas.microsoft.com/office/drawing/2014/main" id="{ECFE6331-F503-412B-888B-6089D98C4620}"/>
              </a:ext>
            </a:extLst>
          </p:cNvPr>
          <p:cNvSpPr/>
          <p:nvPr/>
        </p:nvSpPr>
        <p:spPr>
          <a:xfrm>
            <a:off x="1" y="2540328"/>
            <a:ext cx="9143999" cy="1110015"/>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indent="-609600" eaLnBrk="1" hangingPunct="1">
              <a:buSzPct val="90000"/>
              <a:buFont typeface="Wingdings" panose="05000000000000000000" pitchFamily="2" charset="2"/>
              <a:buChar char="ü"/>
            </a:pPr>
            <a:r>
              <a:rPr lang="en-US" altLang="zh-CN" sz="2000" b="1" dirty="0">
                <a:solidFill>
                  <a:schemeClr val="tx1"/>
                </a:solidFill>
              </a:rPr>
              <a:t>[</a:t>
            </a:r>
            <a:r>
              <a:rPr lang="zh-CN" altLang="en-US" sz="2000" b="1" dirty="0">
                <a:solidFill>
                  <a:schemeClr val="tx1"/>
                </a:solidFill>
              </a:rPr>
              <a:t>访问权限修饰符</a:t>
            </a:r>
            <a:r>
              <a:rPr lang="en-US" altLang="zh-CN" sz="2000" b="1" dirty="0">
                <a:solidFill>
                  <a:schemeClr val="tx1"/>
                </a:solidFill>
              </a:rPr>
              <a:t>] </a:t>
            </a:r>
            <a:r>
              <a:rPr lang="zh-CN" altLang="en-US" sz="2000" b="1" dirty="0">
                <a:solidFill>
                  <a:schemeClr val="tx1"/>
                </a:solidFill>
              </a:rPr>
              <a:t>类型 变量名</a:t>
            </a:r>
            <a:r>
              <a:rPr lang="en-US" altLang="zh-CN" sz="2000" b="1" dirty="0">
                <a:solidFill>
                  <a:schemeClr val="tx1"/>
                </a:solidFill>
              </a:rPr>
              <a:t>;</a:t>
            </a:r>
          </a:p>
          <a:p>
            <a:pPr marL="609600" indent="-609600" eaLnBrk="1" hangingPunct="1">
              <a:buSzPct val="90000"/>
              <a:buFont typeface="Wingdings" panose="05000000000000000000" pitchFamily="2" charset="2"/>
              <a:buChar char="ü"/>
            </a:pPr>
            <a:r>
              <a:rPr lang="en-US" altLang="zh-CN" sz="2000" b="1" dirty="0">
                <a:solidFill>
                  <a:schemeClr val="tx1"/>
                </a:solidFill>
              </a:rPr>
              <a:t>[</a:t>
            </a:r>
            <a:r>
              <a:rPr lang="zh-CN" altLang="en-US" sz="2000" b="1" dirty="0">
                <a:solidFill>
                  <a:schemeClr val="tx1"/>
                </a:solidFill>
              </a:rPr>
              <a:t>访问权限修饰符</a:t>
            </a:r>
            <a:r>
              <a:rPr lang="en-US" altLang="zh-CN" sz="2000" b="1" dirty="0">
                <a:solidFill>
                  <a:schemeClr val="tx1"/>
                </a:solidFill>
              </a:rPr>
              <a:t>] </a:t>
            </a:r>
            <a:r>
              <a:rPr lang="zh-CN" altLang="en-US" sz="2000" b="1" dirty="0">
                <a:solidFill>
                  <a:schemeClr val="tx1"/>
                </a:solidFill>
              </a:rPr>
              <a:t>类型 变量名 </a:t>
            </a:r>
            <a:r>
              <a:rPr lang="en-US" altLang="zh-CN" sz="2000" b="1" dirty="0">
                <a:solidFill>
                  <a:schemeClr val="tx1"/>
                </a:solidFill>
              </a:rPr>
              <a:t>[=</a:t>
            </a:r>
            <a:r>
              <a:rPr lang="zh-CN" altLang="en-US" sz="2000" b="1" dirty="0">
                <a:solidFill>
                  <a:schemeClr val="tx1"/>
                </a:solidFill>
              </a:rPr>
              <a:t>初值</a:t>
            </a:r>
            <a:r>
              <a:rPr lang="en-US" altLang="zh-CN" sz="2000" b="1" dirty="0">
                <a:solidFill>
                  <a:schemeClr val="tx1"/>
                </a:solidFill>
              </a:rPr>
              <a:t>];</a:t>
            </a:r>
          </a:p>
          <a:p>
            <a:pPr marL="609600" indent="-609600" eaLnBrk="1" hangingPunct="1">
              <a:buSzPct val="90000"/>
              <a:buFont typeface="Wingdings" panose="05000000000000000000" pitchFamily="2" charset="2"/>
              <a:buChar char="ü"/>
            </a:pPr>
            <a:r>
              <a:rPr lang="en-US" altLang="zh-CN" sz="2000" b="1" dirty="0">
                <a:solidFill>
                  <a:schemeClr val="tx1"/>
                </a:solidFill>
              </a:rPr>
              <a:t>[</a:t>
            </a:r>
            <a:r>
              <a:rPr lang="zh-CN" altLang="en-US" sz="2000" b="1" dirty="0">
                <a:solidFill>
                  <a:schemeClr val="tx1"/>
                </a:solidFill>
              </a:rPr>
              <a:t>访问权限修饰符</a:t>
            </a:r>
            <a:r>
              <a:rPr lang="en-US" altLang="zh-CN" sz="2000" b="1" dirty="0">
                <a:solidFill>
                  <a:schemeClr val="tx1"/>
                </a:solidFill>
              </a:rPr>
              <a:t>] </a:t>
            </a:r>
            <a:r>
              <a:rPr lang="zh-CN" altLang="en-US" sz="2000" b="1" dirty="0">
                <a:solidFill>
                  <a:schemeClr val="tx1"/>
                </a:solidFill>
              </a:rPr>
              <a:t>类型 变量名 </a:t>
            </a:r>
            <a:r>
              <a:rPr lang="en-US" altLang="zh-CN" sz="2000" b="1" dirty="0">
                <a:solidFill>
                  <a:schemeClr val="tx1"/>
                </a:solidFill>
              </a:rPr>
              <a:t>[=</a:t>
            </a:r>
            <a:r>
              <a:rPr lang="zh-CN" altLang="en-US" sz="2000" b="1" dirty="0">
                <a:solidFill>
                  <a:schemeClr val="tx1"/>
                </a:solidFill>
              </a:rPr>
              <a:t>初值</a:t>
            </a:r>
            <a:r>
              <a:rPr lang="en-US" altLang="zh-CN" sz="2000" b="1" dirty="0">
                <a:solidFill>
                  <a:schemeClr val="tx1"/>
                </a:solidFill>
              </a:rPr>
              <a:t>] [,</a:t>
            </a:r>
            <a:r>
              <a:rPr lang="zh-CN" altLang="en-US" sz="2000" b="1" dirty="0">
                <a:solidFill>
                  <a:schemeClr val="tx1"/>
                </a:solidFill>
              </a:rPr>
              <a:t>变量名 </a:t>
            </a:r>
            <a:r>
              <a:rPr lang="en-US" altLang="zh-CN" sz="2000" b="1" dirty="0">
                <a:solidFill>
                  <a:schemeClr val="tx1"/>
                </a:solidFill>
              </a:rPr>
              <a:t>[=</a:t>
            </a:r>
            <a:r>
              <a:rPr lang="zh-CN" altLang="en-US" sz="2000" b="1" dirty="0">
                <a:solidFill>
                  <a:schemeClr val="tx1"/>
                </a:solidFill>
              </a:rPr>
              <a:t>初值</a:t>
            </a:r>
            <a:r>
              <a:rPr lang="en-US" altLang="zh-CN" sz="2000" b="1" dirty="0">
                <a:solidFill>
                  <a:schemeClr val="tx1"/>
                </a:solidFill>
              </a:rPr>
              <a:t>]…];</a:t>
            </a:r>
          </a:p>
        </p:txBody>
      </p:sp>
      <p:sp>
        <p:nvSpPr>
          <p:cNvPr id="6" name="矩形: 圆角 5">
            <a:extLst>
              <a:ext uri="{FF2B5EF4-FFF2-40B4-BE49-F238E27FC236}">
                <a16:creationId xmlns:a16="http://schemas.microsoft.com/office/drawing/2014/main" id="{AF229350-D1E6-4D51-9D06-0B320C0AC392}"/>
              </a:ext>
            </a:extLst>
          </p:cNvPr>
          <p:cNvSpPr/>
          <p:nvPr/>
        </p:nvSpPr>
        <p:spPr>
          <a:xfrm>
            <a:off x="1" y="4360622"/>
            <a:ext cx="9143999" cy="1110015"/>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eaLnBrk="1" hangingPunct="1">
              <a:buSzPct val="90000"/>
            </a:pPr>
            <a:r>
              <a:rPr lang="en-US" altLang="zh-CN" sz="2000" b="1" dirty="0">
                <a:solidFill>
                  <a:schemeClr val="tx1"/>
                </a:solidFill>
              </a:rPr>
              <a:t>[</a:t>
            </a:r>
            <a:r>
              <a:rPr lang="zh-CN" altLang="en-US" sz="2000" b="1" dirty="0">
                <a:solidFill>
                  <a:schemeClr val="tx1"/>
                </a:solidFill>
              </a:rPr>
              <a:t>访问权限修饰符</a:t>
            </a:r>
            <a:r>
              <a:rPr lang="en-US" altLang="zh-CN" sz="2000" b="1" dirty="0">
                <a:solidFill>
                  <a:schemeClr val="tx1"/>
                </a:solidFill>
              </a:rPr>
              <a:t>] </a:t>
            </a:r>
            <a:r>
              <a:rPr lang="zh-CN" altLang="en-US" sz="2000" b="1" dirty="0">
                <a:solidFill>
                  <a:schemeClr val="tx1"/>
                </a:solidFill>
              </a:rPr>
              <a:t>返回类型 方法名 </a:t>
            </a:r>
            <a:r>
              <a:rPr lang="en-US" altLang="zh-CN" sz="2000" b="1" dirty="0">
                <a:solidFill>
                  <a:schemeClr val="tx1"/>
                </a:solidFill>
              </a:rPr>
              <a:t>([</a:t>
            </a:r>
            <a:r>
              <a:rPr lang="zh-CN" altLang="en-US" sz="2000" b="1" dirty="0">
                <a:solidFill>
                  <a:schemeClr val="tx1"/>
                </a:solidFill>
              </a:rPr>
              <a:t>参数表</a:t>
            </a:r>
            <a:r>
              <a:rPr lang="en-US" altLang="zh-CN" sz="2000" b="1" dirty="0">
                <a:solidFill>
                  <a:schemeClr val="tx1"/>
                </a:solidFill>
              </a:rPr>
              <a:t>]) [throws </a:t>
            </a:r>
            <a:r>
              <a:rPr lang="zh-CN" altLang="en-US" sz="2000" b="1" dirty="0">
                <a:solidFill>
                  <a:schemeClr val="tx1"/>
                </a:solidFill>
              </a:rPr>
              <a:t>异常名</a:t>
            </a:r>
            <a:r>
              <a:rPr lang="en-US" altLang="zh-CN" sz="2000" b="1" dirty="0">
                <a:solidFill>
                  <a:schemeClr val="tx1"/>
                </a:solidFill>
              </a:rPr>
              <a:t>] {</a:t>
            </a:r>
          </a:p>
          <a:p>
            <a:pPr lvl="1" eaLnBrk="1" hangingPunct="1">
              <a:buSzPct val="90000"/>
            </a:pPr>
            <a:r>
              <a:rPr lang="en-US" altLang="zh-CN" sz="2000" b="1" dirty="0">
                <a:solidFill>
                  <a:schemeClr val="tx1"/>
                </a:solidFill>
              </a:rPr>
              <a:t>	</a:t>
            </a:r>
            <a:r>
              <a:rPr lang="zh-CN" altLang="en-US" sz="2000" b="1" dirty="0">
                <a:solidFill>
                  <a:schemeClr val="tx1"/>
                </a:solidFill>
              </a:rPr>
              <a:t>方法体</a:t>
            </a:r>
            <a:r>
              <a:rPr lang="en-US" altLang="zh-CN" sz="2000" b="1" dirty="0">
                <a:solidFill>
                  <a:schemeClr val="tx1"/>
                </a:solidFill>
              </a:rPr>
              <a:t>;</a:t>
            </a:r>
          </a:p>
          <a:p>
            <a:pPr lvl="1" eaLnBrk="1" hangingPunct="1">
              <a:buSzPct val="90000"/>
            </a:pPr>
            <a:r>
              <a:rPr lang="en-US" altLang="zh-CN" sz="2000" b="1" dirty="0">
                <a:solidFill>
                  <a:schemeClr val="tx1"/>
                </a:solidFill>
              </a:rPr>
              <a:t>}</a:t>
            </a:r>
          </a:p>
        </p:txBody>
      </p:sp>
    </p:spTree>
    <p:extLst>
      <p:ext uri="{BB962C8B-B14F-4D97-AF65-F5344CB8AC3E}">
        <p14:creationId xmlns:p14="http://schemas.microsoft.com/office/powerpoint/2010/main" val="3623770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660B884-CC42-4AFF-96BE-E4940FBE890C}"/>
              </a:ext>
            </a:extLst>
          </p:cNvPr>
          <p:cNvSpPr txBox="1"/>
          <p:nvPr/>
        </p:nvSpPr>
        <p:spPr>
          <a:xfrm>
            <a:off x="0" y="1086917"/>
            <a:ext cx="9144000" cy="455579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类成员的访问</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访问控制修饰符</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即变量</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方法的可见性</a:t>
            </a:r>
            <a:r>
              <a:rPr lang="en-US" altLang="zh-CN" sz="2400" b="1" dirty="0">
                <a:solidFill>
                  <a:srgbClr val="1557AE"/>
                </a:solidFill>
                <a:latin typeface="+mj-lt"/>
                <a:ea typeface="楷体" panose="02010609060101010101" pitchFamily="49" charset="-122"/>
                <a:sym typeface="+mn-ea"/>
              </a:rPr>
              <a:t>)</a:t>
            </a:r>
          </a:p>
          <a:p>
            <a:pPr marL="1257300" lvl="3" indent="-342900">
              <a:lnSpc>
                <a:spcPct val="120000"/>
              </a:lnSpc>
              <a:buFont typeface="Wingdings" panose="05000000000000000000" pitchFamily="2" charset="2"/>
              <a:buChar char="p"/>
            </a:pPr>
            <a:r>
              <a:rPr lang="zh-CN" altLang="en-US" sz="2400" b="1" dirty="0">
                <a:latin typeface="+mj-lt"/>
                <a:ea typeface="楷体" panose="02010609060101010101" pitchFamily="49" charset="-122"/>
                <a:sym typeface="+mn-ea"/>
              </a:rPr>
              <a:t>公共权限－</a:t>
            </a:r>
            <a:r>
              <a:rPr lang="en-US" altLang="zh-CN" sz="2400" b="1" dirty="0">
                <a:latin typeface="+mj-lt"/>
                <a:ea typeface="楷体" panose="02010609060101010101" pitchFamily="49" charset="-122"/>
                <a:sym typeface="+mn-ea"/>
              </a:rPr>
              <a:t>public </a:t>
            </a:r>
          </a:p>
          <a:p>
            <a:pPr marL="1714500" lvl="4" indent="-342900">
              <a:lnSpc>
                <a:spcPct val="120000"/>
              </a:lnSpc>
              <a:buFont typeface="Wingdings" panose="05000000000000000000" pitchFamily="2" charset="2"/>
              <a:buChar char="ü"/>
            </a:pPr>
            <a:r>
              <a:rPr lang="zh-CN" altLang="en-US" sz="2400" b="1" dirty="0">
                <a:latin typeface="+mj-lt"/>
                <a:ea typeface="楷体" panose="02010609060101010101" pitchFamily="49" charset="-122"/>
                <a:sym typeface="+mn-ea"/>
              </a:rPr>
              <a:t>能被所有类访问</a:t>
            </a:r>
          </a:p>
          <a:p>
            <a:pPr marL="1257300" lvl="3" indent="-342900">
              <a:lnSpc>
                <a:spcPct val="120000"/>
              </a:lnSpc>
              <a:buFont typeface="Wingdings" panose="05000000000000000000" pitchFamily="2" charset="2"/>
              <a:buChar char="p"/>
            </a:pPr>
            <a:r>
              <a:rPr lang="zh-CN" altLang="en-US" sz="2400" b="1" dirty="0">
                <a:latin typeface="+mj-lt"/>
                <a:ea typeface="楷体" panose="02010609060101010101" pitchFamily="49" charset="-122"/>
                <a:sym typeface="+mn-ea"/>
              </a:rPr>
              <a:t>默认权限</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或称包权限</a:t>
            </a:r>
            <a:r>
              <a:rPr lang="en-US" altLang="zh-CN" sz="2400" b="1" dirty="0">
                <a:latin typeface="+mj-lt"/>
                <a:ea typeface="楷体" panose="02010609060101010101" pitchFamily="49" charset="-122"/>
                <a:sym typeface="+mn-ea"/>
              </a:rPr>
              <a:t>)</a:t>
            </a:r>
          </a:p>
          <a:p>
            <a:pPr marL="1714500" lvl="4" indent="-342900">
              <a:lnSpc>
                <a:spcPct val="120000"/>
              </a:lnSpc>
              <a:buFont typeface="Wingdings" panose="05000000000000000000" pitchFamily="2" charset="2"/>
              <a:buChar char="ü"/>
            </a:pPr>
            <a:r>
              <a:rPr lang="zh-CN" altLang="en-US" sz="2400" b="1" dirty="0">
                <a:latin typeface="+mj-lt"/>
                <a:ea typeface="楷体" panose="02010609060101010101" pitchFamily="49" charset="-122"/>
                <a:sym typeface="+mn-ea"/>
              </a:rPr>
              <a:t>只能被同一包中的类访问</a:t>
            </a:r>
          </a:p>
          <a:p>
            <a:pPr marL="1257300" lvl="3" indent="-342900">
              <a:lnSpc>
                <a:spcPct val="120000"/>
              </a:lnSpc>
              <a:buFont typeface="Wingdings" panose="05000000000000000000" pitchFamily="2" charset="2"/>
              <a:buChar char="p"/>
            </a:pPr>
            <a:r>
              <a:rPr lang="zh-CN" altLang="en-US" sz="2400" b="1" dirty="0">
                <a:latin typeface="+mj-lt"/>
                <a:ea typeface="楷体" panose="02010609060101010101" pitchFamily="49" charset="-122"/>
                <a:sym typeface="+mn-ea"/>
              </a:rPr>
              <a:t>私有权限－ </a:t>
            </a:r>
            <a:r>
              <a:rPr lang="en-US" altLang="zh-CN" sz="2400" b="1" dirty="0">
                <a:latin typeface="+mj-lt"/>
                <a:ea typeface="楷体" panose="02010609060101010101" pitchFamily="49" charset="-122"/>
                <a:sym typeface="+mn-ea"/>
              </a:rPr>
              <a:t>private</a:t>
            </a:r>
          </a:p>
          <a:p>
            <a:pPr marL="1714500" lvl="4" indent="-342900">
              <a:lnSpc>
                <a:spcPct val="120000"/>
              </a:lnSpc>
              <a:buFont typeface="Wingdings" panose="05000000000000000000" pitchFamily="2" charset="2"/>
              <a:buChar char="ü"/>
            </a:pPr>
            <a:r>
              <a:rPr lang="zh-CN" altLang="en-US" sz="2400" b="1" dirty="0">
                <a:latin typeface="+mj-lt"/>
                <a:ea typeface="楷体" panose="02010609060101010101" pitchFamily="49" charset="-122"/>
                <a:sym typeface="+mn-ea"/>
              </a:rPr>
              <a:t>只能被该类自身访问</a:t>
            </a:r>
          </a:p>
          <a:p>
            <a:pPr marL="1257300" lvl="3" indent="-342900">
              <a:lnSpc>
                <a:spcPct val="120000"/>
              </a:lnSpc>
              <a:buFont typeface="Wingdings" panose="05000000000000000000" pitchFamily="2" charset="2"/>
              <a:buChar char="p"/>
            </a:pPr>
            <a:r>
              <a:rPr lang="zh-CN" altLang="en-US" sz="2400" b="1" dirty="0">
                <a:latin typeface="+mj-lt"/>
                <a:ea typeface="楷体" panose="02010609060101010101" pitchFamily="49" charset="-122"/>
                <a:sym typeface="+mn-ea"/>
              </a:rPr>
              <a:t>保护权限－ </a:t>
            </a:r>
            <a:r>
              <a:rPr lang="en-US" altLang="zh-CN" sz="2400" b="1" dirty="0">
                <a:latin typeface="+mj-lt"/>
                <a:ea typeface="楷体" panose="02010609060101010101" pitchFamily="49" charset="-122"/>
                <a:sym typeface="+mn-ea"/>
              </a:rPr>
              <a:t>protected</a:t>
            </a:r>
          </a:p>
          <a:p>
            <a:pPr marL="1714500" lvl="4" indent="-342900">
              <a:lnSpc>
                <a:spcPct val="120000"/>
              </a:lnSpc>
              <a:buFont typeface="Wingdings" panose="05000000000000000000" pitchFamily="2" charset="2"/>
              <a:buChar char="ü"/>
            </a:pPr>
            <a:r>
              <a:rPr lang="zh-CN" altLang="en-US" sz="2400" b="1" dirty="0">
                <a:latin typeface="+mj-lt"/>
                <a:ea typeface="楷体" panose="02010609060101010101" pitchFamily="49" charset="-122"/>
                <a:sym typeface="+mn-ea"/>
              </a:rPr>
              <a:t>只能被同一包中的类、该类的子类访问</a:t>
            </a:r>
          </a:p>
        </p:txBody>
      </p:sp>
    </p:spTree>
    <p:extLst>
      <p:ext uri="{BB962C8B-B14F-4D97-AF65-F5344CB8AC3E}">
        <p14:creationId xmlns:p14="http://schemas.microsoft.com/office/powerpoint/2010/main" val="232297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表格 3">
            <a:extLst>
              <a:ext uri="{FF2B5EF4-FFF2-40B4-BE49-F238E27FC236}">
                <a16:creationId xmlns:a16="http://schemas.microsoft.com/office/drawing/2014/main" id="{4C65BCA1-20F7-4776-B4E5-7A7D9169B9FB}"/>
              </a:ext>
            </a:extLst>
          </p:cNvPr>
          <p:cNvGraphicFramePr>
            <a:graphicFrameLocks noGrp="1"/>
          </p:cNvGraphicFramePr>
          <p:nvPr>
            <p:extLst>
              <p:ext uri="{D42A27DB-BD31-4B8C-83A1-F6EECF244321}">
                <p14:modId xmlns:p14="http://schemas.microsoft.com/office/powerpoint/2010/main" val="2755182775"/>
              </p:ext>
            </p:extLst>
          </p:nvPr>
        </p:nvGraphicFramePr>
        <p:xfrm>
          <a:off x="-21565" y="1251605"/>
          <a:ext cx="9143999" cy="3240000"/>
        </p:xfrm>
        <a:graphic>
          <a:graphicData uri="http://schemas.openxmlformats.org/drawingml/2006/table">
            <a:tbl>
              <a:tblPr firstRow="1" bandRow="1">
                <a:tableStyleId>{5C22544A-7EE6-4342-B048-85BDC9FD1C3A}</a:tableStyleId>
              </a:tblPr>
              <a:tblGrid>
                <a:gridCol w="1099986">
                  <a:extLst>
                    <a:ext uri="{9D8B030D-6E8A-4147-A177-3AD203B41FA5}">
                      <a16:colId xmlns:a16="http://schemas.microsoft.com/office/drawing/2014/main" val="1716831053"/>
                    </a:ext>
                  </a:extLst>
                </a:gridCol>
                <a:gridCol w="2697490">
                  <a:extLst>
                    <a:ext uri="{9D8B030D-6E8A-4147-A177-3AD203B41FA5}">
                      <a16:colId xmlns:a16="http://schemas.microsoft.com/office/drawing/2014/main" val="3117812646"/>
                    </a:ext>
                  </a:extLst>
                </a:gridCol>
                <a:gridCol w="1565965">
                  <a:extLst>
                    <a:ext uri="{9D8B030D-6E8A-4147-A177-3AD203B41FA5}">
                      <a16:colId xmlns:a16="http://schemas.microsoft.com/office/drawing/2014/main" val="326933626"/>
                    </a:ext>
                  </a:extLst>
                </a:gridCol>
                <a:gridCol w="1240972">
                  <a:extLst>
                    <a:ext uri="{9D8B030D-6E8A-4147-A177-3AD203B41FA5}">
                      <a16:colId xmlns:a16="http://schemas.microsoft.com/office/drawing/2014/main" val="1937061474"/>
                    </a:ext>
                  </a:extLst>
                </a:gridCol>
                <a:gridCol w="1015586">
                  <a:extLst>
                    <a:ext uri="{9D8B030D-6E8A-4147-A177-3AD203B41FA5}">
                      <a16:colId xmlns:a16="http://schemas.microsoft.com/office/drawing/2014/main" val="1603908934"/>
                    </a:ext>
                  </a:extLst>
                </a:gridCol>
                <a:gridCol w="1524000">
                  <a:extLst>
                    <a:ext uri="{9D8B030D-6E8A-4147-A177-3AD203B41FA5}">
                      <a16:colId xmlns:a16="http://schemas.microsoft.com/office/drawing/2014/main" val="219852746"/>
                    </a:ext>
                  </a:extLst>
                </a:gridCol>
              </a:tblGrid>
              <a:tr h="6480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mj-lt"/>
                          <a:ea typeface="+mn-ea"/>
                        </a:rPr>
                        <a:t>名称</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mj-lt"/>
                          <a:ea typeface="+mn-ea"/>
                        </a:rPr>
                        <a:t>访问权修饰符</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mj-lt"/>
                          <a:ea typeface="+mn-ea"/>
                        </a:rPr>
                        <a:t>类本身</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mj-lt"/>
                          <a:ea typeface="+mn-ea"/>
                        </a:rPr>
                        <a:t>子类</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mj-lt"/>
                          <a:ea typeface="+mn-ea"/>
                        </a:rPr>
                        <a:t>包</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chemeClr val="tx1"/>
                          </a:solidFill>
                          <a:effectLst/>
                          <a:latin typeface="+mj-lt"/>
                          <a:ea typeface="+mn-ea"/>
                        </a:rPr>
                        <a:t>所有类</a:t>
                      </a:r>
                    </a:p>
                  </a:txBody>
                  <a:tcPr anchor="ctr" horzOverflow="overflow"/>
                </a:tc>
                <a:extLst>
                  <a:ext uri="{0D108BD9-81ED-4DB2-BD59-A6C34878D82A}">
                    <a16:rowId xmlns:a16="http://schemas.microsoft.com/office/drawing/2014/main" val="2226684945"/>
                  </a:ext>
                </a:extLst>
              </a:tr>
              <a:tr h="6480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j-lt"/>
                          <a:ea typeface="+mn-ea"/>
                        </a:rPr>
                        <a:t>公共</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rPr>
                        <a:t>public</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sym typeface="Symbol" pitchFamily="18" charset="2"/>
                        </a:rPr>
                        <a:t></a:t>
                      </a:r>
                      <a:endParaRPr kumimoji="0" lang="en-US" altLang="zh-CN" sz="2400" b="0" i="0" u="none" strike="noStrike" cap="none" normalizeH="0" baseline="0" dirty="0">
                        <a:ln>
                          <a:noFill/>
                        </a:ln>
                        <a:solidFill>
                          <a:schemeClr val="tx1"/>
                        </a:solidFill>
                        <a:effectLst/>
                        <a:latin typeface="+mj-lt"/>
                        <a:ea typeface="+mn-ea"/>
                      </a:endParaRP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extLst>
                  <a:ext uri="{0D108BD9-81ED-4DB2-BD59-A6C34878D82A}">
                    <a16:rowId xmlns:a16="http://schemas.microsoft.com/office/drawing/2014/main" val="740019078"/>
                  </a:ext>
                </a:extLst>
              </a:tr>
              <a:tr h="6480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j-lt"/>
                          <a:ea typeface="+mn-ea"/>
                        </a:rPr>
                        <a:t>保护</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rPr>
                        <a:t>protected</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sym typeface="Symbol" pitchFamily="18" charset="2"/>
                        </a:rPr>
                        <a:t> *</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mj-lt"/>
                        <a:ea typeface="+mn-ea"/>
                      </a:endParaRPr>
                    </a:p>
                  </a:txBody>
                  <a:tcPr anchor="ctr" horzOverflow="overflow"/>
                </a:tc>
                <a:extLst>
                  <a:ext uri="{0D108BD9-81ED-4DB2-BD59-A6C34878D82A}">
                    <a16:rowId xmlns:a16="http://schemas.microsoft.com/office/drawing/2014/main" val="4015413479"/>
                  </a:ext>
                </a:extLst>
              </a:tr>
              <a:tr h="6480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j-lt"/>
                          <a:ea typeface="+mn-ea"/>
                        </a:rPr>
                        <a:t>默认</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j-lt"/>
                          <a:ea typeface="+mn-ea"/>
                        </a:rPr>
                        <a:t>无修饰符</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mj-lt"/>
                        <a:ea typeface="+mn-ea"/>
                      </a:endParaRP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dirty="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mj-lt"/>
                        <a:ea typeface="+mn-ea"/>
                      </a:endParaRPr>
                    </a:p>
                  </a:txBody>
                  <a:tcPr anchor="ctr" horzOverflow="overflow"/>
                </a:tc>
                <a:extLst>
                  <a:ext uri="{0D108BD9-81ED-4DB2-BD59-A6C34878D82A}">
                    <a16:rowId xmlns:a16="http://schemas.microsoft.com/office/drawing/2014/main" val="1496463071"/>
                  </a:ext>
                </a:extLst>
              </a:tr>
              <a:tr h="648000">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a:ln>
                            <a:noFill/>
                          </a:ln>
                          <a:solidFill>
                            <a:schemeClr val="tx1"/>
                          </a:solidFill>
                          <a:effectLst/>
                          <a:latin typeface="+mj-lt"/>
                          <a:ea typeface="+mn-ea"/>
                        </a:rPr>
                        <a:t>私有</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rPr>
                        <a:t>private</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chemeClr val="tx1"/>
                          </a:solidFill>
                          <a:effectLst/>
                          <a:latin typeface="+mj-lt"/>
                          <a:ea typeface="+mn-ea"/>
                          <a:sym typeface="Symbol" pitchFamily="18" charset="2"/>
                        </a:rPr>
                        <a:t></a:t>
                      </a: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tx1"/>
                        </a:solidFill>
                        <a:effectLst/>
                        <a:latin typeface="+mj-lt"/>
                        <a:ea typeface="+mn-ea"/>
                      </a:endParaRP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mj-lt"/>
                        <a:ea typeface="+mn-ea"/>
                        <a:sym typeface="Symbol" pitchFamily="18" charset="2"/>
                      </a:endParaRPr>
                    </a:p>
                  </a:txBody>
                  <a:tcPr anchor="ctr" horzOverflow="overflow"/>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dirty="0">
                        <a:ln>
                          <a:noFill/>
                        </a:ln>
                        <a:solidFill>
                          <a:schemeClr val="tx1"/>
                        </a:solidFill>
                        <a:effectLst/>
                        <a:latin typeface="+mj-lt"/>
                        <a:ea typeface="+mn-ea"/>
                      </a:endParaRPr>
                    </a:p>
                  </a:txBody>
                  <a:tcPr anchor="ctr" horzOverflow="overflow"/>
                </a:tc>
                <a:extLst>
                  <a:ext uri="{0D108BD9-81ED-4DB2-BD59-A6C34878D82A}">
                    <a16:rowId xmlns:a16="http://schemas.microsoft.com/office/drawing/2014/main" val="3944942925"/>
                  </a:ext>
                </a:extLst>
              </a:tr>
            </a:tbl>
          </a:graphicData>
        </a:graphic>
      </p:graphicFrame>
      <p:sp>
        <p:nvSpPr>
          <p:cNvPr id="5" name="矩形: 圆角 4">
            <a:extLst>
              <a:ext uri="{FF2B5EF4-FFF2-40B4-BE49-F238E27FC236}">
                <a16:creationId xmlns:a16="http://schemas.microsoft.com/office/drawing/2014/main" id="{21B5F166-C49E-4552-BA01-1599CC216780}"/>
              </a:ext>
            </a:extLst>
          </p:cNvPr>
          <p:cNvSpPr/>
          <p:nvPr/>
        </p:nvSpPr>
        <p:spPr>
          <a:xfrm>
            <a:off x="21565" y="4796250"/>
            <a:ext cx="9100869" cy="613847"/>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 指子类与父类不在同一个包中的情况</a:t>
            </a:r>
          </a:p>
        </p:txBody>
      </p:sp>
    </p:spTree>
    <p:extLst>
      <p:ext uri="{BB962C8B-B14F-4D97-AF65-F5344CB8AC3E}">
        <p14:creationId xmlns:p14="http://schemas.microsoft.com/office/powerpoint/2010/main" val="558791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A3F39460-CE68-478A-9A85-28CD96120D6A}"/>
              </a:ext>
            </a:extLst>
          </p:cNvPr>
          <p:cNvSpPr txBox="1"/>
          <p:nvPr/>
        </p:nvSpPr>
        <p:spPr>
          <a:xfrm>
            <a:off x="0" y="1086917"/>
            <a:ext cx="9144000" cy="367312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类成员的访问</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其他修饰符</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静态成员</a:t>
            </a:r>
            <a:r>
              <a:rPr lang="en-US" altLang="zh-CN" sz="2400" b="1" dirty="0">
                <a:latin typeface="+mj-lt"/>
                <a:ea typeface="楷体" panose="02010609060101010101" pitchFamily="49" charset="-122"/>
                <a:sym typeface="+mn-ea"/>
              </a:rPr>
              <a:t>static</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直接通过类</a:t>
            </a:r>
            <a:r>
              <a:rPr lang="en-US" altLang="zh-CN" sz="2400" dirty="0">
                <a:latin typeface="+mj-lt"/>
                <a:ea typeface="楷体" panose="02010609060101010101" pitchFamily="49" charset="-122"/>
                <a:sym typeface="+mn-ea"/>
              </a:rPr>
              <a:t>(</a:t>
            </a:r>
            <a:r>
              <a:rPr lang="zh-CN" altLang="en-US" sz="2400" dirty="0">
                <a:latin typeface="+mj-lt"/>
                <a:ea typeface="楷体" panose="02010609060101010101" pitchFamily="49" charset="-122"/>
                <a:sym typeface="+mn-ea"/>
              </a:rPr>
              <a:t>而不必创建对象</a:t>
            </a:r>
            <a:r>
              <a:rPr lang="en-US" altLang="zh-CN" sz="2400" dirty="0">
                <a:latin typeface="+mj-lt"/>
                <a:ea typeface="楷体" panose="02010609060101010101" pitchFamily="49" charset="-122"/>
                <a:sym typeface="+mn-ea"/>
              </a:rPr>
              <a:t>)</a:t>
            </a:r>
            <a:r>
              <a:rPr lang="zh-CN" altLang="en-US" sz="2400" dirty="0">
                <a:latin typeface="+mj-lt"/>
                <a:ea typeface="楷体" panose="02010609060101010101" pitchFamily="49" charset="-122"/>
                <a:sym typeface="+mn-ea"/>
              </a:rPr>
              <a:t>就能使用该成员。</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最终成员</a:t>
            </a:r>
            <a:r>
              <a:rPr lang="en-US" altLang="zh-CN" sz="2400" b="1" dirty="0">
                <a:latin typeface="+mj-lt"/>
                <a:ea typeface="楷体" panose="02010609060101010101" pitchFamily="49" charset="-122"/>
                <a:sym typeface="+mn-ea"/>
              </a:rPr>
              <a:t>final</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对成员变量，其值在程序的执行过程中不会改变</a:t>
            </a: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对成员方法，不允许被子类重写</a:t>
            </a:r>
          </a:p>
          <a:p>
            <a:pPr marL="1714500" lvl="4" indent="-342900">
              <a:lnSpc>
                <a:spcPct val="120000"/>
              </a:lnSpc>
              <a:buFont typeface="Wingdings" panose="05000000000000000000" pitchFamily="2" charset="2"/>
              <a:buChar char="ü"/>
            </a:pPr>
            <a:endParaRPr lang="zh-CN" altLang="en-US" sz="2400" b="1" dirty="0">
              <a:latin typeface="+mj-lt"/>
              <a:ea typeface="楷体" panose="02010609060101010101" pitchFamily="49" charset="-122"/>
              <a:sym typeface="+mn-ea"/>
            </a:endParaRPr>
          </a:p>
        </p:txBody>
      </p:sp>
      <p:sp>
        <p:nvSpPr>
          <p:cNvPr id="5" name="矩形: 圆角 4">
            <a:extLst>
              <a:ext uri="{FF2B5EF4-FFF2-40B4-BE49-F238E27FC236}">
                <a16:creationId xmlns:a16="http://schemas.microsoft.com/office/drawing/2014/main" id="{B139EF6A-6970-4E3F-8CB3-098CAE152FFE}"/>
              </a:ext>
            </a:extLst>
          </p:cNvPr>
          <p:cNvSpPr/>
          <p:nvPr/>
        </p:nvSpPr>
        <p:spPr>
          <a:xfrm>
            <a:off x="0" y="5271715"/>
            <a:ext cx="9144000" cy="1441170"/>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n"/>
            </a:pPr>
            <a:r>
              <a:rPr lang="en-US" altLang="zh-CN" sz="2000" b="1" dirty="0">
                <a:solidFill>
                  <a:schemeClr val="tx1"/>
                </a:solidFill>
                <a:latin typeface="+mn-ea"/>
              </a:rPr>
              <a:t>static</a:t>
            </a:r>
            <a:r>
              <a:rPr lang="zh-CN" altLang="en-US" sz="2000" b="1" dirty="0">
                <a:solidFill>
                  <a:schemeClr val="tx1"/>
                </a:solidFill>
                <a:latin typeface="+mn-ea"/>
              </a:rPr>
              <a:t>变量</a:t>
            </a:r>
            <a:r>
              <a:rPr lang="en-US" altLang="zh-CN" sz="2000" b="1" dirty="0">
                <a:solidFill>
                  <a:schemeClr val="tx1"/>
                </a:solidFill>
                <a:latin typeface="+mn-ea"/>
              </a:rPr>
              <a:t>/</a:t>
            </a:r>
            <a:r>
              <a:rPr lang="zh-CN" altLang="en-US" sz="2000" b="1" dirty="0">
                <a:solidFill>
                  <a:schemeClr val="tx1"/>
                </a:solidFill>
                <a:latin typeface="+mn-ea"/>
              </a:rPr>
              <a:t>方法是脱离于具体对象而存在的，也就是说，无论创建了某个类的多少个对象，</a:t>
            </a:r>
            <a:r>
              <a:rPr lang="en-US" altLang="zh-CN" sz="2000" b="1" dirty="0">
                <a:solidFill>
                  <a:schemeClr val="tx1"/>
                </a:solidFill>
                <a:latin typeface="+mn-ea"/>
              </a:rPr>
              <a:t>static</a:t>
            </a:r>
            <a:r>
              <a:rPr lang="zh-CN" altLang="en-US" sz="2000" b="1" dirty="0">
                <a:solidFill>
                  <a:schemeClr val="tx1"/>
                </a:solidFill>
                <a:latin typeface="+mn-ea"/>
              </a:rPr>
              <a:t>变量</a:t>
            </a:r>
            <a:r>
              <a:rPr lang="en-US" altLang="zh-CN" sz="2000" b="1" dirty="0">
                <a:solidFill>
                  <a:schemeClr val="tx1"/>
                </a:solidFill>
                <a:latin typeface="+mn-ea"/>
              </a:rPr>
              <a:t>/</a:t>
            </a:r>
            <a:r>
              <a:rPr lang="zh-CN" altLang="en-US" sz="2000" b="1" dirty="0">
                <a:solidFill>
                  <a:schemeClr val="tx1"/>
                </a:solidFill>
                <a:latin typeface="+mn-ea"/>
              </a:rPr>
              <a:t>方法只有一份</a:t>
            </a:r>
          </a:p>
          <a:p>
            <a:pPr marL="342900" indent="-342900" algn="just">
              <a:lnSpc>
                <a:spcPct val="120000"/>
              </a:lnSpc>
              <a:buFont typeface="Wingdings" panose="05000000000000000000" pitchFamily="2" charset="2"/>
              <a:buChar char="n"/>
            </a:pPr>
            <a:r>
              <a:rPr lang="zh-CN" altLang="en-US" sz="2000" b="1" dirty="0">
                <a:solidFill>
                  <a:schemeClr val="tx1"/>
                </a:solidFill>
                <a:latin typeface="+mn-ea"/>
              </a:rPr>
              <a:t>对于非</a:t>
            </a:r>
            <a:r>
              <a:rPr lang="en-US" altLang="zh-CN" sz="2000" b="1" dirty="0">
                <a:solidFill>
                  <a:schemeClr val="tx1"/>
                </a:solidFill>
                <a:latin typeface="+mn-ea"/>
              </a:rPr>
              <a:t>static</a:t>
            </a:r>
            <a:r>
              <a:rPr lang="zh-CN" altLang="en-US" sz="2000" b="1" dirty="0">
                <a:solidFill>
                  <a:schemeClr val="tx1"/>
                </a:solidFill>
                <a:latin typeface="+mn-ea"/>
              </a:rPr>
              <a:t>变量</a:t>
            </a:r>
            <a:r>
              <a:rPr lang="en-US" altLang="zh-CN" sz="2000" b="1" dirty="0">
                <a:solidFill>
                  <a:schemeClr val="tx1"/>
                </a:solidFill>
                <a:latin typeface="+mn-ea"/>
              </a:rPr>
              <a:t>/</a:t>
            </a:r>
            <a:r>
              <a:rPr lang="zh-CN" altLang="en-US" sz="2000" b="1" dirty="0">
                <a:solidFill>
                  <a:schemeClr val="tx1"/>
                </a:solidFill>
                <a:latin typeface="+mn-ea"/>
              </a:rPr>
              <a:t>方法，每个对象都有一份</a:t>
            </a:r>
            <a:endParaRPr lang="en-US" altLang="zh-CN" sz="2000" b="1" dirty="0">
              <a:solidFill>
                <a:schemeClr val="tx1"/>
              </a:solidFill>
              <a:latin typeface="+mn-ea"/>
            </a:endParaRPr>
          </a:p>
          <a:p>
            <a:pPr marL="342900" indent="-342900" algn="just">
              <a:lnSpc>
                <a:spcPct val="120000"/>
              </a:lnSpc>
              <a:buFont typeface="Wingdings" panose="05000000000000000000" pitchFamily="2" charset="2"/>
              <a:buChar char="n"/>
            </a:pPr>
            <a:r>
              <a:rPr lang="en-US" altLang="zh-CN" sz="2000" b="1" dirty="0">
                <a:solidFill>
                  <a:schemeClr val="tx1"/>
                </a:solidFill>
                <a:latin typeface="+mn-ea"/>
              </a:rPr>
              <a:t>static</a:t>
            </a:r>
            <a:r>
              <a:rPr lang="zh-CN" altLang="en-US" sz="2000" b="1" dirty="0">
                <a:solidFill>
                  <a:schemeClr val="tx1"/>
                </a:solidFill>
                <a:latin typeface="+mn-ea"/>
              </a:rPr>
              <a:t>方法不能访问非</a:t>
            </a:r>
            <a:r>
              <a:rPr lang="en-US" altLang="zh-CN" sz="2000" b="1" dirty="0">
                <a:solidFill>
                  <a:schemeClr val="tx1"/>
                </a:solidFill>
                <a:latin typeface="+mn-ea"/>
              </a:rPr>
              <a:t>static</a:t>
            </a:r>
            <a:r>
              <a:rPr lang="zh-CN" altLang="en-US" sz="2000" b="1" dirty="0">
                <a:solidFill>
                  <a:schemeClr val="tx1"/>
                </a:solidFill>
                <a:latin typeface="+mn-ea"/>
              </a:rPr>
              <a:t>成员。</a:t>
            </a:r>
          </a:p>
        </p:txBody>
      </p:sp>
    </p:spTree>
    <p:extLst>
      <p:ext uri="{BB962C8B-B14F-4D97-AF65-F5344CB8AC3E}">
        <p14:creationId xmlns:p14="http://schemas.microsoft.com/office/powerpoint/2010/main" val="1665401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1</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1082348"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3500" b="1" dirty="0">
                <a:solidFill>
                  <a:srgbClr val="1557AE"/>
                </a:solidFill>
                <a:latin typeface="微软雅黑" panose="020B0503020204020204" pitchFamily="34" charset="-122"/>
                <a:ea typeface="微软雅黑" panose="020B0503020204020204" pitchFamily="34" charset="-122"/>
              </a:rPr>
              <a:t>概述</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E36F3124-2291-4118-9FA8-2A7A729EAE25}"/>
              </a:ext>
            </a:extLst>
          </p:cNvPr>
          <p:cNvSpPr txBox="1"/>
          <p:nvPr/>
        </p:nvSpPr>
        <p:spPr>
          <a:xfrm>
            <a:off x="0" y="911042"/>
            <a:ext cx="9144000" cy="55989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latin typeface="+mj-lt"/>
                <a:ea typeface="楷体" panose="02010609060101010101" pitchFamily="49" charset="-122"/>
                <a:cs typeface="黑体" panose="02010609060101010101" pitchFamily="49" charset="-122"/>
                <a:sym typeface="+mn-ea"/>
              </a:rPr>
              <a:t>运行机制</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17" name="图片 16">
            <a:extLst>
              <a:ext uri="{FF2B5EF4-FFF2-40B4-BE49-F238E27FC236}">
                <a16:creationId xmlns:a16="http://schemas.microsoft.com/office/drawing/2014/main" id="{90928CD5-FFBF-4D55-9748-B9AA73CED504}"/>
              </a:ext>
            </a:extLst>
          </p:cNvPr>
          <p:cNvPicPr>
            <a:picLocks noChangeAspect="1"/>
          </p:cNvPicPr>
          <p:nvPr/>
        </p:nvPicPr>
        <p:blipFill>
          <a:blip r:embed="rId3"/>
          <a:stretch>
            <a:fillRect/>
          </a:stretch>
        </p:blipFill>
        <p:spPr>
          <a:xfrm>
            <a:off x="308686" y="5326001"/>
            <a:ext cx="1861539" cy="1150884"/>
          </a:xfrm>
          <a:prstGeom prst="rect">
            <a:avLst/>
          </a:prstGeom>
        </p:spPr>
      </p:pic>
      <p:pic>
        <p:nvPicPr>
          <p:cNvPr id="18" name="图片 17">
            <a:extLst>
              <a:ext uri="{FF2B5EF4-FFF2-40B4-BE49-F238E27FC236}">
                <a16:creationId xmlns:a16="http://schemas.microsoft.com/office/drawing/2014/main" id="{974556B8-B441-40D8-9DA7-2ED4A3993DE9}"/>
              </a:ext>
            </a:extLst>
          </p:cNvPr>
          <p:cNvPicPr>
            <a:picLocks noChangeAspect="1"/>
          </p:cNvPicPr>
          <p:nvPr/>
        </p:nvPicPr>
        <p:blipFill>
          <a:blip r:embed="rId4"/>
          <a:stretch>
            <a:fillRect/>
          </a:stretch>
        </p:blipFill>
        <p:spPr>
          <a:xfrm>
            <a:off x="43130" y="2040015"/>
            <a:ext cx="4402112" cy="1241975"/>
          </a:xfrm>
          <a:prstGeom prst="rect">
            <a:avLst/>
          </a:prstGeom>
        </p:spPr>
      </p:pic>
      <p:sp>
        <p:nvSpPr>
          <p:cNvPr id="20" name="箭头: 右 19">
            <a:extLst>
              <a:ext uri="{FF2B5EF4-FFF2-40B4-BE49-F238E27FC236}">
                <a16:creationId xmlns:a16="http://schemas.microsoft.com/office/drawing/2014/main" id="{D86C719A-9C94-412B-AB85-CBEF347EBC42}"/>
              </a:ext>
            </a:extLst>
          </p:cNvPr>
          <p:cNvSpPr/>
          <p:nvPr/>
        </p:nvSpPr>
        <p:spPr>
          <a:xfrm>
            <a:off x="4469386" y="2420627"/>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6C46795E-C355-45AA-B949-3B375668E125}"/>
              </a:ext>
            </a:extLst>
          </p:cNvPr>
          <p:cNvSpPr/>
          <p:nvPr/>
        </p:nvSpPr>
        <p:spPr>
          <a:xfrm>
            <a:off x="4793086" y="2236628"/>
            <a:ext cx="3120631" cy="790123"/>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编译器</a:t>
            </a:r>
            <a:endParaRPr lang="en-US" altLang="zh-CN" sz="2400" b="1" dirty="0">
              <a:solidFill>
                <a:schemeClr val="tx1"/>
              </a:solidFill>
              <a:latin typeface="+mj-lt"/>
              <a:ea typeface="楷体" panose="02010609060101010101" pitchFamily="49" charset="-122"/>
            </a:endParaRPr>
          </a:p>
          <a:p>
            <a:pPr algn="ctr"/>
            <a:r>
              <a:rPr lang="zh-CN" altLang="en-US" sz="2400" b="1" dirty="0">
                <a:solidFill>
                  <a:schemeClr val="tx1"/>
                </a:solidFill>
                <a:latin typeface="+mj-lt"/>
                <a:ea typeface="楷体" panose="02010609060101010101" pitchFamily="49" charset="-122"/>
              </a:rPr>
              <a:t>（</a:t>
            </a:r>
            <a:r>
              <a:rPr lang="en-US" altLang="zh-CN" sz="2400" b="1" dirty="0">
                <a:solidFill>
                  <a:schemeClr val="tx1"/>
                </a:solidFill>
                <a:latin typeface="+mj-lt"/>
                <a:ea typeface="楷体" panose="02010609060101010101" pitchFamily="49" charset="-122"/>
              </a:rPr>
              <a:t>Compiler</a:t>
            </a:r>
            <a:r>
              <a:rPr lang="zh-CN" altLang="en-US" sz="2400" b="1" dirty="0">
                <a:solidFill>
                  <a:schemeClr val="tx1"/>
                </a:solidFill>
                <a:latin typeface="+mj-lt"/>
                <a:ea typeface="楷体" panose="02010609060101010101" pitchFamily="49" charset="-122"/>
              </a:rPr>
              <a:t>）</a:t>
            </a:r>
          </a:p>
        </p:txBody>
      </p:sp>
      <p:sp>
        <p:nvSpPr>
          <p:cNvPr id="22" name="矩形 21">
            <a:extLst>
              <a:ext uri="{FF2B5EF4-FFF2-40B4-BE49-F238E27FC236}">
                <a16:creationId xmlns:a16="http://schemas.microsoft.com/office/drawing/2014/main" id="{32172076-FF52-4226-8EAD-E1E4673A9AA2}"/>
              </a:ext>
            </a:extLst>
          </p:cNvPr>
          <p:cNvSpPr/>
          <p:nvPr/>
        </p:nvSpPr>
        <p:spPr>
          <a:xfrm>
            <a:off x="5241993" y="3376873"/>
            <a:ext cx="2242160" cy="609079"/>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字节码文件</a:t>
            </a:r>
          </a:p>
        </p:txBody>
      </p:sp>
      <p:sp>
        <p:nvSpPr>
          <p:cNvPr id="23" name="箭头: 右 22">
            <a:extLst>
              <a:ext uri="{FF2B5EF4-FFF2-40B4-BE49-F238E27FC236}">
                <a16:creationId xmlns:a16="http://schemas.microsoft.com/office/drawing/2014/main" id="{F93A7144-6D2A-4846-9B99-B9DCA5073A19}"/>
              </a:ext>
            </a:extLst>
          </p:cNvPr>
          <p:cNvSpPr/>
          <p:nvPr/>
        </p:nvSpPr>
        <p:spPr>
          <a:xfrm rot="5400000">
            <a:off x="6249791" y="2984812"/>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E9B23F89-1CA9-487C-B7CE-0E3E77A7DA0F}"/>
              </a:ext>
            </a:extLst>
          </p:cNvPr>
          <p:cNvCxnSpPr>
            <a:cxnSpLocks/>
            <a:stCxn id="22" idx="2"/>
            <a:endCxn id="29" idx="0"/>
          </p:cNvCxnSpPr>
          <p:nvPr/>
        </p:nvCxnSpPr>
        <p:spPr>
          <a:xfrm flipH="1">
            <a:off x="1245659" y="3985952"/>
            <a:ext cx="5117414" cy="818804"/>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CD0E94D1-A8E0-4B67-88B7-8446FA46E14D}"/>
              </a:ext>
            </a:extLst>
          </p:cNvPr>
          <p:cNvPicPr>
            <a:picLocks noChangeAspect="1"/>
          </p:cNvPicPr>
          <p:nvPr/>
        </p:nvPicPr>
        <p:blipFill>
          <a:blip r:embed="rId5"/>
          <a:stretch>
            <a:fillRect/>
          </a:stretch>
        </p:blipFill>
        <p:spPr>
          <a:xfrm>
            <a:off x="2748065" y="5326001"/>
            <a:ext cx="1845078" cy="1150884"/>
          </a:xfrm>
          <a:prstGeom prst="rect">
            <a:avLst/>
          </a:prstGeom>
        </p:spPr>
      </p:pic>
      <p:cxnSp>
        <p:nvCxnSpPr>
          <p:cNvPr id="26" name="直接箭头连接符 25">
            <a:extLst>
              <a:ext uri="{FF2B5EF4-FFF2-40B4-BE49-F238E27FC236}">
                <a16:creationId xmlns:a16="http://schemas.microsoft.com/office/drawing/2014/main" id="{38CE415F-A380-4006-9222-1765A6F6EA84}"/>
              </a:ext>
            </a:extLst>
          </p:cNvPr>
          <p:cNvCxnSpPr>
            <a:cxnSpLocks/>
            <a:stCxn id="22" idx="2"/>
            <a:endCxn id="30" idx="0"/>
          </p:cNvCxnSpPr>
          <p:nvPr/>
        </p:nvCxnSpPr>
        <p:spPr>
          <a:xfrm flipH="1">
            <a:off x="3690564" y="3985952"/>
            <a:ext cx="2672509" cy="842499"/>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65580C52-6690-4A02-B92E-E95C9696390C}"/>
              </a:ext>
            </a:extLst>
          </p:cNvPr>
          <p:cNvPicPr>
            <a:picLocks noChangeAspect="1"/>
          </p:cNvPicPr>
          <p:nvPr/>
        </p:nvPicPr>
        <p:blipFill>
          <a:blip r:embed="rId6"/>
          <a:stretch>
            <a:fillRect/>
          </a:stretch>
        </p:blipFill>
        <p:spPr>
          <a:xfrm>
            <a:off x="5440534" y="5332771"/>
            <a:ext cx="1845078" cy="1153435"/>
          </a:xfrm>
          <a:prstGeom prst="rect">
            <a:avLst/>
          </a:prstGeom>
        </p:spPr>
      </p:pic>
      <p:cxnSp>
        <p:nvCxnSpPr>
          <p:cNvPr id="28" name="直接箭头连接符 27">
            <a:extLst>
              <a:ext uri="{FF2B5EF4-FFF2-40B4-BE49-F238E27FC236}">
                <a16:creationId xmlns:a16="http://schemas.microsoft.com/office/drawing/2014/main" id="{090B1371-630C-49B8-9B99-A0BBD33DD004}"/>
              </a:ext>
            </a:extLst>
          </p:cNvPr>
          <p:cNvCxnSpPr>
            <a:cxnSpLocks/>
            <a:stCxn id="22" idx="2"/>
            <a:endCxn id="31" idx="0"/>
          </p:cNvCxnSpPr>
          <p:nvPr/>
        </p:nvCxnSpPr>
        <p:spPr>
          <a:xfrm flipH="1">
            <a:off x="6353401" y="3985952"/>
            <a:ext cx="9672" cy="840814"/>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63A2832D-740C-4194-A4B6-37E5996F79EB}"/>
              </a:ext>
            </a:extLst>
          </p:cNvPr>
          <p:cNvSpPr/>
          <p:nvPr/>
        </p:nvSpPr>
        <p:spPr>
          <a:xfrm>
            <a:off x="321092" y="4804756"/>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
        <p:nvSpPr>
          <p:cNvPr id="30" name="矩形: 圆角 29">
            <a:extLst>
              <a:ext uri="{FF2B5EF4-FFF2-40B4-BE49-F238E27FC236}">
                <a16:creationId xmlns:a16="http://schemas.microsoft.com/office/drawing/2014/main" id="{D88934C0-E285-4BCA-AB47-990BD819C599}"/>
              </a:ext>
            </a:extLst>
          </p:cNvPr>
          <p:cNvSpPr/>
          <p:nvPr/>
        </p:nvSpPr>
        <p:spPr>
          <a:xfrm>
            <a:off x="2765997" y="4828451"/>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
        <p:nvSpPr>
          <p:cNvPr id="31" name="矩形: 圆角 30">
            <a:extLst>
              <a:ext uri="{FF2B5EF4-FFF2-40B4-BE49-F238E27FC236}">
                <a16:creationId xmlns:a16="http://schemas.microsoft.com/office/drawing/2014/main" id="{79E9744C-09F0-4C0B-B908-79B94CE5B0AB}"/>
              </a:ext>
            </a:extLst>
          </p:cNvPr>
          <p:cNvSpPr/>
          <p:nvPr/>
        </p:nvSpPr>
        <p:spPr>
          <a:xfrm>
            <a:off x="5428834" y="4826766"/>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Tree>
    <p:extLst>
      <p:ext uri="{BB962C8B-B14F-4D97-AF65-F5344CB8AC3E}">
        <p14:creationId xmlns:p14="http://schemas.microsoft.com/office/powerpoint/2010/main" val="2933085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64AD5121-A4A7-41DB-8D99-10EC0F652D31}"/>
              </a:ext>
            </a:extLst>
          </p:cNvPr>
          <p:cNvSpPr txBox="1"/>
          <p:nvPr/>
        </p:nvSpPr>
        <p:spPr>
          <a:xfrm>
            <a:off x="0" y="1086917"/>
            <a:ext cx="9144000" cy="2786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方法参数的传递</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形式参数 </a:t>
            </a:r>
            <a:r>
              <a:rPr lang="en-US" altLang="zh-CN" sz="2400" b="1" dirty="0">
                <a:latin typeface="+mj-lt"/>
                <a:ea typeface="楷体" panose="02010609060101010101" pitchFamily="49" charset="-122"/>
                <a:sym typeface="+mn-ea"/>
              </a:rPr>
              <a:t>Vs. </a:t>
            </a:r>
            <a:r>
              <a:rPr lang="zh-CN" altLang="en-US" sz="2400" b="1" dirty="0">
                <a:latin typeface="+mj-lt"/>
                <a:ea typeface="楷体" panose="02010609060101010101" pitchFamily="49" charset="-122"/>
                <a:sym typeface="+mn-ea"/>
              </a:rPr>
              <a:t>实际参数：方法定义中括号内的参数为形式参数，方法调用中括号内的参数为实际参数。</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sym typeface="+mn-ea"/>
              </a:rPr>
              <a:t>Java</a:t>
            </a:r>
            <a:r>
              <a:rPr lang="zh-CN" altLang="en-US" sz="2400" b="1" dirty="0">
                <a:latin typeface="+mj-lt"/>
                <a:ea typeface="楷体" panose="02010609060101010101" pitchFamily="49" charset="-122"/>
                <a:sym typeface="+mn-ea"/>
              </a:rPr>
              <a:t>的参数传递遵循</a:t>
            </a:r>
            <a:r>
              <a:rPr lang="zh-CN" altLang="en-US" sz="2400" b="1" dirty="0">
                <a:solidFill>
                  <a:srgbClr val="FF0000"/>
                </a:solidFill>
                <a:latin typeface="+mj-lt"/>
                <a:ea typeface="楷体" panose="02010609060101010101" pitchFamily="49" charset="-122"/>
                <a:sym typeface="+mn-ea"/>
              </a:rPr>
              <a:t>“传值”原则</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p:txBody>
      </p:sp>
    </p:spTree>
    <p:extLst>
      <p:ext uri="{BB962C8B-B14F-4D97-AF65-F5344CB8AC3E}">
        <p14:creationId xmlns:p14="http://schemas.microsoft.com/office/powerpoint/2010/main" val="4148345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F33A8A36-A0AB-483B-9144-86032F76C137}"/>
              </a:ext>
            </a:extLst>
          </p:cNvPr>
          <p:cNvSpPr txBox="1"/>
          <p:nvPr/>
        </p:nvSpPr>
        <p:spPr>
          <a:xfrm>
            <a:off x="0" y="1086917"/>
            <a:ext cx="9144000" cy="544219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变量的作用域 </a:t>
            </a:r>
            <a:r>
              <a:rPr lang="en-US" altLang="zh-CN" sz="2400" b="1" dirty="0">
                <a:solidFill>
                  <a:srgbClr val="1557AE"/>
                </a:solidFill>
                <a:latin typeface="+mj-lt"/>
                <a:ea typeface="楷体" panose="02010609060101010101" pitchFamily="49" charset="-122"/>
                <a:sym typeface="+mn-ea"/>
              </a:rPr>
              <a:t>(scope)</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成员变量：在类中声明，其作用域从声明处开始，类结束处为止</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局部变量：在方法、复合语句中声明，方法的形参也是局部变量</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局部变量可以与成员变量重名，在二者都能被访问的地方，后者被“屏蔽”</a:t>
            </a:r>
          </a:p>
        </p:txBody>
      </p:sp>
      <p:sp>
        <p:nvSpPr>
          <p:cNvPr id="5" name="矩形: 圆角 4">
            <a:extLst>
              <a:ext uri="{FF2B5EF4-FFF2-40B4-BE49-F238E27FC236}">
                <a16:creationId xmlns:a16="http://schemas.microsoft.com/office/drawing/2014/main" id="{8E68DF3D-CAB5-4539-A643-79CF8D27FF08}"/>
              </a:ext>
            </a:extLst>
          </p:cNvPr>
          <p:cNvSpPr/>
          <p:nvPr/>
        </p:nvSpPr>
        <p:spPr>
          <a:xfrm>
            <a:off x="0" y="3811837"/>
            <a:ext cx="9144000" cy="1539516"/>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在方法中声明的变量的作用域：声明处开始，方法结束处为止</a:t>
            </a: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在复合语句中声明的变量的作用域：声明处开始，复合语句结束处为止</a:t>
            </a: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形参的作用域：该方法内有效</a:t>
            </a:r>
          </a:p>
        </p:txBody>
      </p:sp>
    </p:spTree>
    <p:extLst>
      <p:ext uri="{BB962C8B-B14F-4D97-AF65-F5344CB8AC3E}">
        <p14:creationId xmlns:p14="http://schemas.microsoft.com/office/powerpoint/2010/main" val="1954164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753E9C5E-9F75-45D7-9F16-66B61E2C4027}"/>
              </a:ext>
            </a:extLst>
          </p:cNvPr>
          <p:cNvSpPr txBox="1"/>
          <p:nvPr/>
        </p:nvSpPr>
        <p:spPr>
          <a:xfrm>
            <a:off x="0" y="1086917"/>
            <a:ext cx="9144000" cy="544591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方法的重载</a:t>
            </a:r>
            <a:r>
              <a:rPr lang="en-US" altLang="zh-CN" sz="2400" b="1" dirty="0">
                <a:solidFill>
                  <a:srgbClr val="1557AE"/>
                </a:solidFill>
                <a:latin typeface="+mj-lt"/>
                <a:ea typeface="楷体" panose="02010609060101010101" pitchFamily="49" charset="-122"/>
                <a:sym typeface="+mn-ea"/>
              </a:rPr>
              <a:t>(overload)</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一个类中，多个方法的名字相同，但参数不同</a:t>
            </a:r>
            <a:endParaRPr lang="en-US" altLang="zh-CN" sz="2400" b="1" dirty="0">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方法的重写</a:t>
            </a:r>
            <a:r>
              <a:rPr lang="en-US" altLang="zh-CN" sz="2400" b="1" dirty="0">
                <a:solidFill>
                  <a:srgbClr val="1557AE"/>
                </a:solidFill>
                <a:latin typeface="+mj-lt"/>
                <a:ea typeface="楷体" panose="02010609060101010101" pitchFamily="49" charset="-122"/>
                <a:sym typeface="+mn-ea"/>
              </a:rPr>
              <a:t>(overwrite/override)</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子类重写父类的方法</a:t>
            </a:r>
            <a:endParaRPr lang="en-US" altLang="zh-CN" sz="2400" b="1" dirty="0">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构造方法</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一种特殊的方法</a:t>
            </a:r>
            <a:endParaRPr lang="en-US" altLang="zh-CN" sz="2400" b="1" dirty="0">
              <a:solidFill>
                <a:srgbClr val="1557AE"/>
              </a:solidFill>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功能：用以创建对象</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实例化对象</a:t>
            </a:r>
            <a:r>
              <a:rPr lang="en-US" altLang="zh-CN" sz="2400" b="1" dirty="0">
                <a:latin typeface="+mj-lt"/>
                <a:ea typeface="楷体" panose="02010609060101010101" pitchFamily="49" charset="-122"/>
                <a:sym typeface="+mn-ea"/>
              </a:rPr>
              <a:t>---new </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p:txBody>
      </p:sp>
      <p:sp>
        <p:nvSpPr>
          <p:cNvPr id="5" name="矩形: 圆角 4">
            <a:extLst>
              <a:ext uri="{FF2B5EF4-FFF2-40B4-BE49-F238E27FC236}">
                <a16:creationId xmlns:a16="http://schemas.microsoft.com/office/drawing/2014/main" id="{0B96816F-7C4B-42CD-AF51-F588CB0394DB}"/>
              </a:ext>
            </a:extLst>
          </p:cNvPr>
          <p:cNvSpPr/>
          <p:nvPr/>
        </p:nvSpPr>
        <p:spPr>
          <a:xfrm>
            <a:off x="0" y="4428877"/>
            <a:ext cx="9144000" cy="1779955"/>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b="1" dirty="0">
                <a:solidFill>
                  <a:schemeClr val="tx1"/>
                </a:solidFill>
                <a:latin typeface="+mn-ea"/>
              </a:rPr>
              <a:t>对象的创建通过构造方法</a:t>
            </a:r>
            <a:r>
              <a:rPr lang="en-US" altLang="zh-CN" b="1" dirty="0">
                <a:solidFill>
                  <a:schemeClr val="tx1"/>
                </a:solidFill>
                <a:latin typeface="+mn-ea"/>
              </a:rPr>
              <a:t>(constructor)</a:t>
            </a:r>
            <a:r>
              <a:rPr lang="zh-CN" altLang="en-US" b="1" dirty="0">
                <a:solidFill>
                  <a:schemeClr val="tx1"/>
                </a:solidFill>
                <a:latin typeface="+mn-ea"/>
              </a:rPr>
              <a:t>来实现，其可以在对象被创建时，做一些初始化工作</a:t>
            </a:r>
          </a:p>
          <a:p>
            <a:pPr marL="342900" indent="-342900" algn="just">
              <a:lnSpc>
                <a:spcPct val="120000"/>
              </a:lnSpc>
              <a:buFont typeface="Wingdings" panose="05000000000000000000" pitchFamily="2" charset="2"/>
              <a:buChar char="ü"/>
            </a:pPr>
            <a:r>
              <a:rPr lang="zh-CN" altLang="en-US" b="1" dirty="0">
                <a:solidFill>
                  <a:schemeClr val="tx1"/>
                </a:solidFill>
                <a:latin typeface="+mn-ea"/>
              </a:rPr>
              <a:t>构造方法的</a:t>
            </a:r>
            <a:r>
              <a:rPr lang="zh-CN" altLang="en-US" b="1" dirty="0">
                <a:solidFill>
                  <a:srgbClr val="FF0000"/>
                </a:solidFill>
                <a:latin typeface="+mn-ea"/>
              </a:rPr>
              <a:t>名字与类名相同</a:t>
            </a:r>
          </a:p>
          <a:p>
            <a:pPr marL="342900" indent="-342900" algn="just">
              <a:lnSpc>
                <a:spcPct val="120000"/>
              </a:lnSpc>
              <a:buFont typeface="Wingdings" panose="05000000000000000000" pitchFamily="2" charset="2"/>
              <a:buChar char="ü"/>
            </a:pPr>
            <a:r>
              <a:rPr lang="zh-CN" altLang="en-US" b="1" dirty="0">
                <a:solidFill>
                  <a:srgbClr val="FF0000"/>
                </a:solidFill>
                <a:latin typeface="+mn-ea"/>
              </a:rPr>
              <a:t>构造方法没有返回值类型（连</a:t>
            </a:r>
            <a:r>
              <a:rPr lang="en-US" altLang="zh-CN" b="1" dirty="0">
                <a:solidFill>
                  <a:srgbClr val="FF0000"/>
                </a:solidFill>
                <a:latin typeface="+mn-ea"/>
              </a:rPr>
              <a:t>void</a:t>
            </a:r>
            <a:r>
              <a:rPr lang="zh-CN" altLang="en-US" b="1" dirty="0">
                <a:solidFill>
                  <a:srgbClr val="FF0000"/>
                </a:solidFill>
                <a:latin typeface="+mn-ea"/>
              </a:rPr>
              <a:t>关键字都没有）</a:t>
            </a:r>
          </a:p>
          <a:p>
            <a:pPr marL="342900" indent="-342900" algn="just">
              <a:lnSpc>
                <a:spcPct val="120000"/>
              </a:lnSpc>
              <a:buFont typeface="Wingdings" panose="05000000000000000000" pitchFamily="2" charset="2"/>
              <a:buChar char="ü"/>
            </a:pPr>
            <a:r>
              <a:rPr lang="zh-CN" altLang="en-US" b="1" dirty="0">
                <a:solidFill>
                  <a:schemeClr val="tx1"/>
                </a:solidFill>
                <a:latin typeface="+mn-ea"/>
              </a:rPr>
              <a:t>构造方法可以有多个（但参数个数或类型不一样），构成构造方法的重载</a:t>
            </a:r>
            <a:r>
              <a:rPr lang="en-US" altLang="zh-CN" b="1" dirty="0">
                <a:solidFill>
                  <a:schemeClr val="tx1"/>
                </a:solidFill>
                <a:latin typeface="+mn-ea"/>
              </a:rPr>
              <a:t>(overload)</a:t>
            </a:r>
          </a:p>
        </p:txBody>
      </p:sp>
    </p:spTree>
    <p:extLst>
      <p:ext uri="{BB962C8B-B14F-4D97-AF65-F5344CB8AC3E}">
        <p14:creationId xmlns:p14="http://schemas.microsoft.com/office/powerpoint/2010/main" val="327209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类的定义</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24876074-CE0A-456B-8AB1-F2EE793AA0F1}"/>
              </a:ext>
            </a:extLst>
          </p:cNvPr>
          <p:cNvSpPr txBox="1"/>
          <p:nvPr/>
        </p:nvSpPr>
        <p:spPr>
          <a:xfrm>
            <a:off x="0" y="1086917"/>
            <a:ext cx="9144000" cy="2786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构造方法</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一种特殊的方法</a:t>
            </a:r>
            <a:endParaRPr lang="en-US" altLang="zh-CN" sz="2400" b="1" dirty="0">
              <a:solidFill>
                <a:srgbClr val="1557AE"/>
              </a:solidFill>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默认构造方法</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p:txBody>
      </p:sp>
      <p:sp>
        <p:nvSpPr>
          <p:cNvPr id="7" name="矩形: 圆角 6">
            <a:extLst>
              <a:ext uri="{FF2B5EF4-FFF2-40B4-BE49-F238E27FC236}">
                <a16:creationId xmlns:a16="http://schemas.microsoft.com/office/drawing/2014/main" id="{D78194D3-6A35-490E-818C-70EAAB103349}"/>
              </a:ext>
            </a:extLst>
          </p:cNvPr>
          <p:cNvSpPr/>
          <p:nvPr/>
        </p:nvSpPr>
        <p:spPr>
          <a:xfrm>
            <a:off x="0" y="2584678"/>
            <a:ext cx="9144000" cy="1359170"/>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如果没有为类编写任何构造方法，则系统会自动为类创建一个无参的构造方法（即默认的构造方法）</a:t>
            </a: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如果类存在有参的构造方法，则系统不会自动创建默认构造方法</a:t>
            </a:r>
          </a:p>
        </p:txBody>
      </p:sp>
    </p:spTree>
    <p:extLst>
      <p:ext uri="{BB962C8B-B14F-4D97-AF65-F5344CB8AC3E}">
        <p14:creationId xmlns:p14="http://schemas.microsoft.com/office/powerpoint/2010/main" val="282894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970959"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对象</a:t>
            </a:r>
          </a:p>
        </p:txBody>
      </p:sp>
      <p:sp>
        <p:nvSpPr>
          <p:cNvPr id="4" name="文本框 3">
            <a:extLst>
              <a:ext uri="{FF2B5EF4-FFF2-40B4-BE49-F238E27FC236}">
                <a16:creationId xmlns:a16="http://schemas.microsoft.com/office/drawing/2014/main" id="{50E43F87-BBE7-41D6-BA58-D1A3A310BF10}"/>
              </a:ext>
            </a:extLst>
          </p:cNvPr>
          <p:cNvSpPr txBox="1"/>
          <p:nvPr/>
        </p:nvSpPr>
        <p:spPr>
          <a:xfrm>
            <a:off x="0" y="1086917"/>
            <a:ext cx="9144000" cy="233980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基本概念与方法</a:t>
            </a:r>
            <a:endParaRPr lang="en-US" altLang="zh-CN"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引用对象的变量</a:t>
            </a:r>
          </a:p>
          <a:p>
            <a:pPr lvl="3" indent="-4572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格式</a:t>
            </a:r>
            <a:r>
              <a:rPr lang="en-US" altLang="zh-CN" sz="2400" b="1" dirty="0">
                <a:latin typeface="+mj-lt"/>
                <a:ea typeface="楷体" panose="02010609060101010101" pitchFamily="49" charset="-122"/>
                <a:sym typeface="+mn-ea"/>
              </a:rPr>
              <a:t>: </a:t>
            </a:r>
            <a:r>
              <a:rPr lang="zh-CN" altLang="en-US" sz="2400" b="1" dirty="0">
                <a:latin typeface="+mj-lt"/>
                <a:ea typeface="楷体" panose="02010609060101010101" pitchFamily="49" charset="-122"/>
                <a:sym typeface="+mn-ea"/>
              </a:rPr>
              <a:t>对象名</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变量名</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引用对象的方法</a:t>
            </a:r>
          </a:p>
          <a:p>
            <a:pPr lvl="3" indent="-4572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格式</a:t>
            </a:r>
            <a:r>
              <a:rPr lang="en-US" altLang="zh-CN" sz="2400" b="1" dirty="0">
                <a:latin typeface="+mj-lt"/>
                <a:ea typeface="楷体" panose="02010609060101010101" pitchFamily="49" charset="-122"/>
                <a:sym typeface="+mn-ea"/>
              </a:rPr>
              <a:t>: </a:t>
            </a:r>
            <a:r>
              <a:rPr lang="zh-CN" altLang="en-US" sz="2400" b="1" dirty="0">
                <a:latin typeface="+mj-lt"/>
                <a:ea typeface="楷体" panose="02010609060101010101" pitchFamily="49" charset="-122"/>
                <a:sym typeface="+mn-ea"/>
              </a:rPr>
              <a:t>对象名</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方法名</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实际参数表</a:t>
            </a:r>
            <a:r>
              <a:rPr lang="en-US" altLang="zh-CN" sz="2400" b="1" dirty="0">
                <a:latin typeface="+mj-lt"/>
                <a:ea typeface="楷体" panose="02010609060101010101" pitchFamily="49" charset="-122"/>
                <a:sym typeface="+mn-ea"/>
              </a:rPr>
              <a:t>)</a:t>
            </a:r>
            <a:endParaRPr lang="zh-CN" altLang="en-US" sz="2400" b="1" dirty="0">
              <a:latin typeface="+mj-lt"/>
              <a:ea typeface="楷体" panose="02010609060101010101" pitchFamily="49" charset="-122"/>
              <a:sym typeface="+mn-ea"/>
            </a:endParaRPr>
          </a:p>
        </p:txBody>
      </p:sp>
      <p:sp>
        <p:nvSpPr>
          <p:cNvPr id="5" name="文本框 4">
            <a:extLst>
              <a:ext uri="{FF2B5EF4-FFF2-40B4-BE49-F238E27FC236}">
                <a16:creationId xmlns:a16="http://schemas.microsoft.com/office/drawing/2014/main" id="{18B1B1EA-7203-4D1A-926F-2E945346B9D8}"/>
              </a:ext>
            </a:extLst>
          </p:cNvPr>
          <p:cNvSpPr txBox="1"/>
          <p:nvPr/>
        </p:nvSpPr>
        <p:spPr>
          <a:xfrm>
            <a:off x="67274" y="3602600"/>
            <a:ext cx="9144000" cy="367312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对象的释放</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cs typeface="黑体" panose="02010609060101010101" pitchFamily="49" charset="-122"/>
                <a:sym typeface="+mn-ea"/>
              </a:rPr>
              <a:t>垃圾回收</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将对象从内存中清除（即释放内存空间）</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内存的管理</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枯燥、与业务无关、容易出错</a:t>
            </a:r>
            <a:r>
              <a:rPr lang="en-US" altLang="zh-CN" sz="2400" b="1" dirty="0">
                <a:solidFill>
                  <a:srgbClr val="1557AE"/>
                </a:solidFill>
                <a:latin typeface="+mj-lt"/>
                <a:ea typeface="楷体" panose="02010609060101010101" pitchFamily="49" charset="-122"/>
                <a:sym typeface="+mn-ea"/>
              </a:rPr>
              <a:t>)</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垃圾回收</a:t>
            </a:r>
            <a:r>
              <a:rPr lang="en-US" altLang="zh-CN" sz="2400" b="1" dirty="0">
                <a:solidFill>
                  <a:srgbClr val="1557AE"/>
                </a:solidFill>
                <a:latin typeface="+mj-lt"/>
                <a:ea typeface="楷体" panose="02010609060101010101" pitchFamily="49" charset="-122"/>
                <a:sym typeface="+mn-ea"/>
              </a:rPr>
              <a:t>(Garbage Collection)</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垃圾搜集器</a:t>
            </a:r>
            <a:r>
              <a:rPr lang="en-US" altLang="zh-CN" sz="2400" b="1" dirty="0">
                <a:solidFill>
                  <a:srgbClr val="1557AE"/>
                </a:solidFill>
                <a:latin typeface="+mj-lt"/>
                <a:ea typeface="楷体" panose="02010609060101010101" pitchFamily="49" charset="-122"/>
                <a:sym typeface="+mn-ea"/>
              </a:rPr>
              <a:t>(Garbage Collector)</a:t>
            </a: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p:txBody>
      </p:sp>
    </p:spTree>
    <p:extLst>
      <p:ext uri="{BB962C8B-B14F-4D97-AF65-F5344CB8AC3E}">
        <p14:creationId xmlns:p14="http://schemas.microsoft.com/office/powerpoint/2010/main" val="4104480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5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fade">
                                      <p:cBhvr>
                                        <p:cTn id="3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970959"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对象</a:t>
            </a:r>
          </a:p>
        </p:txBody>
      </p:sp>
      <p:sp>
        <p:nvSpPr>
          <p:cNvPr id="6" name="文本框 5">
            <a:extLst>
              <a:ext uri="{FF2B5EF4-FFF2-40B4-BE49-F238E27FC236}">
                <a16:creationId xmlns:a16="http://schemas.microsoft.com/office/drawing/2014/main" id="{41ADC776-88E5-4B43-8667-E272381DFA22}"/>
              </a:ext>
            </a:extLst>
          </p:cNvPr>
          <p:cNvSpPr txBox="1"/>
          <p:nvPr/>
        </p:nvSpPr>
        <p:spPr>
          <a:xfrm>
            <a:off x="0" y="1086917"/>
            <a:ext cx="9144000" cy="322620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对象的使用</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关键词 </a:t>
            </a:r>
            <a:r>
              <a:rPr lang="en-US" altLang="zh-CN" sz="2400" b="1" dirty="0">
                <a:solidFill>
                  <a:srgbClr val="1557AE"/>
                </a:solidFill>
                <a:latin typeface="+mj-lt"/>
                <a:ea typeface="楷体" panose="02010609060101010101" pitchFamily="49" charset="-122"/>
                <a:sym typeface="+mn-ea"/>
              </a:rPr>
              <a:t>this</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sym typeface="+mn-ea"/>
              </a:rPr>
              <a:t>this</a:t>
            </a:r>
            <a:r>
              <a:rPr lang="zh-CN" altLang="en-US" sz="2400" b="1" dirty="0">
                <a:latin typeface="+mj-lt"/>
                <a:ea typeface="楷体" panose="02010609060101010101" pitchFamily="49" charset="-122"/>
                <a:sym typeface="+mn-ea"/>
              </a:rPr>
              <a:t>指当前对象</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应用</a:t>
            </a:r>
            <a:endParaRPr lang="en-US" altLang="zh-CN" sz="2400" b="1" dirty="0">
              <a:latin typeface="+mj-lt"/>
              <a:ea typeface="楷体" panose="02010609060101010101" pitchFamily="49" charset="-122"/>
              <a:sym typeface="+mn-ea"/>
            </a:endParaRP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加强程序可读性</a:t>
            </a:r>
            <a:endParaRPr lang="en-US" altLang="zh-CN" sz="2400" dirty="0">
              <a:latin typeface="+mj-lt"/>
              <a:ea typeface="楷体" panose="02010609060101010101" pitchFamily="49" charset="-122"/>
              <a:sym typeface="+mn-ea"/>
            </a:endParaRP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引用类的隐藏数据域</a:t>
            </a:r>
            <a:endParaRPr lang="en-US" altLang="zh-CN" sz="2400" dirty="0">
              <a:latin typeface="+mj-lt"/>
              <a:ea typeface="楷体" panose="02010609060101010101" pitchFamily="49" charset="-122"/>
              <a:sym typeface="+mn-ea"/>
            </a:endParaRPr>
          </a:p>
          <a:p>
            <a:pPr marL="1714500" lvl="4" indent="-342900">
              <a:lnSpc>
                <a:spcPct val="120000"/>
              </a:lnSpc>
              <a:buFont typeface="Wingdings" panose="05000000000000000000" pitchFamily="2" charset="2"/>
              <a:buChar char="ü"/>
            </a:pPr>
            <a:r>
              <a:rPr lang="zh-CN" altLang="en-US" sz="2400" dirty="0">
                <a:latin typeface="+mj-lt"/>
                <a:ea typeface="楷体" panose="02010609060101010101" pitchFamily="49" charset="-122"/>
                <a:sym typeface="+mn-ea"/>
              </a:rPr>
              <a:t>在一个构造方法中调用另一个构造方法</a:t>
            </a:r>
          </a:p>
        </p:txBody>
      </p:sp>
      <p:sp>
        <p:nvSpPr>
          <p:cNvPr id="7" name="文本框 6">
            <a:extLst>
              <a:ext uri="{FF2B5EF4-FFF2-40B4-BE49-F238E27FC236}">
                <a16:creationId xmlns:a16="http://schemas.microsoft.com/office/drawing/2014/main" id="{6A18DC2A-759A-4732-83AA-4ADA8D21E240}"/>
              </a:ext>
            </a:extLst>
          </p:cNvPr>
          <p:cNvSpPr txBox="1"/>
          <p:nvPr/>
        </p:nvSpPr>
        <p:spPr>
          <a:xfrm>
            <a:off x="0" y="4222190"/>
            <a:ext cx="9144000" cy="1822743"/>
          </a:xfrm>
          <a:prstGeom prst="rect">
            <a:avLst/>
          </a:prstGeom>
          <a:noFill/>
        </p:spPr>
        <p:txBody>
          <a:bodyPr wrap="square" rtlCol="0" anchor="t">
            <a:spAutoFit/>
          </a:bodyPr>
          <a:lstStyle/>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其他对象操作</a:t>
            </a:r>
            <a:endParaRPr lang="en-US" altLang="zh-CN" sz="2400" b="1" dirty="0">
              <a:solidFill>
                <a:srgbClr val="1557AE"/>
              </a:solidFill>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判断对象是否为空</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判断对象的真实类型</a:t>
            </a:r>
            <a:endParaRPr lang="en-US" altLang="zh-CN" sz="2400" b="1" dirty="0">
              <a:latin typeface="+mj-lt"/>
              <a:ea typeface="楷体" panose="02010609060101010101" pitchFamily="49" charset="-122"/>
              <a:sym typeface="+mn-ea"/>
            </a:endParaRPr>
          </a:p>
        </p:txBody>
      </p:sp>
      <p:sp>
        <p:nvSpPr>
          <p:cNvPr id="8" name="矩形: 圆角 7">
            <a:extLst>
              <a:ext uri="{FF2B5EF4-FFF2-40B4-BE49-F238E27FC236}">
                <a16:creationId xmlns:a16="http://schemas.microsoft.com/office/drawing/2014/main" id="{0A735CF9-17D5-4BA6-AB75-6AD4961C0DB6}"/>
              </a:ext>
            </a:extLst>
          </p:cNvPr>
          <p:cNvSpPr/>
          <p:nvPr/>
        </p:nvSpPr>
        <p:spPr>
          <a:xfrm>
            <a:off x="0" y="5130745"/>
            <a:ext cx="9144000" cy="323850"/>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lnSpc>
                <a:spcPct val="120000"/>
              </a:lnSpc>
            </a:pPr>
            <a:r>
              <a:rPr lang="en-US" altLang="zh-CN" sz="2400" b="1" dirty="0">
                <a:solidFill>
                  <a:schemeClr val="tx1"/>
                </a:solidFill>
                <a:latin typeface="Consolas" panose="020B0609020204030204" pitchFamily="49" charset="0"/>
              </a:rPr>
              <a:t>			if (obj </a:t>
            </a:r>
            <a:r>
              <a:rPr lang="en-US" altLang="zh-CN" sz="2400" b="1" dirty="0">
                <a:solidFill>
                  <a:srgbClr val="C00000"/>
                </a:solidFill>
                <a:latin typeface="Consolas" panose="020B0609020204030204" pitchFamily="49" charset="0"/>
              </a:rPr>
              <a:t>== null</a:t>
            </a:r>
            <a:r>
              <a:rPr lang="en-US" altLang="zh-CN" sz="2400" b="1" dirty="0">
                <a:solidFill>
                  <a:schemeClr val="tx1"/>
                </a:solidFill>
                <a:latin typeface="Consolas" panose="020B0609020204030204" pitchFamily="49" charset="0"/>
              </a:rPr>
              <a:t>)</a:t>
            </a:r>
          </a:p>
        </p:txBody>
      </p:sp>
      <p:sp>
        <p:nvSpPr>
          <p:cNvPr id="9" name="矩形: 圆角 8">
            <a:extLst>
              <a:ext uri="{FF2B5EF4-FFF2-40B4-BE49-F238E27FC236}">
                <a16:creationId xmlns:a16="http://schemas.microsoft.com/office/drawing/2014/main" id="{CFC0C892-102D-4779-8905-BAA577D80AD4}"/>
              </a:ext>
            </a:extLst>
          </p:cNvPr>
          <p:cNvSpPr/>
          <p:nvPr/>
        </p:nvSpPr>
        <p:spPr>
          <a:xfrm>
            <a:off x="0" y="6072007"/>
            <a:ext cx="9144000" cy="312890"/>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lnSpc>
                <a:spcPct val="120000"/>
              </a:lnSpc>
            </a:pPr>
            <a:r>
              <a:rPr lang="en-US" altLang="zh-CN" sz="2400" b="1" dirty="0">
                <a:solidFill>
                  <a:schemeClr val="tx1"/>
                </a:solidFill>
                <a:latin typeface="Consolas" panose="020B0609020204030204" pitchFamily="49" charset="0"/>
              </a:rPr>
              <a:t>		if (obj  </a:t>
            </a:r>
            <a:r>
              <a:rPr lang="en-US" altLang="zh-CN" sz="2400" b="1" dirty="0" err="1">
                <a:solidFill>
                  <a:srgbClr val="C00000"/>
                </a:solidFill>
                <a:latin typeface="Consolas" panose="020B0609020204030204" pitchFamily="49" charset="0"/>
              </a:rPr>
              <a:t>instanceof</a:t>
            </a:r>
            <a:r>
              <a:rPr lang="en-US" altLang="zh-CN" sz="2400" b="1" dirty="0">
                <a:solidFill>
                  <a:schemeClr val="tx1"/>
                </a:solidFill>
                <a:latin typeface="Consolas" panose="020B0609020204030204" pitchFamily="49" charset="0"/>
              </a:rPr>
              <a:t>  Person)</a:t>
            </a:r>
          </a:p>
        </p:txBody>
      </p:sp>
    </p:spTree>
    <p:extLst>
      <p:ext uri="{BB962C8B-B14F-4D97-AF65-F5344CB8AC3E}">
        <p14:creationId xmlns:p14="http://schemas.microsoft.com/office/powerpoint/2010/main" val="689009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17481"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继承和多态</a:t>
            </a:r>
          </a:p>
        </p:txBody>
      </p:sp>
      <p:sp>
        <p:nvSpPr>
          <p:cNvPr id="11" name="文本框 10">
            <a:extLst>
              <a:ext uri="{FF2B5EF4-FFF2-40B4-BE49-F238E27FC236}">
                <a16:creationId xmlns:a16="http://schemas.microsoft.com/office/drawing/2014/main" id="{C37186F4-874F-4B6A-B68E-229214412C36}"/>
              </a:ext>
            </a:extLst>
          </p:cNvPr>
          <p:cNvSpPr txBox="1"/>
          <p:nvPr/>
        </p:nvSpPr>
        <p:spPr>
          <a:xfrm>
            <a:off x="0" y="1086917"/>
            <a:ext cx="9144000" cy="544591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类的继承</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父类与子类的关系 </a:t>
            </a:r>
            <a:r>
              <a:rPr lang="en-US" altLang="zh-CN" sz="2400" b="1" dirty="0">
                <a:solidFill>
                  <a:srgbClr val="1557AE"/>
                </a:solidFill>
                <a:latin typeface="+mj-lt"/>
                <a:ea typeface="楷体" panose="02010609060101010101" pitchFamily="49" charset="-122"/>
                <a:sym typeface="+mn-ea"/>
              </a:rPr>
              <a:t>(extends)</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基本内容</a:t>
            </a:r>
            <a:endParaRPr lang="en-US" altLang="zh-CN" sz="2400" b="1" dirty="0">
              <a:solidFill>
                <a:srgbClr val="1557AE"/>
              </a:solidFill>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子类可调用父类的方法和变量</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子类可增加父类中没有的方法和变量</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继承中的构造方法</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类成员访问修饰符与继承的关系</a:t>
            </a:r>
            <a:endParaRPr lang="en-US" altLang="zh-CN" sz="2400" b="1" dirty="0">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sym typeface="+mn-ea"/>
              </a:rPr>
              <a:t>调用子类的构造方法时，先调用其父类的构造方法</a:t>
            </a:r>
          </a:p>
          <a:p>
            <a:pPr marL="1257300" lvl="3" indent="-342900">
              <a:lnSpc>
                <a:spcPct val="120000"/>
              </a:lnSpc>
              <a:buFont typeface="Wingdings" panose="05000000000000000000" pitchFamily="2" charset="2"/>
              <a:buChar char="n"/>
            </a:pPr>
            <a:r>
              <a:rPr lang="zh-CN" altLang="en-US" sz="2400" b="1" dirty="0">
                <a:ea typeface="楷体" panose="02010609060101010101" pitchFamily="49" charset="-122"/>
                <a:sym typeface="+mn-ea"/>
              </a:rPr>
              <a:t>显式调用</a:t>
            </a:r>
          </a:p>
          <a:p>
            <a:pPr marL="1257300" lvl="3" indent="-342900">
              <a:lnSpc>
                <a:spcPct val="120000"/>
              </a:lnSpc>
              <a:buFont typeface="Wingdings" panose="05000000000000000000" pitchFamily="2" charset="2"/>
              <a:buChar char="n"/>
            </a:pPr>
            <a:r>
              <a:rPr lang="zh-CN" altLang="en-US" sz="2400" b="1" dirty="0">
                <a:ea typeface="楷体" panose="02010609060101010101" pitchFamily="49" charset="-122"/>
                <a:sym typeface="+mn-ea"/>
              </a:rPr>
              <a:t>隐式调用</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sym typeface="+mn-ea"/>
            </a:endParaRPr>
          </a:p>
        </p:txBody>
      </p:sp>
      <p:sp>
        <p:nvSpPr>
          <p:cNvPr id="12" name="矩形: 圆角 11">
            <a:extLst>
              <a:ext uri="{FF2B5EF4-FFF2-40B4-BE49-F238E27FC236}">
                <a16:creationId xmlns:a16="http://schemas.microsoft.com/office/drawing/2014/main" id="{AC4CF37F-1FF5-42F5-A6BE-2A1650D1DD9A}"/>
              </a:ext>
            </a:extLst>
          </p:cNvPr>
          <p:cNvSpPr/>
          <p:nvPr/>
        </p:nvSpPr>
        <p:spPr>
          <a:xfrm>
            <a:off x="11615" y="5685489"/>
            <a:ext cx="9144000" cy="1142814"/>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n"/>
            </a:pPr>
            <a:r>
              <a:rPr lang="zh-CN" altLang="en-US" b="1" dirty="0">
                <a:solidFill>
                  <a:schemeClr val="tx1"/>
                </a:solidFill>
                <a:latin typeface="Consolas" panose="020B0609020204030204" pitchFamily="49" charset="0"/>
              </a:rPr>
              <a:t>没有写调用父类构造方法的代码</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实际是调用父类的无参数构造方法</a:t>
            </a:r>
            <a:endParaRPr lang="en-US" altLang="zh-CN" b="1" dirty="0">
              <a:solidFill>
                <a:schemeClr val="tx1"/>
              </a:solidFill>
              <a:latin typeface="Consolas" panose="020B0609020204030204" pitchFamily="49" charset="0"/>
            </a:endParaRPr>
          </a:p>
          <a:p>
            <a:pPr marL="342900" indent="-342900" algn="just">
              <a:lnSpc>
                <a:spcPct val="120000"/>
              </a:lnSpc>
              <a:buFont typeface="Wingdings" panose="05000000000000000000" pitchFamily="2" charset="2"/>
              <a:buChar char="n"/>
            </a:pPr>
            <a:r>
              <a:rPr lang="en-US" altLang="zh-CN" b="1" dirty="0">
                <a:solidFill>
                  <a:schemeClr val="tx1"/>
                </a:solidFill>
                <a:latin typeface="Consolas" panose="020B0609020204030204" pitchFamily="49" charset="0"/>
              </a:rPr>
              <a:t>super</a:t>
            </a:r>
            <a:r>
              <a:rPr lang="zh-CN" altLang="en-US" b="1" dirty="0">
                <a:solidFill>
                  <a:schemeClr val="tx1"/>
                </a:solidFill>
                <a:latin typeface="Consolas" panose="020B0609020204030204" pitchFamily="49" charset="0"/>
              </a:rPr>
              <a:t>可以用来引用父类中的</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被覆盖的</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方法、</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被隐藏的</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变量及构造方法</a:t>
            </a:r>
            <a:endParaRPr lang="en-US" altLang="zh-CN" b="1" dirty="0">
              <a:solidFill>
                <a:schemeClr val="tx1"/>
              </a:solidFill>
              <a:latin typeface="Consolas" panose="020B0609020204030204" pitchFamily="49" charset="0"/>
            </a:endParaRPr>
          </a:p>
          <a:p>
            <a:pPr marL="342900" indent="-342900" algn="just">
              <a:lnSpc>
                <a:spcPct val="120000"/>
              </a:lnSpc>
              <a:buFont typeface="Wingdings" panose="05000000000000000000" pitchFamily="2" charset="2"/>
              <a:buChar char="n"/>
            </a:pPr>
            <a:r>
              <a:rPr lang="zh-CN" altLang="en-US" b="1" dirty="0">
                <a:solidFill>
                  <a:schemeClr val="tx1"/>
                </a:solidFill>
                <a:latin typeface="Consolas" panose="020B0609020204030204" pitchFamily="49" charset="0"/>
              </a:rPr>
              <a:t>注意：子类显式调用父类构造方法时，</a:t>
            </a:r>
            <a:r>
              <a:rPr lang="en-US" altLang="zh-CN" b="1" dirty="0">
                <a:solidFill>
                  <a:schemeClr val="tx1"/>
                </a:solidFill>
                <a:latin typeface="Consolas" panose="020B0609020204030204" pitchFamily="49" charset="0"/>
              </a:rPr>
              <a:t>super</a:t>
            </a:r>
            <a:r>
              <a:rPr lang="zh-CN" altLang="en-US" b="1" dirty="0">
                <a:solidFill>
                  <a:schemeClr val="tx1"/>
                </a:solidFill>
                <a:latin typeface="Consolas" panose="020B0609020204030204" pitchFamily="49" charset="0"/>
              </a:rPr>
              <a:t>必须是子类构造方法的第一条语句</a:t>
            </a:r>
          </a:p>
        </p:txBody>
      </p:sp>
    </p:spTree>
    <p:extLst>
      <p:ext uri="{BB962C8B-B14F-4D97-AF65-F5344CB8AC3E}">
        <p14:creationId xmlns:p14="http://schemas.microsoft.com/office/powerpoint/2010/main" val="4016600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Effect transition="in" filter="fade">
                                      <p:cBhvr>
                                        <p:cTn id="37" dur="500"/>
                                        <p:tgtEl>
                                          <p:spTgt spid="1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fade">
                                      <p:cBhvr>
                                        <p:cTn id="42" dur="500"/>
                                        <p:tgtEl>
                                          <p:spTgt spid="1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17481"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继承和多态</a:t>
            </a:r>
          </a:p>
        </p:txBody>
      </p:sp>
      <p:sp>
        <p:nvSpPr>
          <p:cNvPr id="6" name="文本框 5">
            <a:extLst>
              <a:ext uri="{FF2B5EF4-FFF2-40B4-BE49-F238E27FC236}">
                <a16:creationId xmlns:a16="http://schemas.microsoft.com/office/drawing/2014/main" id="{42680A80-AEA0-475D-BF29-26CEA83C345B}"/>
              </a:ext>
            </a:extLst>
          </p:cNvPr>
          <p:cNvSpPr txBox="1"/>
          <p:nvPr/>
        </p:nvSpPr>
        <p:spPr>
          <a:xfrm>
            <a:off x="0" y="1086917"/>
            <a:ext cx="9144000" cy="4116320"/>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类的继承</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方法重写</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重写</a:t>
            </a:r>
            <a:r>
              <a:rPr lang="en-US" altLang="zh-CN" sz="2400" b="1" dirty="0">
                <a:latin typeface="+mj-lt"/>
                <a:ea typeface="楷体" panose="02010609060101010101" pitchFamily="49" charset="-122"/>
                <a:sym typeface="+mn-ea"/>
              </a:rPr>
              <a:t>: </a:t>
            </a:r>
            <a:r>
              <a:rPr lang="zh-CN" altLang="en-US" sz="2400" b="1" dirty="0">
                <a:latin typeface="+mj-lt"/>
                <a:ea typeface="楷体" panose="02010609060101010101" pitchFamily="49" charset="-122"/>
                <a:sym typeface="+mn-ea"/>
              </a:rPr>
              <a:t>子类和父类的方法名、返回类型和参数均相同（方法可见性可以不同）</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sym typeface="+mn-ea"/>
              </a:rPr>
              <a:t>final/private</a:t>
            </a:r>
            <a:r>
              <a:rPr lang="zh-CN" altLang="en-US" sz="2400" b="1" dirty="0">
                <a:latin typeface="+mj-lt"/>
                <a:ea typeface="楷体" panose="02010609060101010101" pitchFamily="49" charset="-122"/>
                <a:sym typeface="+mn-ea"/>
              </a:rPr>
              <a:t>方法不能被重写</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子类中重写的方法不能降低父类中被重写的方法的可见性</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子类中重写的方法产生的异常不能超过父类中被重写的方法</a:t>
            </a:r>
          </a:p>
          <a:p>
            <a:pPr marL="1257300" lvl="3" indent="-3429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sym typeface="+mn-ea"/>
            </a:endParaRPr>
          </a:p>
        </p:txBody>
      </p:sp>
    </p:spTree>
    <p:extLst>
      <p:ext uri="{BB962C8B-B14F-4D97-AF65-F5344CB8AC3E}">
        <p14:creationId xmlns:p14="http://schemas.microsoft.com/office/powerpoint/2010/main" val="1070959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17481"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继承和多态</a:t>
            </a:r>
          </a:p>
        </p:txBody>
      </p:sp>
      <p:sp>
        <p:nvSpPr>
          <p:cNvPr id="4" name="文本框 3">
            <a:extLst>
              <a:ext uri="{FF2B5EF4-FFF2-40B4-BE49-F238E27FC236}">
                <a16:creationId xmlns:a16="http://schemas.microsoft.com/office/drawing/2014/main" id="{FBEE4C4E-E4B8-4DC1-9765-EA1919834390}"/>
              </a:ext>
            </a:extLst>
          </p:cNvPr>
          <p:cNvSpPr txBox="1"/>
          <p:nvPr/>
        </p:nvSpPr>
        <p:spPr>
          <a:xfrm>
            <a:off x="0" y="1086917"/>
            <a:ext cx="9144000" cy="189660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类的继承</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子类对象与父类对象</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子类对象可以被视为其父类的一个对象</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父类对象不能当作某一个子类对象</a:t>
            </a:r>
          </a:p>
        </p:txBody>
      </p:sp>
    </p:spTree>
    <p:extLst>
      <p:ext uri="{BB962C8B-B14F-4D97-AF65-F5344CB8AC3E}">
        <p14:creationId xmlns:p14="http://schemas.microsoft.com/office/powerpoint/2010/main" val="3331926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868640"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接口和包</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C3E9B627-ECF1-4E65-AF0B-470B4764B149}"/>
              </a:ext>
            </a:extLst>
          </p:cNvPr>
          <p:cNvSpPr txBox="1"/>
          <p:nvPr/>
        </p:nvSpPr>
        <p:spPr>
          <a:xfrm>
            <a:off x="0" y="1086917"/>
            <a:ext cx="9144000" cy="2783006"/>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接口</a:t>
            </a:r>
            <a:r>
              <a:rPr lang="en-US" altLang="zh-CN" sz="2800" b="1" dirty="0">
                <a:solidFill>
                  <a:srgbClr val="1557AE"/>
                </a:solidFill>
                <a:cs typeface="黑体" panose="02010609060101010101" pitchFamily="49" charset="-122"/>
                <a:sym typeface="+mn-ea"/>
              </a:rPr>
              <a:t>(interface)</a:t>
            </a:r>
            <a:endParaRPr lang="zh-CN" altLang="en-US" sz="2800" b="1" dirty="0">
              <a:solidFill>
                <a:srgbClr val="1557AE"/>
              </a:solidFill>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接口是对</a:t>
            </a:r>
            <a:r>
              <a:rPr lang="en-US" altLang="zh-CN" sz="2400" b="1" dirty="0">
                <a:solidFill>
                  <a:srgbClr val="1557AE"/>
                </a:solidFill>
                <a:latin typeface="+mj-lt"/>
                <a:ea typeface="楷体" panose="02010609060101010101" pitchFamily="49" charset="-122"/>
                <a:sym typeface="+mn-ea"/>
              </a:rPr>
              <a:t>abstract</a:t>
            </a:r>
            <a:r>
              <a:rPr lang="zh-CN" altLang="en-US" sz="2400" b="1" dirty="0">
                <a:solidFill>
                  <a:srgbClr val="1557AE"/>
                </a:solidFill>
                <a:latin typeface="+mj-lt"/>
                <a:ea typeface="楷体" panose="02010609060101010101" pitchFamily="49" charset="-122"/>
                <a:sym typeface="+mn-ea"/>
              </a:rPr>
              <a:t>类的进一步扩展</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接口中的方法都是未实现的</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类似于抽象方法</a:t>
            </a:r>
            <a:r>
              <a:rPr lang="en-US" altLang="zh-CN" sz="2400" b="1" dirty="0">
                <a:solidFill>
                  <a:srgbClr val="1557AE"/>
                </a:solidFill>
                <a:latin typeface="+mj-lt"/>
                <a:ea typeface="楷体" panose="02010609060101010101" pitchFamily="49" charset="-122"/>
                <a:sym typeface="+mn-ea"/>
              </a:rPr>
              <a:t>)</a:t>
            </a:r>
            <a:r>
              <a:rPr lang="zh-CN" altLang="en-US" sz="2400" b="1" dirty="0">
                <a:solidFill>
                  <a:srgbClr val="1557AE"/>
                </a:solidFill>
                <a:latin typeface="+mj-lt"/>
                <a:ea typeface="楷体" panose="02010609060101010101" pitchFamily="49" charset="-122"/>
                <a:sym typeface="+mn-ea"/>
              </a:rPr>
              <a:t>，目的是在实现接口的类之间建立一种协议</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接口中的变量都是常量：</a:t>
            </a:r>
            <a:r>
              <a:rPr lang="zh-CN" altLang="en-US" sz="2400" b="1" dirty="0">
                <a:ea typeface="楷体" panose="02010609060101010101" pitchFamily="49" charset="-122"/>
              </a:rPr>
              <a:t>默认都是“</a:t>
            </a:r>
            <a:r>
              <a:rPr lang="en-US" altLang="zh-CN" sz="2400" b="1" dirty="0">
                <a:ea typeface="楷体" panose="02010609060101010101" pitchFamily="49" charset="-122"/>
              </a:rPr>
              <a:t>public static final”</a:t>
            </a:r>
            <a:endParaRPr lang="en-US" altLang="zh-CN" sz="2400" b="1" dirty="0">
              <a:solidFill>
                <a:srgbClr val="1557AE"/>
              </a:solidFill>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定义方法</a:t>
            </a:r>
          </a:p>
        </p:txBody>
      </p:sp>
      <p:sp>
        <p:nvSpPr>
          <p:cNvPr id="5" name="矩形: 圆角 4">
            <a:extLst>
              <a:ext uri="{FF2B5EF4-FFF2-40B4-BE49-F238E27FC236}">
                <a16:creationId xmlns:a16="http://schemas.microsoft.com/office/drawing/2014/main" id="{83363FC7-D2C2-4324-8CA9-5EF341CF42AC}"/>
              </a:ext>
            </a:extLst>
          </p:cNvPr>
          <p:cNvSpPr/>
          <p:nvPr/>
        </p:nvSpPr>
        <p:spPr>
          <a:xfrm>
            <a:off x="0" y="5414030"/>
            <a:ext cx="9144000" cy="1163870"/>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lnSpc>
                <a:spcPct val="120000"/>
              </a:lnSpc>
            </a:pPr>
            <a:r>
              <a:rPr lang="en-US" altLang="zh-CN" sz="2000" b="1" dirty="0">
                <a:solidFill>
                  <a:schemeClr val="tx1"/>
                </a:solidFill>
                <a:latin typeface="Consolas" panose="020B0609020204030204" pitchFamily="49" charset="0"/>
              </a:rPr>
              <a:t> class </a:t>
            </a:r>
            <a:r>
              <a:rPr lang="zh-CN" altLang="en-US" sz="2000" b="1" dirty="0">
                <a:solidFill>
                  <a:schemeClr val="tx1"/>
                </a:solidFill>
                <a:latin typeface="Consolas" panose="020B0609020204030204" pitchFamily="49" charset="0"/>
              </a:rPr>
              <a:t>类名 </a:t>
            </a:r>
            <a:r>
              <a:rPr lang="en-US" altLang="zh-CN" sz="2000" b="1" dirty="0">
                <a:solidFill>
                  <a:srgbClr val="C00000"/>
                </a:solidFill>
                <a:latin typeface="Consolas" panose="020B0609020204030204" pitchFamily="49" charset="0"/>
              </a:rPr>
              <a:t>implements </a:t>
            </a:r>
            <a:r>
              <a:rPr lang="zh-CN" altLang="en-US" sz="2000" b="1" dirty="0">
                <a:solidFill>
                  <a:schemeClr val="tx1"/>
                </a:solidFill>
                <a:latin typeface="Consolas" panose="020B0609020204030204" pitchFamily="49" charset="0"/>
              </a:rPr>
              <a:t>接口</a:t>
            </a:r>
            <a:r>
              <a:rPr lang="en-US" altLang="zh-CN" sz="2000" b="1" dirty="0">
                <a:solidFill>
                  <a:schemeClr val="tx1"/>
                </a:solidFill>
                <a:latin typeface="Consolas" panose="020B0609020204030204" pitchFamily="49" charset="0"/>
              </a:rPr>
              <a:t>1, </a:t>
            </a:r>
            <a:r>
              <a:rPr lang="zh-CN" altLang="en-US" sz="2000" b="1" dirty="0">
                <a:solidFill>
                  <a:schemeClr val="tx1"/>
                </a:solidFill>
                <a:latin typeface="Consolas" panose="020B0609020204030204" pitchFamily="49" charset="0"/>
              </a:rPr>
              <a:t>接口</a:t>
            </a:r>
            <a:r>
              <a:rPr lang="en-US" altLang="zh-CN" sz="2000" b="1" dirty="0">
                <a:solidFill>
                  <a:schemeClr val="tx1"/>
                </a:solidFill>
                <a:latin typeface="Consolas" panose="020B0609020204030204" pitchFamily="49" charset="0"/>
              </a:rPr>
              <a:t>2 …… {</a:t>
            </a:r>
          </a:p>
          <a:p>
            <a:pPr indent="457200" algn="just">
              <a:lnSpc>
                <a:spcPct val="120000"/>
              </a:lnSpc>
            </a:pPr>
            <a:r>
              <a:rPr lang="en-US" altLang="zh-CN" sz="2000" b="1" dirty="0">
                <a:solidFill>
                  <a:schemeClr val="tx1"/>
                </a:solidFill>
                <a:latin typeface="Consolas" panose="020B0609020204030204" pitchFamily="49" charset="0"/>
              </a:rPr>
              <a:t>	… … …</a:t>
            </a:r>
          </a:p>
          <a:p>
            <a:pPr indent="457200" algn="just">
              <a:lnSpc>
                <a:spcPct val="120000"/>
              </a:lnSpc>
            </a:pPr>
            <a:r>
              <a:rPr lang="en-US" altLang="zh-CN" sz="2000" b="1" dirty="0">
                <a:solidFill>
                  <a:schemeClr val="tx1"/>
                </a:solidFill>
                <a:latin typeface="Consolas" panose="020B0609020204030204" pitchFamily="49" charset="0"/>
              </a:rPr>
              <a:t> }</a:t>
            </a:r>
          </a:p>
        </p:txBody>
      </p:sp>
      <p:sp>
        <p:nvSpPr>
          <p:cNvPr id="6" name="矩形: 圆角 5">
            <a:extLst>
              <a:ext uri="{FF2B5EF4-FFF2-40B4-BE49-F238E27FC236}">
                <a16:creationId xmlns:a16="http://schemas.microsoft.com/office/drawing/2014/main" id="{577B1471-D33D-41AA-907C-4C585113D15B}"/>
              </a:ext>
            </a:extLst>
          </p:cNvPr>
          <p:cNvSpPr/>
          <p:nvPr/>
        </p:nvSpPr>
        <p:spPr>
          <a:xfrm>
            <a:off x="0" y="3789789"/>
            <a:ext cx="9144000" cy="1459512"/>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lnSpc>
                <a:spcPct val="120000"/>
              </a:lnSpc>
            </a:pPr>
            <a:r>
              <a:rPr lang="en-US" altLang="zh-CN" sz="2000" b="1" dirty="0">
                <a:solidFill>
                  <a:schemeClr val="tx1"/>
                </a:solidFill>
                <a:latin typeface="Consolas" panose="020B0609020204030204" pitchFamily="49" charset="0"/>
              </a:rPr>
              <a:t> [public] </a:t>
            </a:r>
            <a:r>
              <a:rPr lang="en-US" altLang="zh-CN" sz="2000" b="1" dirty="0">
                <a:solidFill>
                  <a:srgbClr val="C00000"/>
                </a:solidFill>
                <a:latin typeface="Consolas" panose="020B0609020204030204" pitchFamily="49" charset="0"/>
              </a:rPr>
              <a:t>interface</a:t>
            </a:r>
            <a:r>
              <a:rPr lang="en-US" altLang="zh-CN" sz="2000" b="1" dirty="0">
                <a:solidFill>
                  <a:schemeClr val="tx1"/>
                </a:solidFill>
                <a:latin typeface="Consolas" panose="020B0609020204030204" pitchFamily="49" charset="0"/>
              </a:rPr>
              <a:t> </a:t>
            </a:r>
            <a:r>
              <a:rPr lang="zh-CN" altLang="en-US" sz="2000" b="1" dirty="0">
                <a:solidFill>
                  <a:schemeClr val="tx1"/>
                </a:solidFill>
                <a:latin typeface="Consolas" panose="020B0609020204030204" pitchFamily="49" charset="0"/>
              </a:rPr>
              <a:t>接口名 </a:t>
            </a:r>
            <a:r>
              <a:rPr lang="en-US" altLang="zh-CN" sz="2000" b="1" dirty="0">
                <a:solidFill>
                  <a:schemeClr val="tx1"/>
                </a:solidFill>
                <a:latin typeface="Consolas" panose="020B0609020204030204" pitchFamily="49" charset="0"/>
              </a:rPr>
              <a:t>{</a:t>
            </a:r>
          </a:p>
          <a:p>
            <a:pPr indent="457200" algn="just">
              <a:lnSpc>
                <a:spcPct val="120000"/>
              </a:lnSpc>
            </a:pPr>
            <a:r>
              <a:rPr lang="en-US" altLang="zh-CN" sz="2000" b="1" dirty="0">
                <a:solidFill>
                  <a:schemeClr val="tx1"/>
                </a:solidFill>
                <a:latin typeface="Consolas" panose="020B0609020204030204" pitchFamily="49" charset="0"/>
              </a:rPr>
              <a:t>	</a:t>
            </a:r>
            <a:r>
              <a:rPr lang="zh-CN" altLang="en-US" sz="2000" b="1" dirty="0">
                <a:solidFill>
                  <a:schemeClr val="tx1"/>
                </a:solidFill>
                <a:latin typeface="Consolas" panose="020B0609020204030204" pitchFamily="49" charset="0"/>
              </a:rPr>
              <a:t>成员变量</a:t>
            </a:r>
            <a:r>
              <a:rPr lang="en-US" altLang="zh-CN" sz="2000" b="1" dirty="0">
                <a:solidFill>
                  <a:schemeClr val="tx1"/>
                </a:solidFill>
                <a:latin typeface="Consolas" panose="020B0609020204030204" pitchFamily="49" charset="0"/>
              </a:rPr>
              <a:t>;</a:t>
            </a:r>
          </a:p>
          <a:p>
            <a:pPr indent="457200" algn="just">
              <a:lnSpc>
                <a:spcPct val="120000"/>
              </a:lnSpc>
            </a:pPr>
            <a:r>
              <a:rPr lang="en-US" altLang="zh-CN" sz="2000" b="1" dirty="0">
                <a:solidFill>
                  <a:schemeClr val="tx1"/>
                </a:solidFill>
                <a:latin typeface="Consolas" panose="020B0609020204030204" pitchFamily="49" charset="0"/>
              </a:rPr>
              <a:t>	</a:t>
            </a:r>
            <a:r>
              <a:rPr lang="zh-CN" altLang="en-US" sz="2000" b="1" dirty="0">
                <a:solidFill>
                  <a:schemeClr val="tx1"/>
                </a:solidFill>
                <a:latin typeface="Consolas" panose="020B0609020204030204" pitchFamily="49" charset="0"/>
              </a:rPr>
              <a:t>方法声明</a:t>
            </a:r>
            <a:r>
              <a:rPr lang="en-US" altLang="zh-CN" sz="2000" b="1" dirty="0">
                <a:solidFill>
                  <a:schemeClr val="tx1"/>
                </a:solidFill>
                <a:latin typeface="Consolas" panose="020B0609020204030204" pitchFamily="49" charset="0"/>
              </a:rPr>
              <a:t>;</a:t>
            </a:r>
          </a:p>
          <a:p>
            <a:pPr indent="457200" algn="just">
              <a:lnSpc>
                <a:spcPct val="120000"/>
              </a:lnSpc>
            </a:pPr>
            <a:r>
              <a:rPr lang="en-US" altLang="zh-CN" sz="2000" b="1" dirty="0">
                <a:solidFill>
                  <a:schemeClr val="tx1"/>
                </a:solidFill>
                <a:latin typeface="Consolas" panose="020B0609020204030204" pitchFamily="49" charset="0"/>
              </a:rPr>
              <a:t> }</a:t>
            </a:r>
          </a:p>
        </p:txBody>
      </p:sp>
      <p:sp>
        <p:nvSpPr>
          <p:cNvPr id="7" name="对话气泡: 矩形 6">
            <a:extLst>
              <a:ext uri="{FF2B5EF4-FFF2-40B4-BE49-F238E27FC236}">
                <a16:creationId xmlns:a16="http://schemas.microsoft.com/office/drawing/2014/main" id="{0D08904D-95CC-428F-BD5D-F58CF984FB15}"/>
              </a:ext>
            </a:extLst>
          </p:cNvPr>
          <p:cNvSpPr/>
          <p:nvPr/>
        </p:nvSpPr>
        <p:spPr>
          <a:xfrm>
            <a:off x="5943600" y="498764"/>
            <a:ext cx="2926080" cy="972589"/>
          </a:xfrm>
          <a:prstGeom prst="wedgeRectCallout">
            <a:avLst>
              <a:gd name="adj1" fmla="val -143581"/>
              <a:gd name="adj2" fmla="val 45750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b="1" dirty="0">
                <a:solidFill>
                  <a:schemeClr val="tx1"/>
                </a:solidFill>
                <a:latin typeface="Consolas" panose="020B0609020204030204" pitchFamily="49" charset="0"/>
              </a:rPr>
              <a:t>一个类符合某个或一组接口</a:t>
            </a:r>
            <a:r>
              <a:rPr lang="en-US" altLang="zh-CN" sz="2000" b="1" dirty="0">
                <a:solidFill>
                  <a:schemeClr val="tx1"/>
                </a:solidFill>
                <a:latin typeface="Consolas" panose="020B0609020204030204" pitchFamily="49" charset="0"/>
              </a:rPr>
              <a:t>,</a:t>
            </a:r>
            <a:r>
              <a:rPr lang="zh-CN" altLang="en-US" sz="2000" b="1" dirty="0">
                <a:solidFill>
                  <a:schemeClr val="tx1"/>
                </a:solidFill>
                <a:latin typeface="Consolas" panose="020B0609020204030204" pitchFamily="49" charset="0"/>
              </a:rPr>
              <a:t>利用</a:t>
            </a:r>
            <a:r>
              <a:rPr lang="en-US" altLang="zh-CN" sz="2000" b="1" dirty="0">
                <a:solidFill>
                  <a:srgbClr val="C00000"/>
                </a:solidFill>
                <a:latin typeface="Consolas" panose="020B0609020204030204" pitchFamily="49" charset="0"/>
              </a:rPr>
              <a:t>implements</a:t>
            </a:r>
          </a:p>
        </p:txBody>
      </p:sp>
    </p:spTree>
    <p:extLst>
      <p:ext uri="{BB962C8B-B14F-4D97-AF65-F5344CB8AC3E}">
        <p14:creationId xmlns:p14="http://schemas.microsoft.com/office/powerpoint/2010/main" val="1274533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词法规则</a:t>
            </a:r>
          </a:p>
        </p:txBody>
      </p:sp>
      <p:sp>
        <p:nvSpPr>
          <p:cNvPr id="5" name="文本框 4">
            <a:extLst>
              <a:ext uri="{FF2B5EF4-FFF2-40B4-BE49-F238E27FC236}">
                <a16:creationId xmlns:a16="http://schemas.microsoft.com/office/drawing/2014/main" id="{9A351115-0C4E-42D1-ADE6-427A34999D7E}"/>
              </a:ext>
            </a:extLst>
          </p:cNvPr>
          <p:cNvSpPr txBox="1"/>
          <p:nvPr/>
        </p:nvSpPr>
        <p:spPr>
          <a:xfrm>
            <a:off x="0" y="931325"/>
            <a:ext cx="9144000" cy="63323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标识符</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cs typeface="黑体" panose="02010609060101010101" pitchFamily="49" charset="-122"/>
                <a:sym typeface="+mn-ea"/>
              </a:rPr>
              <a:t>组成规则</a:t>
            </a:r>
            <a:endParaRPr lang="en-US" altLang="zh-CN" sz="2400" b="1" dirty="0">
              <a:solidFill>
                <a:srgbClr val="1557AE"/>
              </a:solidFill>
              <a:ea typeface="楷体" panose="02010609060101010101" pitchFamily="49" charset="-122"/>
              <a:cs typeface="黑体" panose="02010609060101010101" pitchFamily="49" charset="-122"/>
              <a:sym typeface="+mn-ea"/>
            </a:endParaRP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rPr>
              <a:t>字母、特殊符号</a:t>
            </a:r>
            <a:r>
              <a:rPr lang="en-US" altLang="zh-CN" sz="2400" b="1" dirty="0">
                <a:ea typeface="楷体" panose="02010609060101010101" pitchFamily="49" charset="-122"/>
                <a:cs typeface="黑体" panose="02010609060101010101" pitchFamily="49" charset="-122"/>
              </a:rPr>
              <a:t>($</a:t>
            </a:r>
            <a:r>
              <a:rPr lang="zh-CN" altLang="en-US" sz="2400" b="1" dirty="0">
                <a:ea typeface="楷体" panose="02010609060101010101" pitchFamily="49" charset="-122"/>
                <a:cs typeface="黑体" panose="02010609060101010101" pitchFamily="49" charset="-122"/>
              </a:rPr>
              <a:t>、</a:t>
            </a:r>
            <a:r>
              <a:rPr lang="en-US" altLang="zh-CN" sz="2400" b="1" dirty="0">
                <a:ea typeface="楷体" panose="02010609060101010101" pitchFamily="49" charset="-122"/>
                <a:cs typeface="黑体" panose="02010609060101010101" pitchFamily="49" charset="-122"/>
              </a:rPr>
              <a:t>_)</a:t>
            </a:r>
            <a:r>
              <a:rPr lang="zh-CN" altLang="en-US" sz="2400" b="1" dirty="0">
                <a:ea typeface="楷体" panose="02010609060101010101" pitchFamily="49" charset="-122"/>
                <a:cs typeface="黑体" panose="02010609060101010101" pitchFamily="49" charset="-122"/>
              </a:rPr>
              <a:t>和数字</a:t>
            </a:r>
            <a:r>
              <a:rPr lang="en-US" altLang="zh-CN" sz="2400" b="1" dirty="0">
                <a:ea typeface="楷体" panose="02010609060101010101" pitchFamily="49" charset="-122"/>
                <a:cs typeface="黑体" panose="02010609060101010101" pitchFamily="49" charset="-122"/>
              </a:rPr>
              <a:t>(0~9)</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rPr>
              <a:t>第</a:t>
            </a:r>
            <a:r>
              <a:rPr lang="en-US" altLang="zh-CN" sz="2400" b="1" dirty="0">
                <a:ea typeface="楷体" panose="02010609060101010101" pitchFamily="49" charset="-122"/>
                <a:cs typeface="黑体" panose="02010609060101010101" pitchFamily="49" charset="-122"/>
              </a:rPr>
              <a:t>1</a:t>
            </a:r>
            <a:r>
              <a:rPr lang="zh-CN" altLang="en-US" sz="2400" b="1" dirty="0">
                <a:ea typeface="楷体" panose="02010609060101010101" pitchFamily="49" charset="-122"/>
                <a:cs typeface="黑体" panose="02010609060101010101" pitchFamily="49" charset="-122"/>
              </a:rPr>
              <a:t>个符号不能为数字</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rPr>
              <a:t>不能为关键词、</a:t>
            </a:r>
            <a:r>
              <a:rPr lang="en-US" altLang="zh-CN" sz="2400" b="1" dirty="0">
                <a:ea typeface="楷体" panose="02010609060101010101" pitchFamily="49" charset="-122"/>
                <a:cs typeface="黑体" panose="02010609060101010101" pitchFamily="49" charset="-122"/>
              </a:rPr>
              <a:t>true</a:t>
            </a:r>
            <a:r>
              <a:rPr lang="zh-CN" altLang="en-US" sz="2400" b="1" dirty="0">
                <a:ea typeface="楷体" panose="02010609060101010101" pitchFamily="49" charset="-122"/>
                <a:cs typeface="黑体" panose="02010609060101010101" pitchFamily="49" charset="-122"/>
              </a:rPr>
              <a:t>、</a:t>
            </a:r>
            <a:r>
              <a:rPr lang="en-US" altLang="zh-CN" sz="2400" b="1" dirty="0">
                <a:ea typeface="楷体" panose="02010609060101010101" pitchFamily="49" charset="-122"/>
                <a:cs typeface="黑体" panose="02010609060101010101" pitchFamily="49" charset="-122"/>
              </a:rPr>
              <a:t>false</a:t>
            </a:r>
            <a:r>
              <a:rPr lang="zh-CN" altLang="en-US" sz="2400" b="1" dirty="0">
                <a:ea typeface="楷体" panose="02010609060101010101" pitchFamily="49" charset="-122"/>
                <a:cs typeface="黑体" panose="02010609060101010101" pitchFamily="49" charset="-122"/>
              </a:rPr>
              <a:t>、</a:t>
            </a:r>
            <a:r>
              <a:rPr lang="en-US" altLang="zh-CN" sz="2400" b="1" dirty="0">
                <a:ea typeface="楷体" panose="02010609060101010101" pitchFamily="49" charset="-122"/>
                <a:cs typeface="黑体" panose="02010609060101010101" pitchFamily="49" charset="-122"/>
              </a:rPr>
              <a:t>null</a:t>
            </a:r>
          </a:p>
          <a:p>
            <a:pPr marL="1371600" lvl="2" indent="-457200">
              <a:lnSpc>
                <a:spcPct val="120000"/>
              </a:lnSpc>
              <a:buSzPct val="90000"/>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rPr>
              <a:t>区分大小写      </a:t>
            </a:r>
            <a:endParaRPr lang="zh-CN" altLang="en-US"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一般约定</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表示常量的标识符全部大写，如</a:t>
            </a:r>
            <a:r>
              <a:rPr lang="en-US" altLang="zh-CN" sz="2400" b="1" dirty="0">
                <a:latin typeface="+mj-lt"/>
                <a:ea typeface="楷体" panose="02010609060101010101" pitchFamily="49" charset="-122"/>
                <a:cs typeface="黑体" panose="02010609060101010101" pitchFamily="49" charset="-122"/>
              </a:rPr>
              <a:t>RED</a:t>
            </a: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表示类名的标识符用大写字母开始，如</a:t>
            </a:r>
            <a:r>
              <a:rPr lang="en-US" altLang="zh-CN" sz="2400" b="1" dirty="0" err="1">
                <a:latin typeface="+mj-lt"/>
                <a:ea typeface="楷体" panose="02010609060101010101" pitchFamily="49" charset="-122"/>
                <a:cs typeface="黑体" panose="02010609060101010101" pitchFamily="49" charset="-122"/>
              </a:rPr>
              <a:t>MyCar</a:t>
            </a:r>
            <a:endParaRPr lang="en-US" altLang="zh-CN" sz="2400" b="1" dirty="0">
              <a:latin typeface="+mj-lt"/>
              <a:ea typeface="楷体" panose="02010609060101010101" pitchFamily="49" charset="-122"/>
              <a:cs typeface="黑体" panose="02010609060101010101" pitchFamily="49" charset="-122"/>
            </a:endParaRP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表示公有方法和实例变量的标识符用小写字母开始，后面的描述性词以大写开始，如</a:t>
            </a:r>
            <a:r>
              <a:rPr lang="en-US" altLang="zh-CN" sz="2400" b="1" dirty="0" err="1">
                <a:latin typeface="+mj-lt"/>
                <a:ea typeface="楷体" panose="02010609060101010101" pitchFamily="49" charset="-122"/>
                <a:cs typeface="黑体" panose="02010609060101010101" pitchFamily="49" charset="-122"/>
              </a:rPr>
              <a:t>getCurrentValue</a:t>
            </a:r>
            <a:endParaRPr lang="en-US" altLang="zh-CN" sz="2400" b="1" dirty="0">
              <a:latin typeface="+mj-lt"/>
              <a:ea typeface="楷体" panose="02010609060101010101" pitchFamily="49" charset="-122"/>
              <a:cs typeface="黑体" panose="02010609060101010101" pitchFamily="49" charset="-122"/>
            </a:endParaRP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表示私有或局部变量的标识符全部用小写字母，如</a:t>
            </a:r>
            <a:r>
              <a:rPr lang="en-US" altLang="zh-CN" sz="2400" b="1" dirty="0" err="1">
                <a:latin typeface="+mj-lt"/>
                <a:ea typeface="楷体" panose="02010609060101010101" pitchFamily="49" charset="-122"/>
                <a:cs typeface="黑体" panose="02010609060101010101" pitchFamily="49" charset="-122"/>
              </a:rPr>
              <a:t>next_value</a:t>
            </a:r>
            <a:endParaRPr lang="en-US" altLang="zh-CN" sz="2400" b="1" dirty="0">
              <a:latin typeface="+mj-lt"/>
              <a:ea typeface="楷体" panose="02010609060101010101" pitchFamily="49" charset="-122"/>
              <a:cs typeface="黑体" panose="02010609060101010101" pitchFamily="49" charset="-122"/>
            </a:endParaRPr>
          </a:p>
          <a:p>
            <a:pPr marL="1371600" lvl="2" indent="-457200">
              <a:lnSpc>
                <a:spcPct val="120000"/>
              </a:lnSpc>
              <a:buFont typeface="Wingdings" panose="05000000000000000000" pitchFamily="2" charset="2"/>
              <a:buChar char="p"/>
            </a:pPr>
            <a:endParaRPr lang="en-US" altLang="zh-CN"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3658801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8" end="8"/>
                                            </p:txEl>
                                          </p:spTgt>
                                        </p:tgtEl>
                                        <p:attrNameLst>
                                          <p:attrName>style.visibility</p:attrName>
                                        </p:attrNameLst>
                                      </p:cBhvr>
                                      <p:to>
                                        <p:strVal val="visible"/>
                                      </p:to>
                                    </p:set>
                                    <p:animEffect transition="in" filter="fade">
                                      <p:cBhvr>
                                        <p:cTn id="12" dur="500"/>
                                        <p:tgtEl>
                                          <p:spTgt spid="5">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500"/>
                                        <p:tgtEl>
                                          <p:spTgt spid="5">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0" end="10"/>
                                            </p:txEl>
                                          </p:spTgt>
                                        </p:tgtEl>
                                        <p:attrNameLst>
                                          <p:attrName>style.visibility</p:attrName>
                                        </p:attrNameLst>
                                      </p:cBhvr>
                                      <p:to>
                                        <p:strVal val="visible"/>
                                      </p:to>
                                    </p:set>
                                    <p:animEffect transition="in" filter="fade">
                                      <p:cBhvr>
                                        <p:cTn id="2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766322"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常见的工具类</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BCE831D3-8504-485A-B58F-BA79C4263213}"/>
              </a:ext>
            </a:extLst>
          </p:cNvPr>
          <p:cNvSpPr txBox="1"/>
          <p:nvPr/>
        </p:nvSpPr>
        <p:spPr>
          <a:xfrm>
            <a:off x="0" y="1086917"/>
            <a:ext cx="9144000" cy="455579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err="1">
                <a:solidFill>
                  <a:srgbClr val="1557AE"/>
                </a:solidFill>
                <a:cs typeface="黑体" panose="02010609060101010101" pitchFamily="49" charset="-122"/>
                <a:sym typeface="+mn-ea"/>
              </a:rPr>
              <a:t>java.lang</a:t>
            </a:r>
            <a:r>
              <a:rPr lang="zh-CN" altLang="en-US" sz="2800" b="1" dirty="0">
                <a:solidFill>
                  <a:srgbClr val="1557AE"/>
                </a:solidFill>
                <a:cs typeface="黑体" panose="02010609060101010101" pitchFamily="49" charset="-122"/>
                <a:sym typeface="+mn-ea"/>
              </a:rPr>
              <a:t>包</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Object</a:t>
            </a:r>
            <a:r>
              <a:rPr lang="zh-CN" altLang="en-US" sz="2400" b="1" dirty="0">
                <a:solidFill>
                  <a:srgbClr val="1557AE"/>
                </a:solidFill>
                <a:latin typeface="+mj-lt"/>
                <a:ea typeface="楷体" panose="02010609060101010101" pitchFamily="49" charset="-122"/>
                <a:sym typeface="+mn-ea"/>
              </a:rPr>
              <a:t>类</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System</a:t>
            </a:r>
            <a:r>
              <a:rPr lang="zh-CN" altLang="en-US" sz="2400" b="1" dirty="0">
                <a:solidFill>
                  <a:srgbClr val="1557AE"/>
                </a:solidFill>
                <a:latin typeface="+mj-lt"/>
                <a:ea typeface="楷体" panose="02010609060101010101" pitchFamily="49" charset="-122"/>
                <a:sym typeface="+mn-ea"/>
              </a:rPr>
              <a:t>类</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Math</a:t>
            </a:r>
            <a:r>
              <a:rPr lang="zh-CN" altLang="en-US" sz="2400" b="1" dirty="0">
                <a:solidFill>
                  <a:srgbClr val="1557AE"/>
                </a:solidFill>
                <a:latin typeface="+mj-lt"/>
                <a:ea typeface="楷体" panose="02010609060101010101" pitchFamily="49" charset="-122"/>
                <a:sym typeface="+mn-ea"/>
              </a:rPr>
              <a:t>类</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基本数据类型的包装类</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字符串操作类</a:t>
            </a: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sym typeface="+mn-ea"/>
              </a:rPr>
              <a:t>String</a:t>
            </a:r>
            <a:r>
              <a:rPr lang="zh-CN" altLang="en-US" sz="2400" b="1" dirty="0">
                <a:latin typeface="+mj-lt"/>
                <a:ea typeface="楷体" panose="02010609060101010101" pitchFamily="49" charset="-122"/>
                <a:sym typeface="+mn-ea"/>
              </a:rPr>
              <a:t>类</a:t>
            </a:r>
          </a:p>
          <a:p>
            <a:pPr marL="1257300" lvl="3" indent="-342900">
              <a:lnSpc>
                <a:spcPct val="120000"/>
              </a:lnSpc>
              <a:buFont typeface="Wingdings" panose="05000000000000000000" pitchFamily="2" charset="2"/>
              <a:buChar char="n"/>
            </a:pPr>
            <a:r>
              <a:rPr lang="en-US" altLang="zh-CN" sz="2400" b="1" dirty="0" err="1">
                <a:latin typeface="+mj-lt"/>
                <a:ea typeface="楷体" panose="02010609060101010101" pitchFamily="49" charset="-122"/>
                <a:sym typeface="+mn-ea"/>
              </a:rPr>
              <a:t>StringBuffer</a:t>
            </a:r>
            <a:r>
              <a:rPr lang="zh-CN" altLang="en-US" sz="2400" b="1" dirty="0">
                <a:latin typeface="+mj-lt"/>
                <a:ea typeface="楷体" panose="02010609060101010101" pitchFamily="49" charset="-122"/>
                <a:sym typeface="+mn-ea"/>
              </a:rPr>
              <a:t>类</a:t>
            </a:r>
          </a:p>
          <a:p>
            <a:pPr marL="1257300" lvl="3" indent="-342900">
              <a:lnSpc>
                <a:spcPct val="120000"/>
              </a:lnSpc>
              <a:buFont typeface="Wingdings" panose="05000000000000000000" pitchFamily="2" charset="2"/>
              <a:buChar char="n"/>
            </a:pPr>
            <a:r>
              <a:rPr lang="en-US" altLang="zh-CN" sz="2400" b="1" dirty="0" err="1">
                <a:latin typeface="+mj-lt"/>
                <a:ea typeface="楷体" panose="02010609060101010101" pitchFamily="49" charset="-122"/>
                <a:sym typeface="+mn-ea"/>
              </a:rPr>
              <a:t>StringTokenizer</a:t>
            </a:r>
            <a:r>
              <a:rPr lang="zh-CN" altLang="en-US" sz="2400" b="1" dirty="0">
                <a:latin typeface="+mj-lt"/>
                <a:ea typeface="楷体" panose="02010609060101010101" pitchFamily="49" charset="-122"/>
                <a:sym typeface="+mn-ea"/>
              </a:rPr>
              <a:t>类</a:t>
            </a:r>
            <a:r>
              <a:rPr lang="en-US" altLang="zh-CN" sz="2400" b="1" dirty="0">
                <a:latin typeface="+mj-lt"/>
                <a:ea typeface="楷体" panose="02010609060101010101" pitchFamily="49" charset="-122"/>
                <a:sym typeface="+mn-ea"/>
              </a:rPr>
              <a:t>(</a:t>
            </a:r>
            <a:r>
              <a:rPr lang="en-US" altLang="zh-CN" sz="2400" b="1" dirty="0" err="1">
                <a:latin typeface="+mj-lt"/>
                <a:ea typeface="楷体" panose="02010609060101010101" pitchFamily="49" charset="-122"/>
                <a:sym typeface="+mn-ea"/>
              </a:rPr>
              <a:t>java.util</a:t>
            </a:r>
            <a:r>
              <a:rPr lang="zh-CN" altLang="en-US" sz="2400" b="1" dirty="0">
                <a:latin typeface="+mj-lt"/>
                <a:ea typeface="楷体" panose="02010609060101010101" pitchFamily="49" charset="-122"/>
                <a:sym typeface="+mn-ea"/>
              </a:rPr>
              <a:t>包</a:t>
            </a:r>
            <a:r>
              <a:rPr lang="en-US" altLang="zh-CN" sz="2400" b="1" dirty="0">
                <a:latin typeface="+mj-lt"/>
                <a:ea typeface="楷体" panose="02010609060101010101" pitchFamily="49" charset="-122"/>
                <a:sym typeface="+mn-ea"/>
              </a:rPr>
              <a:t>)</a:t>
            </a: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Runtime</a:t>
            </a:r>
            <a:r>
              <a:rPr lang="zh-CN" altLang="en-US" sz="2400" b="1" dirty="0">
                <a:solidFill>
                  <a:srgbClr val="1557AE"/>
                </a:solidFill>
                <a:latin typeface="+mj-lt"/>
                <a:ea typeface="楷体" panose="02010609060101010101" pitchFamily="49" charset="-122"/>
                <a:sym typeface="+mn-ea"/>
              </a:rPr>
              <a:t>类</a:t>
            </a:r>
          </a:p>
        </p:txBody>
      </p:sp>
      <p:sp>
        <p:nvSpPr>
          <p:cNvPr id="9" name="对话气泡: 矩形 8">
            <a:extLst>
              <a:ext uri="{FF2B5EF4-FFF2-40B4-BE49-F238E27FC236}">
                <a16:creationId xmlns:a16="http://schemas.microsoft.com/office/drawing/2014/main" id="{CEB6C4E0-A172-4B16-8339-B8DA5ABAF598}"/>
              </a:ext>
            </a:extLst>
          </p:cNvPr>
          <p:cNvSpPr/>
          <p:nvPr/>
        </p:nvSpPr>
        <p:spPr>
          <a:xfrm>
            <a:off x="5617029" y="962108"/>
            <a:ext cx="3417047" cy="737092"/>
          </a:xfrm>
          <a:prstGeom prst="wedgeRectCallout">
            <a:avLst>
              <a:gd name="adj1" fmla="val -149642"/>
              <a:gd name="adj2" fmla="val 60182"/>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dirty="0">
                <a:solidFill>
                  <a:srgbClr val="C00000"/>
                </a:solidFill>
                <a:latin typeface="+mj-lt"/>
              </a:rPr>
              <a:t>Object</a:t>
            </a:r>
            <a:r>
              <a:rPr lang="zh-CN" altLang="en-US" sz="2000" b="1" dirty="0">
                <a:solidFill>
                  <a:srgbClr val="C00000"/>
                </a:solidFill>
                <a:latin typeface="+mj-lt"/>
              </a:rPr>
              <a:t>类是所有类的父类</a:t>
            </a:r>
            <a:r>
              <a:rPr lang="en-US" altLang="zh-CN" sz="2000" b="1" dirty="0">
                <a:solidFill>
                  <a:schemeClr val="tx1"/>
                </a:solidFill>
                <a:latin typeface="+mj-lt"/>
              </a:rPr>
              <a:t>. </a:t>
            </a:r>
            <a:endParaRPr lang="zh-CN" altLang="en-US" sz="2000" b="1" dirty="0">
              <a:solidFill>
                <a:schemeClr val="tx1"/>
              </a:solidFill>
              <a:latin typeface="+mj-lt"/>
            </a:endParaRPr>
          </a:p>
        </p:txBody>
      </p:sp>
    </p:spTree>
    <p:extLst>
      <p:ext uri="{BB962C8B-B14F-4D97-AF65-F5344CB8AC3E}">
        <p14:creationId xmlns:p14="http://schemas.microsoft.com/office/powerpoint/2010/main" val="2505214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fade">
                                      <p:cBhvr>
                                        <p:cTn id="43" dur="500"/>
                                        <p:tgtEl>
                                          <p:spTgt spid="8">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1086917"/>
            <a:ext cx="9144000" cy="2343527"/>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java.lang</a:t>
            </a:r>
            <a:r>
              <a:rPr lang="zh-CN" altLang="en-US" sz="2800" b="1" dirty="0">
                <a:solidFill>
                  <a:srgbClr val="1557AE"/>
                </a:solidFill>
                <a:cs typeface="黑体" panose="02010609060101010101" pitchFamily="49" charset="-122"/>
                <a:sym typeface="+mn-ea"/>
              </a:rPr>
              <a:t>包</a:t>
            </a: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基本数据类型的包装类 </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常数定义</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sym typeface="+mn-ea"/>
            </a:endParaRPr>
          </a:p>
        </p:txBody>
      </p:sp>
      <p:sp>
        <p:nvSpPr>
          <p:cNvPr id="6" name="Rectangle 5">
            <a:extLst>
              <a:ext uri="{FF2B5EF4-FFF2-40B4-BE49-F238E27FC236}">
                <a16:creationId xmlns:a16="http://schemas.microsoft.com/office/drawing/2014/main" id="{0FDB7098-7204-44E8-BEE3-3FC345989917}"/>
              </a:ext>
            </a:extLst>
          </p:cNvPr>
          <p:cNvSpPr>
            <a:spLocks noChangeArrowheads="1"/>
          </p:cNvSpPr>
          <p:nvPr/>
        </p:nvSpPr>
        <p:spPr bwMode="auto">
          <a:xfrm>
            <a:off x="0" y="2628461"/>
            <a:ext cx="9144000" cy="3320338"/>
          </a:xfrm>
          <a:prstGeom prst="rect">
            <a:avLst/>
          </a:prstGeom>
          <a:solidFill>
            <a:schemeClr val="accent1">
              <a:lumMod val="20000"/>
              <a:lumOff val="80000"/>
            </a:schemeClr>
          </a:solidFill>
          <a:ln w="28575">
            <a:solidFill>
              <a:srgbClr val="1557AE"/>
            </a:solidFill>
            <a:prstDash val="sysDash"/>
          </a:ln>
          <a:effectLst/>
        </p:spPr>
        <p:txBody>
          <a:bodyPr wrap="square" anchor="ctr">
            <a:noAutofit/>
          </a:bodyPr>
          <a:lstStyle/>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byte</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largestByte</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Byte</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//127</a:t>
            </a:r>
            <a:endParaRPr lang="en-US" altLang="zh-CN" sz="2000" b="1" dirty="0">
              <a:solidFill>
                <a:srgbClr val="000000"/>
              </a:solidFill>
              <a:latin typeface="Consolas" panose="020B0609020204030204" pitchFamily="49" charset="0"/>
            </a:endParaRPr>
          </a:p>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short</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largestShort</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Short</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//32767</a:t>
            </a:r>
            <a:endParaRPr lang="en-US" altLang="zh-CN" sz="2000" b="1" dirty="0">
              <a:solidFill>
                <a:srgbClr val="000000"/>
              </a:solidFill>
              <a:latin typeface="Consolas" panose="020B0609020204030204" pitchFamily="49" charset="0"/>
            </a:endParaRPr>
          </a:p>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int</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largestInteger</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Integer</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a:t>
            </a:r>
          </a:p>
          <a:p>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//2147483647</a:t>
            </a:r>
            <a:endParaRPr lang="en-US" altLang="zh-CN" sz="2000" b="1" dirty="0">
              <a:solidFill>
                <a:srgbClr val="000000"/>
              </a:solidFill>
              <a:latin typeface="Consolas" panose="020B0609020204030204" pitchFamily="49" charset="0"/>
            </a:endParaRPr>
          </a:p>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long</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largestLong</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Long</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a:t>
            </a:r>
          </a:p>
          <a:p>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//9223372036854775807</a:t>
            </a:r>
            <a:endParaRPr lang="en-US" altLang="zh-CN" sz="2000" b="1" dirty="0">
              <a:solidFill>
                <a:srgbClr val="000000"/>
              </a:solidFill>
              <a:latin typeface="Consolas" panose="020B0609020204030204" pitchFamily="49" charset="0"/>
            </a:endParaRPr>
          </a:p>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float</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largestFloat</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Float</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a:t>
            </a:r>
          </a:p>
          <a:p>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//3.40282e+38</a:t>
            </a:r>
            <a:endParaRPr lang="en-US" altLang="zh-CN" sz="2000" b="1" dirty="0">
              <a:solidFill>
                <a:srgbClr val="000000"/>
              </a:solidFill>
              <a:latin typeface="Consolas" panose="020B0609020204030204" pitchFamily="49" charset="0"/>
            </a:endParaRPr>
          </a:p>
          <a:p>
            <a:r>
              <a:rPr lang="en-US" altLang="zh-CN" sz="2000" b="1" dirty="0">
                <a:solidFill>
                  <a:srgbClr val="000000"/>
                </a:solidFill>
                <a:latin typeface="Consolas" panose="020B0609020204030204" pitchFamily="49" charset="0"/>
              </a:rPr>
              <a:t>    </a:t>
            </a:r>
            <a:r>
              <a:rPr lang="en-US" altLang="zh-CN" sz="2000" b="1" dirty="0">
                <a:solidFill>
                  <a:srgbClr val="267F99"/>
                </a:solidFill>
                <a:latin typeface="Consolas" panose="020B0609020204030204" pitchFamily="49" charset="0"/>
              </a:rPr>
              <a:t>double</a:t>
            </a:r>
            <a:r>
              <a:rPr lang="en-US" altLang="zh-CN" sz="2000" b="1" dirty="0">
                <a:solidFill>
                  <a:srgbClr val="000000"/>
                </a:solidFill>
                <a:latin typeface="Consolas" panose="020B0609020204030204" pitchFamily="49" charset="0"/>
              </a:rPr>
              <a:t> </a:t>
            </a:r>
            <a:r>
              <a:rPr lang="en-US" altLang="zh-CN" sz="2000" b="1" dirty="0" err="1">
                <a:solidFill>
                  <a:srgbClr val="001080"/>
                </a:solidFill>
                <a:latin typeface="Consolas" panose="020B0609020204030204" pitchFamily="49" charset="0"/>
              </a:rPr>
              <a:t>largestDouble</a:t>
            </a:r>
            <a:r>
              <a:rPr lang="en-US" altLang="zh-CN" sz="2000" b="1" dirty="0">
                <a:solidFill>
                  <a:srgbClr val="000000"/>
                </a:solidFill>
                <a:latin typeface="Consolas" panose="020B0609020204030204" pitchFamily="49" charset="0"/>
              </a:rPr>
              <a:t>    = </a:t>
            </a:r>
            <a:r>
              <a:rPr lang="en-US" altLang="zh-CN" sz="2000" b="1" dirty="0" err="1">
                <a:solidFill>
                  <a:srgbClr val="267F99"/>
                </a:solidFill>
                <a:latin typeface="Consolas" panose="020B0609020204030204" pitchFamily="49" charset="0"/>
              </a:rPr>
              <a:t>Double</a:t>
            </a:r>
            <a:r>
              <a:rPr lang="en-US" altLang="zh-CN" sz="2000" b="1" dirty="0" err="1">
                <a:solidFill>
                  <a:srgbClr val="000000"/>
                </a:solidFill>
                <a:latin typeface="Consolas" panose="020B0609020204030204" pitchFamily="49" charset="0"/>
              </a:rPr>
              <a:t>.</a:t>
            </a:r>
            <a:r>
              <a:rPr lang="en-US" altLang="zh-CN" sz="2000" b="1" dirty="0" err="1">
                <a:solidFill>
                  <a:srgbClr val="0070C1"/>
                </a:solidFill>
                <a:latin typeface="Consolas" panose="020B0609020204030204" pitchFamily="49" charset="0"/>
              </a:rPr>
              <a:t>MAX_VALUE</a:t>
            </a:r>
            <a:r>
              <a:rPr lang="en-US" altLang="zh-CN" sz="2000" b="1" dirty="0">
                <a:solidFill>
                  <a:srgbClr val="000000"/>
                </a:solidFill>
                <a:latin typeface="Consolas" panose="020B0609020204030204" pitchFamily="49" charset="0"/>
              </a:rPr>
              <a:t>;</a:t>
            </a:r>
          </a:p>
          <a:p>
            <a:r>
              <a:rPr lang="en-US" altLang="zh-CN" sz="2000" b="1" dirty="0">
                <a:solidFill>
                  <a:srgbClr val="000000"/>
                </a:solidFill>
                <a:latin typeface="Consolas" panose="020B0609020204030204" pitchFamily="49" charset="0"/>
              </a:rPr>
              <a:t>                            </a:t>
            </a:r>
            <a:r>
              <a:rPr lang="en-US" altLang="zh-CN" sz="2000" b="1" dirty="0">
                <a:solidFill>
                  <a:srgbClr val="008000"/>
                </a:solidFill>
                <a:latin typeface="Consolas" panose="020B0609020204030204" pitchFamily="49" charset="0"/>
              </a:rPr>
              <a:t>//1.79769e+308</a:t>
            </a:r>
            <a:endParaRPr lang="en-US" altLang="zh-CN" sz="2000" b="1" dirty="0">
              <a:solidFill>
                <a:srgbClr val="000000"/>
              </a:solidFill>
              <a:latin typeface="Consolas" panose="020B0609020204030204" pitchFamily="49" charset="0"/>
            </a:endParaRPr>
          </a:p>
        </p:txBody>
      </p:sp>
      <p:sp>
        <p:nvSpPr>
          <p:cNvPr id="12" name="矩形 11">
            <a:extLst>
              <a:ext uri="{FF2B5EF4-FFF2-40B4-BE49-F238E27FC236}">
                <a16:creationId xmlns:a16="http://schemas.microsoft.com/office/drawing/2014/main" id="{3F5186EA-731D-4FAB-AD12-2FACEFFD81DE}"/>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3" name="文本框 12">
            <a:extLst>
              <a:ext uri="{FF2B5EF4-FFF2-40B4-BE49-F238E27FC236}">
                <a16:creationId xmlns:a16="http://schemas.microsoft.com/office/drawing/2014/main" id="{3DA7EDF9-C630-4D3B-856A-36E8A92BEB90}"/>
              </a:ext>
            </a:extLst>
          </p:cNvPr>
          <p:cNvSpPr txBox="1"/>
          <p:nvPr/>
        </p:nvSpPr>
        <p:spPr>
          <a:xfrm>
            <a:off x="988349" y="280100"/>
            <a:ext cx="5766322"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常见的工具类</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6892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500"/>
                                        <p:tgtEl>
                                          <p:spTgt spid="6">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5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500"/>
                                        <p:tgtEl>
                                          <p:spTgt spid="6">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9" end="9"/>
                                            </p:txEl>
                                          </p:spTgt>
                                        </p:tgtEl>
                                        <p:attrNameLst>
                                          <p:attrName>style.visibility</p:attrName>
                                        </p:attrNameLst>
                                      </p:cBhvr>
                                      <p:to>
                                        <p:strVal val="visible"/>
                                      </p:to>
                                    </p:set>
                                    <p:animEffect transition="in" filter="fade">
                                      <p:cBhvr>
                                        <p:cTn id="5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1086917"/>
            <a:ext cx="9144000" cy="3082190"/>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java.lang</a:t>
            </a:r>
            <a:r>
              <a:rPr lang="zh-CN" altLang="en-US" sz="2800" b="1" dirty="0">
                <a:solidFill>
                  <a:srgbClr val="1557AE"/>
                </a:solidFill>
                <a:cs typeface="黑体" panose="02010609060101010101" pitchFamily="49" charset="-122"/>
                <a:sym typeface="+mn-ea"/>
              </a:rPr>
              <a:t>包</a:t>
            </a:r>
          </a:p>
          <a:p>
            <a:pPr marL="800100" lvl="2" indent="-3429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sym typeface="+mn-ea"/>
              </a:rPr>
              <a:t>基本数据类型的包装类 </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基本类型和字符串</a:t>
            </a:r>
            <a:r>
              <a:rPr lang="en-US" altLang="zh-CN" sz="2400" b="1" dirty="0">
                <a:latin typeface="+mj-lt"/>
                <a:ea typeface="楷体" panose="02010609060101010101" pitchFamily="49" charset="-122"/>
                <a:sym typeface="+mn-ea"/>
              </a:rPr>
              <a:t>(String)</a:t>
            </a:r>
            <a:r>
              <a:rPr lang="zh-CN" altLang="en-US" sz="2400" b="1" dirty="0">
                <a:latin typeface="+mj-lt"/>
                <a:ea typeface="楷体" panose="02010609060101010101" pitchFamily="49" charset="-122"/>
                <a:sym typeface="+mn-ea"/>
              </a:rPr>
              <a:t>之间的转换</a:t>
            </a:r>
            <a:endParaRPr lang="en-US" altLang="zh-CN" sz="2400" b="1" dirty="0">
              <a:latin typeface="+mj-lt"/>
              <a:ea typeface="楷体" panose="02010609060101010101" pitchFamily="49" charset="-122"/>
              <a:sym typeface="+mn-ea"/>
            </a:endParaRPr>
          </a:p>
          <a:p>
            <a:pPr marL="800100" lvl="2" indent="-342900">
              <a:lnSpc>
                <a:spcPct val="120000"/>
              </a:lnSpc>
              <a:buFont typeface="Wingdings" panose="05000000000000000000" pitchFamily="2" charset="2"/>
              <a:buChar char="p"/>
            </a:pPr>
            <a:endParaRPr lang="en-US" altLang="zh-CN" sz="1600" b="1" dirty="0">
              <a:solidFill>
                <a:srgbClr val="1557AE"/>
              </a:solidFill>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p"/>
            </a:pPr>
            <a:endParaRPr lang="zh-CN" altLang="en-US" sz="2400" b="1" dirty="0">
              <a:solidFill>
                <a:srgbClr val="1557AE"/>
              </a:solidFill>
              <a:latin typeface="+mj-lt"/>
              <a:ea typeface="楷体" panose="02010609060101010101" pitchFamily="49" charset="-122"/>
              <a:sym typeface="+mn-ea"/>
            </a:endParaRPr>
          </a:p>
        </p:txBody>
      </p:sp>
      <p:sp>
        <p:nvSpPr>
          <p:cNvPr id="9" name="Rectangle 5">
            <a:extLst>
              <a:ext uri="{FF2B5EF4-FFF2-40B4-BE49-F238E27FC236}">
                <a16:creationId xmlns:a16="http://schemas.microsoft.com/office/drawing/2014/main" id="{5451B14D-5878-4050-A817-D507D471106A}"/>
              </a:ext>
            </a:extLst>
          </p:cNvPr>
          <p:cNvSpPr>
            <a:spLocks noChangeArrowheads="1"/>
          </p:cNvSpPr>
          <p:nvPr/>
        </p:nvSpPr>
        <p:spPr bwMode="auto">
          <a:xfrm>
            <a:off x="0" y="2740246"/>
            <a:ext cx="4368800" cy="3808625"/>
          </a:xfrm>
          <a:prstGeom prst="rect">
            <a:avLst/>
          </a:prstGeom>
          <a:solidFill>
            <a:schemeClr val="accent1">
              <a:lumMod val="20000"/>
              <a:lumOff val="80000"/>
            </a:schemeClr>
          </a:solidFill>
          <a:ln w="28575">
            <a:solidFill>
              <a:srgbClr val="1557AE"/>
            </a:solidFill>
            <a:prstDash val="sysDash"/>
          </a:ln>
          <a:effectLst/>
        </p:spPr>
        <p:txBody>
          <a:bodyPr wrap="square" anchor="ctr">
            <a:noAutofit/>
          </a:bodyPr>
          <a:lstStyle/>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"0"</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"473"</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"-0"</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"-FF"</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16</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"1100110"</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2</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"2147483647"</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"-2147483648"</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"2147483648"</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"99"</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8</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"Kona"</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10</a:t>
            </a:r>
            <a:r>
              <a:rPr lang="fr-FR" altLang="zh-CN" sz="2000" b="1" dirty="0">
                <a:solidFill>
                  <a:srgbClr val="000000"/>
                </a:solidFill>
                <a:latin typeface="Consolas" panose="020B0609020204030204" pitchFamily="49" charset="0"/>
              </a:rPr>
              <a:t>) ;</a:t>
            </a:r>
          </a:p>
          <a:p>
            <a:pPr>
              <a:lnSpc>
                <a:spcPct val="114000"/>
              </a:lnSpc>
            </a:pPr>
            <a:r>
              <a:rPr lang="fr-FR" altLang="zh-CN" sz="2000" b="1" dirty="0">
                <a:solidFill>
                  <a:srgbClr val="795E26"/>
                </a:solidFill>
                <a:latin typeface="Consolas" panose="020B0609020204030204" pitchFamily="49" charset="0"/>
              </a:rPr>
              <a:t>parseInt</a:t>
            </a:r>
            <a:r>
              <a:rPr lang="fr-FR" altLang="zh-CN" sz="2000" b="1" dirty="0">
                <a:solidFill>
                  <a:srgbClr val="000000"/>
                </a:solidFill>
                <a:latin typeface="Consolas" panose="020B0609020204030204" pitchFamily="49" charset="0"/>
              </a:rPr>
              <a:t>(</a:t>
            </a:r>
            <a:r>
              <a:rPr lang="fr-FR" altLang="zh-CN" sz="2000" b="1" dirty="0">
                <a:solidFill>
                  <a:srgbClr val="A31515"/>
                </a:solidFill>
                <a:latin typeface="Consolas" panose="020B0609020204030204" pitchFamily="49" charset="0"/>
              </a:rPr>
              <a:t>"Kona"</a:t>
            </a:r>
            <a:r>
              <a:rPr lang="fr-FR" altLang="zh-CN" sz="2000" b="1" dirty="0">
                <a:solidFill>
                  <a:srgbClr val="000000"/>
                </a:solidFill>
                <a:latin typeface="Consolas" panose="020B0609020204030204" pitchFamily="49" charset="0"/>
              </a:rPr>
              <a:t>, </a:t>
            </a:r>
            <a:r>
              <a:rPr lang="fr-FR" altLang="zh-CN" sz="2000" b="1" dirty="0">
                <a:solidFill>
                  <a:srgbClr val="098658"/>
                </a:solidFill>
                <a:latin typeface="Consolas" panose="020B0609020204030204" pitchFamily="49" charset="0"/>
              </a:rPr>
              <a:t>27</a:t>
            </a:r>
            <a:r>
              <a:rPr lang="fr-FR" altLang="zh-CN" sz="2000" b="1" dirty="0">
                <a:solidFill>
                  <a:srgbClr val="000000"/>
                </a:solidFill>
                <a:latin typeface="Consolas" panose="020B0609020204030204" pitchFamily="49" charset="0"/>
              </a:rPr>
              <a:t>);</a:t>
            </a:r>
          </a:p>
        </p:txBody>
      </p:sp>
      <p:sp>
        <p:nvSpPr>
          <p:cNvPr id="11" name="矩形 10">
            <a:extLst>
              <a:ext uri="{FF2B5EF4-FFF2-40B4-BE49-F238E27FC236}">
                <a16:creationId xmlns:a16="http://schemas.microsoft.com/office/drawing/2014/main" id="{4E5C9CF5-183A-4C63-A1A9-DCD4CE3FCCCC}"/>
              </a:ext>
            </a:extLst>
          </p:cNvPr>
          <p:cNvSpPr/>
          <p:nvPr/>
        </p:nvSpPr>
        <p:spPr>
          <a:xfrm>
            <a:off x="4368800" y="2740246"/>
            <a:ext cx="4667250" cy="3837654"/>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0</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473</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0</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255</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102</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2147483647</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2147483648</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throws a </a:t>
            </a:r>
            <a:r>
              <a:rPr lang="en-US" altLang="zh-CN" sz="2000" b="1" dirty="0" err="1">
                <a:solidFill>
                  <a:srgbClr val="4EC9B0"/>
                </a:solidFill>
                <a:latin typeface="Consolas" panose="020B0609020204030204" pitchFamily="49" charset="0"/>
              </a:rPr>
              <a:t>NumberFormatException</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throws a </a:t>
            </a:r>
            <a:r>
              <a:rPr lang="en-US" altLang="zh-CN" sz="2000" b="1" dirty="0" err="1">
                <a:solidFill>
                  <a:srgbClr val="4EC9B0"/>
                </a:solidFill>
                <a:latin typeface="Consolas" panose="020B0609020204030204" pitchFamily="49" charset="0"/>
              </a:rPr>
              <a:t>NumberFormatException</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throws a </a:t>
            </a:r>
            <a:r>
              <a:rPr lang="en-US" altLang="zh-CN" sz="2000" b="1" dirty="0" err="1">
                <a:solidFill>
                  <a:srgbClr val="4EC9B0"/>
                </a:solidFill>
                <a:latin typeface="Consolas" panose="020B0609020204030204" pitchFamily="49" charset="0"/>
              </a:rPr>
              <a:t>NumberFormatException</a:t>
            </a:r>
            <a:endParaRPr lang="en-US" altLang="zh-CN" sz="2000" b="1" dirty="0">
              <a:solidFill>
                <a:srgbClr val="D4D4D4"/>
              </a:solidFill>
              <a:latin typeface="Consolas" panose="020B0609020204030204" pitchFamily="49" charset="0"/>
            </a:endParaRPr>
          </a:p>
          <a:p>
            <a:pPr>
              <a:lnSpc>
                <a:spcPct val="113000"/>
              </a:lnSpc>
            </a:pPr>
            <a:r>
              <a:rPr lang="en-US" altLang="zh-CN" sz="2000" b="1" dirty="0">
                <a:solidFill>
                  <a:srgbClr val="D4D4D4"/>
                </a:solidFill>
                <a:latin typeface="Consolas" panose="020B0609020204030204" pitchFamily="49" charset="0"/>
              </a:rPr>
              <a:t>returns </a:t>
            </a:r>
            <a:r>
              <a:rPr lang="en-US" altLang="zh-CN" sz="2000" b="1" dirty="0">
                <a:solidFill>
                  <a:srgbClr val="B5CEA8"/>
                </a:solidFill>
                <a:latin typeface="Consolas" panose="020B0609020204030204" pitchFamily="49" charset="0"/>
              </a:rPr>
              <a:t>411787</a:t>
            </a:r>
            <a:endParaRPr lang="en-US" altLang="zh-CN" sz="2000" b="1" dirty="0">
              <a:solidFill>
                <a:srgbClr val="D4D4D4"/>
              </a:solidFill>
              <a:latin typeface="Consolas" panose="020B0609020204030204" pitchFamily="49" charset="0"/>
            </a:endParaRPr>
          </a:p>
        </p:txBody>
      </p:sp>
      <p:sp>
        <p:nvSpPr>
          <p:cNvPr id="12" name="矩形 11">
            <a:extLst>
              <a:ext uri="{FF2B5EF4-FFF2-40B4-BE49-F238E27FC236}">
                <a16:creationId xmlns:a16="http://schemas.microsoft.com/office/drawing/2014/main" id="{A513AC4A-CFB2-41AA-B70A-F1950946D306}"/>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3" name="文本框 12">
            <a:extLst>
              <a:ext uri="{FF2B5EF4-FFF2-40B4-BE49-F238E27FC236}">
                <a16:creationId xmlns:a16="http://schemas.microsoft.com/office/drawing/2014/main" id="{1F98C1E0-9455-48C0-BD4B-E0A7619654AC}"/>
              </a:ext>
            </a:extLst>
          </p:cNvPr>
          <p:cNvSpPr txBox="1"/>
          <p:nvPr/>
        </p:nvSpPr>
        <p:spPr>
          <a:xfrm>
            <a:off x="988349" y="280100"/>
            <a:ext cx="5766322"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常见的工具类</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8" name="对话气泡: 矩形 7">
            <a:extLst>
              <a:ext uri="{FF2B5EF4-FFF2-40B4-BE49-F238E27FC236}">
                <a16:creationId xmlns:a16="http://schemas.microsoft.com/office/drawing/2014/main" id="{D9DBD390-5903-4FA7-B734-36956F4A9F1A}"/>
              </a:ext>
            </a:extLst>
          </p:cNvPr>
          <p:cNvSpPr/>
          <p:nvPr/>
        </p:nvSpPr>
        <p:spPr>
          <a:xfrm>
            <a:off x="5617029" y="962108"/>
            <a:ext cx="3417047" cy="737092"/>
          </a:xfrm>
          <a:prstGeom prst="wedgeRectCallout">
            <a:avLst>
              <a:gd name="adj1" fmla="val -188946"/>
              <a:gd name="adj2" fmla="val 201036"/>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rgbClr val="C00000"/>
                </a:solidFill>
                <a:latin typeface="+mj-lt"/>
              </a:rPr>
              <a:t>字符串转换为整数</a:t>
            </a:r>
            <a:endParaRPr lang="zh-CN" altLang="en-US" sz="2000" b="1" dirty="0">
              <a:solidFill>
                <a:schemeClr val="tx1"/>
              </a:solidFill>
              <a:latin typeface="+mj-lt"/>
            </a:endParaRPr>
          </a:p>
        </p:txBody>
      </p:sp>
    </p:spTree>
    <p:extLst>
      <p:ext uri="{BB962C8B-B14F-4D97-AF65-F5344CB8AC3E}">
        <p14:creationId xmlns:p14="http://schemas.microsoft.com/office/powerpoint/2010/main" val="3093403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1086917"/>
            <a:ext cx="9144000" cy="14534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java.lang</a:t>
            </a:r>
            <a:r>
              <a:rPr lang="zh-CN" altLang="en-US" sz="2800" b="1" dirty="0">
                <a:solidFill>
                  <a:srgbClr val="1557AE"/>
                </a:solidFill>
                <a:cs typeface="黑体" panose="02010609060101010101" pitchFamily="49" charset="-122"/>
                <a:sym typeface="+mn-ea"/>
              </a:rPr>
              <a:t>包</a:t>
            </a:r>
          </a:p>
          <a:p>
            <a:pPr marL="800100" lvl="2" indent="-3429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sym typeface="+mn-ea"/>
              </a:rPr>
              <a:t>基本数据类型的包装类 </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基本类型和字符串</a:t>
            </a:r>
            <a:r>
              <a:rPr lang="en-US" altLang="zh-CN" sz="2400" b="1" dirty="0">
                <a:latin typeface="+mj-lt"/>
                <a:ea typeface="楷体" panose="02010609060101010101" pitchFamily="49" charset="-122"/>
                <a:sym typeface="+mn-ea"/>
              </a:rPr>
              <a:t>(String)</a:t>
            </a:r>
            <a:r>
              <a:rPr lang="zh-CN" altLang="en-US" sz="2400" b="1" dirty="0">
                <a:latin typeface="+mj-lt"/>
                <a:ea typeface="楷体" panose="02010609060101010101" pitchFamily="49" charset="-122"/>
                <a:sym typeface="+mn-ea"/>
              </a:rPr>
              <a:t>之间的转换</a:t>
            </a:r>
            <a:endParaRPr lang="zh-CN" altLang="en-US" sz="2400" b="1" dirty="0">
              <a:solidFill>
                <a:srgbClr val="1557AE"/>
              </a:solidFill>
              <a:latin typeface="+mj-lt"/>
              <a:ea typeface="楷体" panose="02010609060101010101" pitchFamily="49" charset="-122"/>
              <a:sym typeface="+mn-ea"/>
            </a:endParaRPr>
          </a:p>
        </p:txBody>
      </p:sp>
      <p:sp>
        <p:nvSpPr>
          <p:cNvPr id="11" name="矩形 10">
            <a:extLst>
              <a:ext uri="{FF2B5EF4-FFF2-40B4-BE49-F238E27FC236}">
                <a16:creationId xmlns:a16="http://schemas.microsoft.com/office/drawing/2014/main" id="{4E5C9CF5-183A-4C63-A1A9-DCD4CE3FCCCC}"/>
              </a:ext>
            </a:extLst>
          </p:cNvPr>
          <p:cNvSpPr/>
          <p:nvPr/>
        </p:nvSpPr>
        <p:spPr>
          <a:xfrm>
            <a:off x="0" y="2540328"/>
            <a:ext cx="9036050" cy="2870450"/>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altLang="zh-CN" sz="2000" b="1" dirty="0">
                <a:solidFill>
                  <a:srgbClr val="4EC9B0"/>
                </a:solidFill>
                <a:latin typeface="Consolas" panose="020B0609020204030204" pitchFamily="49" charset="0"/>
              </a:rPr>
              <a:t>int</a:t>
            </a:r>
            <a:r>
              <a:rPr lang="en-US" altLang="zh-CN" sz="2000" b="1" dirty="0">
                <a:solidFill>
                  <a:srgbClr val="D4D4D4"/>
                </a:solidFill>
                <a:latin typeface="Consolas" panose="020B0609020204030204" pitchFamily="49" charset="0"/>
              </a:rPr>
              <a:t> </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 = </a:t>
            </a:r>
            <a:r>
              <a:rPr lang="en-US" altLang="zh-CN" sz="2000" b="1" dirty="0">
                <a:solidFill>
                  <a:srgbClr val="B5CEA8"/>
                </a:solidFill>
                <a:latin typeface="Consolas" panose="020B0609020204030204" pitchFamily="49" charset="0"/>
              </a:rPr>
              <a:t>123</a:t>
            </a:r>
            <a:r>
              <a:rPr lang="en-US" altLang="zh-CN" sz="2000" b="1" dirty="0">
                <a:solidFill>
                  <a:srgbClr val="D4D4D4"/>
                </a:solidFill>
                <a:latin typeface="Consolas" panose="020B0609020204030204" pitchFamily="49" charset="0"/>
              </a:rPr>
              <a:t>;</a:t>
            </a:r>
            <a:endParaRPr lang="en-US" altLang="zh-CN" sz="2000" b="1" dirty="0">
              <a:solidFill>
                <a:srgbClr val="4EC9B0"/>
              </a:solidFill>
              <a:latin typeface="Consolas" panose="020B0609020204030204" pitchFamily="49" charset="0"/>
            </a:endParaRP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s1</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s2</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 </a:t>
            </a:r>
            <a:r>
              <a:rPr lang="en-US" altLang="zh-CN" sz="2000" b="1" dirty="0">
                <a:solidFill>
                  <a:srgbClr val="B5CEA8"/>
                </a:solidFill>
                <a:latin typeface="Consolas" panose="020B0609020204030204" pitchFamily="49" charset="0"/>
              </a:rPr>
              <a:t>10</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s3</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 </a:t>
            </a:r>
            <a:r>
              <a:rPr lang="en-US" altLang="zh-CN" sz="2000" b="1" dirty="0">
                <a:solidFill>
                  <a:srgbClr val="B5CEA8"/>
                </a:solidFill>
                <a:latin typeface="Consolas" panose="020B0609020204030204" pitchFamily="49" charset="0"/>
              </a:rPr>
              <a:t>2</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s4</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 </a:t>
            </a:r>
            <a:r>
              <a:rPr lang="en-US" altLang="zh-CN" sz="2000" b="1" dirty="0">
                <a:solidFill>
                  <a:srgbClr val="B5CEA8"/>
                </a:solidFill>
                <a:latin typeface="Consolas" panose="020B0609020204030204" pitchFamily="49" charset="0"/>
              </a:rPr>
              <a:t>8</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s5</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 </a:t>
            </a:r>
            <a:r>
              <a:rPr lang="en-US" altLang="zh-CN" sz="2000" b="1" dirty="0">
                <a:solidFill>
                  <a:srgbClr val="B5CEA8"/>
                </a:solidFill>
                <a:latin typeface="Consolas" panose="020B0609020204030204" pitchFamily="49" charset="0"/>
              </a:rPr>
              <a:t>16</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s6</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toBinaryString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s7</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toHexString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a:t>
            </a:r>
          </a:p>
          <a:p>
            <a:pPr lvl="1"/>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a:solidFill>
                  <a:srgbClr val="9CDCFE"/>
                </a:solidFill>
                <a:latin typeface="Consolas" panose="020B0609020204030204" pitchFamily="49" charset="0"/>
              </a:rPr>
              <a:t>s8</a:t>
            </a:r>
            <a:r>
              <a:rPr lang="en-US" altLang="zh-CN" sz="2000" b="1" dirty="0">
                <a:solidFill>
                  <a:srgbClr val="D4D4D4"/>
                </a:solidFill>
                <a:latin typeface="Consolas" panose="020B0609020204030204" pitchFamily="49" charset="0"/>
              </a:rPr>
              <a:t> = </a:t>
            </a:r>
            <a:r>
              <a:rPr lang="en-US" altLang="zh-CN" sz="2000" b="1" dirty="0" err="1">
                <a:solidFill>
                  <a:srgbClr val="4EC9B0"/>
                </a:solidFill>
                <a:latin typeface="Consolas" panose="020B0609020204030204" pitchFamily="49" charset="0"/>
              </a:rPr>
              <a:t>Integer</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toOctalString</a:t>
            </a:r>
            <a:r>
              <a:rPr lang="en-US" altLang="zh-CN" sz="2000" b="1" dirty="0">
                <a:solidFill>
                  <a:srgbClr val="D4D4D4"/>
                </a:solidFill>
                <a:latin typeface="Consolas" panose="020B0609020204030204" pitchFamily="49" charset="0"/>
              </a:rPr>
              <a:t>(</a:t>
            </a:r>
            <a:r>
              <a:rPr lang="en-US" altLang="zh-CN" sz="2000" b="1" dirty="0" err="1">
                <a:solidFill>
                  <a:srgbClr val="9CDCFE"/>
                </a:solidFill>
                <a:latin typeface="Consolas" panose="020B0609020204030204" pitchFamily="49" charset="0"/>
              </a:rPr>
              <a:t>i</a:t>
            </a:r>
            <a:r>
              <a:rPr lang="en-US" altLang="zh-CN" sz="2000" b="1" dirty="0">
                <a:solidFill>
                  <a:srgbClr val="D4D4D4"/>
                </a:solidFill>
                <a:latin typeface="Consolas" panose="020B0609020204030204" pitchFamily="49" charset="0"/>
              </a:rPr>
              <a:t>);</a:t>
            </a:r>
          </a:p>
        </p:txBody>
      </p:sp>
      <p:pic>
        <p:nvPicPr>
          <p:cNvPr id="2" name="图片 1">
            <a:extLst>
              <a:ext uri="{FF2B5EF4-FFF2-40B4-BE49-F238E27FC236}">
                <a16:creationId xmlns:a16="http://schemas.microsoft.com/office/drawing/2014/main" id="{7015563A-83D8-4F31-ABB7-682FE6251441}"/>
              </a:ext>
            </a:extLst>
          </p:cNvPr>
          <p:cNvPicPr>
            <a:picLocks noChangeAspect="1"/>
          </p:cNvPicPr>
          <p:nvPr/>
        </p:nvPicPr>
        <p:blipFill>
          <a:blip r:embed="rId3"/>
          <a:stretch>
            <a:fillRect/>
          </a:stretch>
        </p:blipFill>
        <p:spPr>
          <a:xfrm>
            <a:off x="7662807" y="3018971"/>
            <a:ext cx="1373243" cy="2391807"/>
          </a:xfrm>
          <a:prstGeom prst="rect">
            <a:avLst/>
          </a:prstGeom>
        </p:spPr>
      </p:pic>
      <p:sp>
        <p:nvSpPr>
          <p:cNvPr id="9" name="矩形 8">
            <a:extLst>
              <a:ext uri="{FF2B5EF4-FFF2-40B4-BE49-F238E27FC236}">
                <a16:creationId xmlns:a16="http://schemas.microsoft.com/office/drawing/2014/main" id="{C1D5270B-3F43-4BFB-9710-E68FD3872539}"/>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2" name="文本框 11">
            <a:extLst>
              <a:ext uri="{FF2B5EF4-FFF2-40B4-BE49-F238E27FC236}">
                <a16:creationId xmlns:a16="http://schemas.microsoft.com/office/drawing/2014/main" id="{F2054845-0DE0-438F-966B-016CB692FEBA}"/>
              </a:ext>
            </a:extLst>
          </p:cNvPr>
          <p:cNvSpPr txBox="1"/>
          <p:nvPr/>
        </p:nvSpPr>
        <p:spPr>
          <a:xfrm>
            <a:off x="988349" y="280100"/>
            <a:ext cx="5766322"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常见的工具类</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7210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1086917"/>
            <a:ext cx="9144000" cy="189660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java.lang</a:t>
            </a:r>
            <a:r>
              <a:rPr lang="zh-CN" altLang="en-US" sz="2800" b="1" dirty="0">
                <a:solidFill>
                  <a:srgbClr val="1557AE"/>
                </a:solidFill>
                <a:cs typeface="黑体" panose="02010609060101010101" pitchFamily="49" charset="-122"/>
                <a:sym typeface="+mn-ea"/>
              </a:rPr>
              <a:t>包</a:t>
            </a:r>
          </a:p>
          <a:p>
            <a:pPr marL="800100" lvl="2" indent="-342900">
              <a:lnSpc>
                <a:spcPct val="120000"/>
              </a:lnSpc>
              <a:buFont typeface="Wingdings" panose="05000000000000000000" pitchFamily="2" charset="2"/>
              <a:buChar char="p"/>
            </a:pPr>
            <a:r>
              <a:rPr lang="zh-CN" altLang="en-US" sz="2400" b="1" dirty="0">
                <a:solidFill>
                  <a:srgbClr val="1557AE"/>
                </a:solidFill>
                <a:ea typeface="楷体" panose="02010609060101010101" pitchFamily="49" charset="-122"/>
                <a:sym typeface="+mn-ea"/>
              </a:rPr>
              <a:t>字符串操作类</a:t>
            </a:r>
          </a:p>
          <a:p>
            <a:pPr marL="1257300" lvl="3" indent="-342900">
              <a:lnSpc>
                <a:spcPct val="120000"/>
              </a:lnSpc>
              <a:buFont typeface="Wingdings" panose="05000000000000000000" pitchFamily="2" charset="2"/>
              <a:buChar char="n"/>
            </a:pPr>
            <a:r>
              <a:rPr lang="en-US" altLang="zh-CN" sz="2400" b="1" dirty="0" err="1">
                <a:latin typeface="+mj-lt"/>
                <a:ea typeface="楷体" panose="02010609060101010101" pitchFamily="49" charset="-122"/>
                <a:sym typeface="+mn-ea"/>
              </a:rPr>
              <a:t>java.lang.String</a:t>
            </a:r>
            <a:r>
              <a:rPr lang="zh-CN" altLang="en-US" sz="2400" b="1" dirty="0">
                <a:latin typeface="+mj-lt"/>
                <a:ea typeface="楷体" panose="02010609060101010101" pitchFamily="49" charset="-122"/>
                <a:sym typeface="+mn-ea"/>
              </a:rPr>
              <a:t>类</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字符串</a:t>
            </a:r>
            <a:r>
              <a:rPr lang="en-US" altLang="zh-CN" sz="2400" b="1" dirty="0">
                <a:latin typeface="+mj-lt"/>
                <a:ea typeface="楷体" panose="02010609060101010101" pitchFamily="49" charset="-122"/>
                <a:sym typeface="+mn-ea"/>
              </a:rPr>
              <a:t>/</a:t>
            </a:r>
            <a:r>
              <a:rPr lang="zh-CN" altLang="en-US" sz="2400" b="1" dirty="0">
                <a:latin typeface="+mj-lt"/>
                <a:ea typeface="楷体" panose="02010609060101010101" pitchFamily="49" charset="-122"/>
                <a:sym typeface="+mn-ea"/>
              </a:rPr>
              <a:t>字符序列；</a:t>
            </a:r>
            <a:endParaRPr lang="en-US" altLang="zh-CN" sz="2400" b="1" dirty="0">
              <a:latin typeface="+mj-lt"/>
              <a:ea typeface="楷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字符串的连接运算</a:t>
            </a:r>
            <a:r>
              <a:rPr lang="en-US" altLang="zh-CN" sz="2400" b="1" dirty="0">
                <a:latin typeface="+mj-lt"/>
                <a:ea typeface="楷体" panose="02010609060101010101" pitchFamily="49" charset="-122"/>
                <a:sym typeface="+mn-ea"/>
              </a:rPr>
              <a:t>(Concatenation)</a:t>
            </a:r>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380BA58-A310-4474-B11F-1339E775D383}"/>
                  </a:ext>
                </a:extLst>
              </p:cNvPr>
              <p:cNvSpPr/>
              <p:nvPr/>
            </p:nvSpPr>
            <p:spPr>
              <a:xfrm>
                <a:off x="67274" y="3011062"/>
                <a:ext cx="8938840" cy="2961568"/>
              </a:xfrm>
              <a:prstGeom prst="roundRect">
                <a:avLst>
                  <a:gd name="adj" fmla="val 2825"/>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eaLnBrk="1" fontAlgn="auto" hangingPunct="1">
                  <a:spcBef>
                    <a:spcPct val="20000"/>
                  </a:spcBef>
                  <a:spcAft>
                    <a:spcPts val="0"/>
                  </a:spcAft>
                  <a:buSzPct val="90000"/>
                  <a:buFont typeface="Wingdings" panose="05000000000000000000" pitchFamily="2" charset="2"/>
                  <a:buChar char="ü"/>
                </a:pPr>
                <a:r>
                  <a:rPr lang="en-US" altLang="zh-CN" sz="2000" dirty="0">
                    <a:solidFill>
                      <a:prstClr val="black"/>
                    </a:solidFill>
                    <a:latin typeface="+mj-lt"/>
                    <a:ea typeface="+mj-ea"/>
                  </a:rPr>
                  <a:t>+: </a:t>
                </a:r>
                <a:r>
                  <a:rPr lang="zh-CN" altLang="en-US" sz="2000" dirty="0">
                    <a:solidFill>
                      <a:prstClr val="black"/>
                    </a:solidFill>
                    <a:latin typeface="+mj-lt"/>
                    <a:ea typeface="+mj-ea"/>
                  </a:rPr>
                  <a:t>算术运算符</a:t>
                </a:r>
              </a:p>
              <a:p>
                <a:pPr lvl="1" eaLnBrk="1" fontAlgn="auto" hangingPunct="1">
                  <a:spcBef>
                    <a:spcPct val="20000"/>
                  </a:spcBef>
                  <a:spcAft>
                    <a:spcPts val="0"/>
                  </a:spcAft>
                  <a:buSzPct val="90000"/>
                </a:pPr>
                <a:r>
                  <a:rPr lang="en-US" altLang="zh-CN" sz="2000" dirty="0">
                    <a:solidFill>
                      <a:prstClr val="black"/>
                    </a:solidFill>
                    <a:latin typeface="+mj-lt"/>
                    <a:ea typeface="+mj-ea"/>
                  </a:rPr>
                  <a:t>int a = 1, b = 2; String c = “ men”;</a:t>
                </a:r>
              </a:p>
              <a:p>
                <a:pPr lvl="1" eaLnBrk="1" fontAlgn="auto" hangingPunct="1">
                  <a:spcBef>
                    <a:spcPct val="20000"/>
                  </a:spcBef>
                  <a:spcAft>
                    <a:spcPts val="0"/>
                  </a:spcAft>
                  <a:buSzPct val="90000"/>
                </a:pPr>
                <a:r>
                  <a:rPr lang="en-US" altLang="zh-CN" sz="2000" dirty="0">
                    <a:solidFill>
                      <a:prstClr val="black"/>
                    </a:solidFill>
                    <a:latin typeface="+mj-lt"/>
                    <a:ea typeface="+mj-ea"/>
                  </a:rPr>
                  <a:t>String s = a + b + c;</a:t>
                </a:r>
              </a:p>
              <a:p>
                <a:pPr lvl="1" eaLnBrk="1" fontAlgn="auto" hangingPunct="1">
                  <a:spcBef>
                    <a:spcPct val="20000"/>
                  </a:spcBef>
                  <a:spcAft>
                    <a:spcPts val="0"/>
                  </a:spcAft>
                  <a:buSzPct val="90000"/>
                </a:pPr>
                <a14:m>
                  <m:oMath xmlns:m="http://schemas.openxmlformats.org/officeDocument/2006/math">
                    <m:r>
                      <a:rPr lang="en-US" altLang="zh-CN" sz="2000" b="0" i="1" smtClean="0">
                        <a:solidFill>
                          <a:prstClr val="black"/>
                        </a:solidFill>
                        <a:latin typeface="Cambria Math" panose="02040503050406030204" pitchFamily="18" charset="0"/>
                        <a:ea typeface="+mj-ea"/>
                      </a:rPr>
                      <m:t>⇒</m:t>
                    </m:r>
                  </m:oMath>
                </a14:m>
                <a:r>
                  <a:rPr lang="en-US" altLang="zh-CN" sz="2000" dirty="0">
                    <a:solidFill>
                      <a:prstClr val="black"/>
                    </a:solidFill>
                    <a:latin typeface="+mj-lt"/>
                    <a:ea typeface="+mj-ea"/>
                  </a:rPr>
                  <a:t>3 men</a:t>
                </a:r>
              </a:p>
              <a:p>
                <a:pPr marL="342900" indent="-342900" eaLnBrk="1" fontAlgn="auto" hangingPunct="1">
                  <a:spcBef>
                    <a:spcPct val="20000"/>
                  </a:spcBef>
                  <a:spcAft>
                    <a:spcPts val="0"/>
                  </a:spcAft>
                  <a:buSzPct val="90000"/>
                  <a:buFont typeface="Wingdings" panose="05000000000000000000" pitchFamily="2" charset="2"/>
                  <a:buChar char="ü"/>
                </a:pPr>
                <a:r>
                  <a:rPr lang="zh-CN" altLang="en-US" sz="2000" dirty="0">
                    <a:solidFill>
                      <a:prstClr val="black"/>
                    </a:solidFill>
                    <a:latin typeface="+mj-lt"/>
                    <a:ea typeface="+mj-ea"/>
                  </a:rPr>
                  <a:t>隐含结合率 </a:t>
                </a:r>
                <a:r>
                  <a:rPr lang="en-US" altLang="zh-CN" sz="2000" dirty="0">
                    <a:solidFill>
                      <a:prstClr val="black"/>
                    </a:solidFill>
                    <a:latin typeface="+mj-lt"/>
                    <a:ea typeface="+mj-ea"/>
                  </a:rPr>
                  <a:t>(a + b) + c</a:t>
                </a:r>
              </a:p>
              <a:p>
                <a:pPr lvl="1" eaLnBrk="1" fontAlgn="auto" hangingPunct="1">
                  <a:spcBef>
                    <a:spcPct val="20000"/>
                  </a:spcBef>
                  <a:spcAft>
                    <a:spcPts val="0"/>
                  </a:spcAft>
                  <a:buSzPct val="90000"/>
                </a:pPr>
                <a:r>
                  <a:rPr lang="en-US" altLang="zh-CN" sz="2000" dirty="0">
                    <a:solidFill>
                      <a:prstClr val="black"/>
                    </a:solidFill>
                    <a:latin typeface="+mj-lt"/>
                    <a:ea typeface="+mj-ea"/>
                  </a:rPr>
                  <a:t>String s = c + b + a;</a:t>
                </a:r>
              </a:p>
              <a:p>
                <a:pPr lvl="1" eaLnBrk="1" fontAlgn="auto" hangingPunct="1">
                  <a:spcBef>
                    <a:spcPct val="20000"/>
                  </a:spcBef>
                  <a:spcAft>
                    <a:spcPts val="0"/>
                  </a:spcAft>
                  <a:buSzPct val="90000"/>
                </a:pPr>
                <a14:m>
                  <m:oMath xmlns:m="http://schemas.openxmlformats.org/officeDocument/2006/math">
                    <m:r>
                      <a:rPr lang="en-US" altLang="zh-CN" sz="2000" b="0" i="1" smtClean="0">
                        <a:solidFill>
                          <a:prstClr val="black"/>
                        </a:solidFill>
                        <a:latin typeface="Cambria Math" panose="02040503050406030204" pitchFamily="18" charset="0"/>
                        <a:ea typeface="+mj-ea"/>
                      </a:rPr>
                      <m:t>⇒</m:t>
                    </m:r>
                  </m:oMath>
                </a14:m>
                <a:r>
                  <a:rPr lang="en-US" altLang="zh-CN" sz="2000" dirty="0">
                    <a:solidFill>
                      <a:prstClr val="black"/>
                    </a:solidFill>
                    <a:latin typeface="+mj-lt"/>
                    <a:ea typeface="+mj-ea"/>
                  </a:rPr>
                  <a:t>men 21</a:t>
                </a:r>
              </a:p>
            </p:txBody>
          </p:sp>
        </mc:Choice>
        <mc:Fallback xmlns="">
          <p:sp>
            <p:nvSpPr>
              <p:cNvPr id="6" name="矩形: 圆角 5">
                <a:extLst>
                  <a:ext uri="{FF2B5EF4-FFF2-40B4-BE49-F238E27FC236}">
                    <a16:creationId xmlns:a16="http://schemas.microsoft.com/office/drawing/2014/main" id="{8380BA58-A310-4474-B11F-1339E775D383}"/>
                  </a:ext>
                </a:extLst>
              </p:cNvPr>
              <p:cNvSpPr>
                <a:spLocks noRot="1" noChangeAspect="1" noMove="1" noResize="1" noEditPoints="1" noAdjustHandles="1" noChangeArrowheads="1" noChangeShapeType="1" noTextEdit="1"/>
              </p:cNvSpPr>
              <p:nvPr/>
            </p:nvSpPr>
            <p:spPr>
              <a:xfrm>
                <a:off x="67274" y="3011062"/>
                <a:ext cx="8938840" cy="2961568"/>
              </a:xfrm>
              <a:prstGeom prst="roundRect">
                <a:avLst>
                  <a:gd name="adj" fmla="val 2825"/>
                </a:avLst>
              </a:prstGeom>
              <a:blipFill>
                <a:blip r:embed="rId3"/>
                <a:stretch>
                  <a:fillRect/>
                </a:stretch>
              </a:blipFill>
              <a:ln w="28575">
                <a:solidFill>
                  <a:schemeClr val="accent1"/>
                </a:solidFill>
                <a:prstDash val="solid"/>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7079DC7F-81AB-4D72-A7F7-858C0C1A6392}"/>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3</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3" name="文本框 12">
            <a:extLst>
              <a:ext uri="{FF2B5EF4-FFF2-40B4-BE49-F238E27FC236}">
                <a16:creationId xmlns:a16="http://schemas.microsoft.com/office/drawing/2014/main" id="{ABB62D3A-8719-4587-8476-45C1DAC83A41}"/>
              </a:ext>
            </a:extLst>
          </p:cNvPr>
          <p:cNvSpPr txBox="1"/>
          <p:nvPr/>
        </p:nvSpPr>
        <p:spPr>
          <a:xfrm>
            <a:off x="988349" y="280100"/>
            <a:ext cx="5766322"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面向对象特征</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常见的工具类</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229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700326" cy="1169551"/>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-I/O</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概述</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矩形: 圆角 4">
            <a:extLst>
              <a:ext uri="{FF2B5EF4-FFF2-40B4-BE49-F238E27FC236}">
                <a16:creationId xmlns:a16="http://schemas.microsoft.com/office/drawing/2014/main" id="{9F698CC9-DD22-4C0D-B3C6-C26AD8AA408E}"/>
              </a:ext>
            </a:extLst>
          </p:cNvPr>
          <p:cNvSpPr/>
          <p:nvPr/>
        </p:nvSpPr>
        <p:spPr>
          <a:xfrm>
            <a:off x="2872" y="1081260"/>
            <a:ext cx="9141128" cy="1310248"/>
          </a:xfrm>
          <a:prstGeom prst="roundRect">
            <a:avLst>
              <a:gd name="adj" fmla="val 5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1557AE"/>
                </a:solidFill>
                <a:latin typeface="+mj-lt"/>
              </a:rPr>
              <a:t>需求：大部分程序都需要输入</a:t>
            </a:r>
            <a:r>
              <a:rPr lang="en-US" altLang="zh-CN" sz="2400" b="1" dirty="0">
                <a:solidFill>
                  <a:srgbClr val="1557AE"/>
                </a:solidFill>
                <a:latin typeface="+mj-lt"/>
              </a:rPr>
              <a:t>/</a:t>
            </a:r>
            <a:r>
              <a:rPr lang="zh-CN" altLang="en-US" sz="2400" b="1" dirty="0">
                <a:solidFill>
                  <a:srgbClr val="1557AE"/>
                </a:solidFill>
                <a:latin typeface="+mj-lt"/>
              </a:rPr>
              <a:t>输出处理，比如从文件中读或者向文件中写数据、从键盘读取数据、向屏幕中输出数据、在一个网络连接上进行读写操作等。</a:t>
            </a:r>
            <a:endParaRPr lang="en-US" altLang="zh-CN" sz="2400" b="1" dirty="0">
              <a:solidFill>
                <a:srgbClr val="1557AE"/>
              </a:solidFill>
              <a:latin typeface="+mj-lt"/>
            </a:endParaRPr>
          </a:p>
        </p:txBody>
      </p:sp>
      <p:sp>
        <p:nvSpPr>
          <p:cNvPr id="6" name="矩形: 圆角 5">
            <a:extLst>
              <a:ext uri="{FF2B5EF4-FFF2-40B4-BE49-F238E27FC236}">
                <a16:creationId xmlns:a16="http://schemas.microsoft.com/office/drawing/2014/main" id="{1B62CC8F-CEF6-4A1E-88A1-45CC997E15C4}"/>
              </a:ext>
            </a:extLst>
          </p:cNvPr>
          <p:cNvSpPr/>
          <p:nvPr/>
        </p:nvSpPr>
        <p:spPr>
          <a:xfrm>
            <a:off x="0" y="5153170"/>
            <a:ext cx="9144000" cy="1608526"/>
          </a:xfrm>
          <a:prstGeom prst="roundRect">
            <a:avLst>
              <a:gd name="adj" fmla="val 36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在</a:t>
            </a:r>
            <a:r>
              <a:rPr lang="en-US" altLang="zh-CN" sz="2000" b="1" dirty="0">
                <a:solidFill>
                  <a:schemeClr val="tx1"/>
                </a:solidFill>
                <a:latin typeface="+mj-lt"/>
                <a:ea typeface="楷体" panose="02010609060101010101" pitchFamily="49" charset="-122"/>
              </a:rPr>
              <a:t>Java</a:t>
            </a:r>
            <a:r>
              <a:rPr lang="zh-CN" altLang="en-US" sz="2000" b="1" dirty="0">
                <a:solidFill>
                  <a:schemeClr val="tx1"/>
                </a:solidFill>
                <a:latin typeface="+mj-lt"/>
                <a:ea typeface="楷体" panose="02010609060101010101" pitchFamily="49" charset="-122"/>
              </a:rPr>
              <a:t>中，把这些不同类型的输入、输出源抽象为</a:t>
            </a:r>
            <a:r>
              <a:rPr lang="zh-CN" altLang="en-US" sz="2000" b="1" dirty="0">
                <a:solidFill>
                  <a:srgbClr val="C00000"/>
                </a:solidFill>
                <a:latin typeface="+mj-lt"/>
                <a:ea typeface="楷体" panose="02010609060101010101" pitchFamily="49" charset="-122"/>
              </a:rPr>
              <a:t>流（</a:t>
            </a:r>
            <a:r>
              <a:rPr lang="en-US" altLang="zh-CN" sz="2000" b="1" dirty="0">
                <a:solidFill>
                  <a:srgbClr val="C00000"/>
                </a:solidFill>
                <a:latin typeface="+mj-lt"/>
                <a:ea typeface="楷体" panose="02010609060101010101" pitchFamily="49" charset="-122"/>
              </a:rPr>
              <a:t>Stream</a:t>
            </a:r>
            <a:r>
              <a:rPr lang="zh-CN" altLang="en-US" sz="2000" b="1" dirty="0">
                <a:solidFill>
                  <a:srgbClr val="C00000"/>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，而其中输入或输出的数据则称为</a:t>
            </a:r>
            <a:r>
              <a:rPr lang="zh-CN" altLang="en-US" sz="2000" b="1" dirty="0">
                <a:solidFill>
                  <a:srgbClr val="C00000"/>
                </a:solidFill>
                <a:latin typeface="+mj-lt"/>
                <a:ea typeface="楷体" panose="02010609060101010101" pitchFamily="49" charset="-122"/>
              </a:rPr>
              <a:t>数据流（</a:t>
            </a:r>
            <a:r>
              <a:rPr lang="en-US" altLang="zh-CN" sz="2000" b="1" dirty="0">
                <a:solidFill>
                  <a:srgbClr val="C00000"/>
                </a:solidFill>
                <a:latin typeface="+mj-lt"/>
                <a:ea typeface="楷体" panose="02010609060101010101" pitchFamily="49" charset="-122"/>
              </a:rPr>
              <a:t>Data Stream</a:t>
            </a:r>
            <a:r>
              <a:rPr lang="zh-CN" altLang="en-US" sz="2000" b="1" dirty="0">
                <a:solidFill>
                  <a:srgbClr val="C00000"/>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，用统一的接口来表示；</a:t>
            </a:r>
            <a:endParaRPr lang="en-US" altLang="zh-CN" sz="2000"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流代表任何有能力产出数据的</a:t>
            </a:r>
            <a:r>
              <a:rPr lang="zh-CN" altLang="en-US" sz="2000" b="1" dirty="0">
                <a:solidFill>
                  <a:srgbClr val="C00000"/>
                </a:solidFill>
                <a:latin typeface="+mj-lt"/>
                <a:ea typeface="楷体" panose="02010609060101010101" pitchFamily="49" charset="-122"/>
              </a:rPr>
              <a:t>数据源对象</a:t>
            </a:r>
            <a:r>
              <a:rPr lang="zh-CN" altLang="en-US" sz="2000" b="1" dirty="0">
                <a:solidFill>
                  <a:schemeClr val="tx1"/>
                </a:solidFill>
                <a:latin typeface="+mj-lt"/>
                <a:ea typeface="楷体" panose="02010609060101010101" pitchFamily="49" charset="-122"/>
              </a:rPr>
              <a:t>或是有能力接收数据的</a:t>
            </a:r>
            <a:r>
              <a:rPr lang="zh-CN" altLang="en-US" sz="2000" b="1" dirty="0">
                <a:solidFill>
                  <a:srgbClr val="C00000"/>
                </a:solidFill>
                <a:latin typeface="+mj-lt"/>
                <a:ea typeface="楷体" panose="02010609060101010101" pitchFamily="49" charset="-122"/>
              </a:rPr>
              <a:t>接收端对象</a:t>
            </a:r>
            <a:r>
              <a:rPr lang="zh-CN" altLang="en-US" sz="2000" b="1" dirty="0">
                <a:solidFill>
                  <a:schemeClr val="tx1"/>
                </a:solidFill>
                <a:latin typeface="+mj-lt"/>
                <a:ea typeface="楷体" panose="02010609060101010101" pitchFamily="49" charset="-122"/>
              </a:rPr>
              <a:t>。流屏蔽了实际的</a:t>
            </a:r>
            <a:r>
              <a:rPr lang="en-US" altLang="zh-CN" sz="2000" b="1" dirty="0">
                <a:solidFill>
                  <a:schemeClr val="tx1"/>
                </a:solidFill>
                <a:latin typeface="+mj-lt"/>
                <a:ea typeface="楷体" panose="02010609060101010101" pitchFamily="49" charset="-122"/>
              </a:rPr>
              <a:t>I/O</a:t>
            </a:r>
            <a:r>
              <a:rPr lang="zh-CN" altLang="en-US" sz="2000" b="1" dirty="0">
                <a:solidFill>
                  <a:schemeClr val="tx1"/>
                </a:solidFill>
                <a:latin typeface="+mj-lt"/>
                <a:ea typeface="楷体" panose="02010609060101010101" pitchFamily="49" charset="-122"/>
              </a:rPr>
              <a:t>设备中处理数据的细节，从而使程序设计简单明了。</a:t>
            </a:r>
          </a:p>
        </p:txBody>
      </p:sp>
      <p:sp>
        <p:nvSpPr>
          <p:cNvPr id="7" name="Rectangle 8">
            <a:extLst>
              <a:ext uri="{FF2B5EF4-FFF2-40B4-BE49-F238E27FC236}">
                <a16:creationId xmlns:a16="http://schemas.microsoft.com/office/drawing/2014/main" id="{514FE550-36EE-4232-B6A6-ABB23E60819D}"/>
              </a:ext>
            </a:extLst>
          </p:cNvPr>
          <p:cNvSpPr>
            <a:spLocks noChangeArrowheads="1"/>
          </p:cNvSpPr>
          <p:nvPr/>
        </p:nvSpPr>
        <p:spPr bwMode="auto">
          <a:xfrm>
            <a:off x="1140699" y="2723907"/>
            <a:ext cx="1538166" cy="1981200"/>
          </a:xfrm>
          <a:prstGeom prst="rect">
            <a:avLst/>
          </a:prstGeom>
          <a:solidFill>
            <a:schemeClr val="accent3">
              <a:lumMod val="40000"/>
              <a:lumOff val="60000"/>
            </a:schemeClr>
          </a:solidFill>
          <a:ln w="28575">
            <a:solidFill>
              <a:srgbClr val="1557AE"/>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9" name="Text Box 13">
            <a:extLst>
              <a:ext uri="{FF2B5EF4-FFF2-40B4-BE49-F238E27FC236}">
                <a16:creationId xmlns:a16="http://schemas.microsoft.com/office/drawing/2014/main" id="{E29A29D0-078A-4EFF-9546-2B7A66D3EB51}"/>
              </a:ext>
            </a:extLst>
          </p:cNvPr>
          <p:cNvSpPr txBox="1">
            <a:spLocks noChangeArrowheads="1"/>
          </p:cNvSpPr>
          <p:nvPr/>
        </p:nvSpPr>
        <p:spPr bwMode="auto">
          <a:xfrm>
            <a:off x="2898080" y="3246432"/>
            <a:ext cx="958917" cy="400110"/>
          </a:xfrm>
          <a:prstGeom prst="rect">
            <a:avLst/>
          </a:prstGeom>
          <a:noFill/>
          <a:ln w="57150">
            <a:no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lang="zh-CN" altLang="en-US" sz="2000" b="1" kern="0" dirty="0">
                <a:latin typeface="楷体" panose="02010609060101010101" pitchFamily="49" charset="-122"/>
                <a:ea typeface="楷体" panose="02010609060101010101" pitchFamily="49" charset="-122"/>
              </a:rPr>
              <a:t>输入</a:t>
            </a:r>
            <a:r>
              <a:rPr kumimoji="1" lang="zh-CN" altLang="en-US" sz="20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流</a:t>
            </a:r>
          </a:p>
        </p:txBody>
      </p:sp>
      <p:sp>
        <p:nvSpPr>
          <p:cNvPr id="11" name="Text Box 14">
            <a:extLst>
              <a:ext uri="{FF2B5EF4-FFF2-40B4-BE49-F238E27FC236}">
                <a16:creationId xmlns:a16="http://schemas.microsoft.com/office/drawing/2014/main" id="{2AE54320-86A9-4BAA-B5CC-1EE5DF72B8F8}"/>
              </a:ext>
            </a:extLst>
          </p:cNvPr>
          <p:cNvSpPr txBox="1">
            <a:spLocks noChangeArrowheads="1"/>
          </p:cNvSpPr>
          <p:nvPr/>
        </p:nvSpPr>
        <p:spPr bwMode="auto">
          <a:xfrm>
            <a:off x="323220" y="3267993"/>
            <a:ext cx="463550" cy="838200"/>
          </a:xfrm>
          <a:prstGeom prst="rect">
            <a:avLst/>
          </a:prstGeom>
          <a:solidFill>
            <a:schemeClr val="accent3">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起</a:t>
            </a:r>
          </a:p>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点</a:t>
            </a:r>
          </a:p>
        </p:txBody>
      </p:sp>
      <p:sp>
        <p:nvSpPr>
          <p:cNvPr id="12" name="Text Box 15">
            <a:extLst>
              <a:ext uri="{FF2B5EF4-FFF2-40B4-BE49-F238E27FC236}">
                <a16:creationId xmlns:a16="http://schemas.microsoft.com/office/drawing/2014/main" id="{268405E4-024C-4A13-9D3C-C5F6BC28AC48}"/>
              </a:ext>
            </a:extLst>
          </p:cNvPr>
          <p:cNvSpPr txBox="1">
            <a:spLocks noChangeArrowheads="1"/>
          </p:cNvSpPr>
          <p:nvPr/>
        </p:nvSpPr>
        <p:spPr bwMode="auto">
          <a:xfrm>
            <a:off x="8308001" y="3267993"/>
            <a:ext cx="533400" cy="914400"/>
          </a:xfrm>
          <a:prstGeom prst="rect">
            <a:avLst/>
          </a:prstGeom>
          <a:noFill/>
          <a:ln w="28575">
            <a:solidFill>
              <a:srgbClr val="1557AE"/>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终</a:t>
            </a:r>
          </a:p>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点 </a:t>
            </a:r>
          </a:p>
        </p:txBody>
      </p:sp>
      <p:sp>
        <p:nvSpPr>
          <p:cNvPr id="13" name="矩形 12">
            <a:extLst>
              <a:ext uri="{FF2B5EF4-FFF2-40B4-BE49-F238E27FC236}">
                <a16:creationId xmlns:a16="http://schemas.microsoft.com/office/drawing/2014/main" id="{8D99771E-18EC-4FD5-B148-2FEE21A13254}"/>
              </a:ext>
            </a:extLst>
          </p:cNvPr>
          <p:cNvSpPr/>
          <p:nvPr/>
        </p:nvSpPr>
        <p:spPr>
          <a:xfrm>
            <a:off x="5977" y="2541443"/>
            <a:ext cx="9138023" cy="2474993"/>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楷体" panose="02010609060101010101" pitchFamily="49" charset="-122"/>
              <a:ea typeface="楷体" panose="02010609060101010101" pitchFamily="49" charset="-122"/>
            </a:endParaRPr>
          </a:p>
        </p:txBody>
      </p:sp>
      <p:sp>
        <p:nvSpPr>
          <p:cNvPr id="14" name="箭头: 右 13">
            <a:extLst>
              <a:ext uri="{FF2B5EF4-FFF2-40B4-BE49-F238E27FC236}">
                <a16:creationId xmlns:a16="http://schemas.microsoft.com/office/drawing/2014/main" id="{97F3CC24-CBD0-4B11-92D5-EC90F2B2CF61}"/>
              </a:ext>
            </a:extLst>
          </p:cNvPr>
          <p:cNvSpPr/>
          <p:nvPr/>
        </p:nvSpPr>
        <p:spPr>
          <a:xfrm>
            <a:off x="2732026" y="3582563"/>
            <a:ext cx="1307630" cy="321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D15B256E-57CE-43F5-A2C8-D4233C2453A5}"/>
              </a:ext>
            </a:extLst>
          </p:cNvPr>
          <p:cNvSpPr/>
          <p:nvPr/>
        </p:nvSpPr>
        <p:spPr>
          <a:xfrm>
            <a:off x="4077385" y="3434615"/>
            <a:ext cx="938072" cy="640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Aft>
                <a:spcPts val="0"/>
              </a:spcAft>
              <a:defRPr/>
            </a:pPr>
            <a:r>
              <a:rPr kumimoji="1" lang="zh-CN" altLang="en-US" sz="2000" b="1" kern="0" dirty="0">
                <a:solidFill>
                  <a:schemeClr val="tx1"/>
                </a:solidFill>
                <a:latin typeface="楷体" panose="02010609060101010101" pitchFamily="49" charset="-122"/>
                <a:ea typeface="楷体" panose="02010609060101010101" pitchFamily="49" charset="-122"/>
              </a:rPr>
              <a:t>程序</a:t>
            </a:r>
          </a:p>
        </p:txBody>
      </p:sp>
      <p:sp>
        <p:nvSpPr>
          <p:cNvPr id="16" name="Text Box 13">
            <a:extLst>
              <a:ext uri="{FF2B5EF4-FFF2-40B4-BE49-F238E27FC236}">
                <a16:creationId xmlns:a16="http://schemas.microsoft.com/office/drawing/2014/main" id="{CF05DDA5-A355-493E-A57A-BFD0C59C6053}"/>
              </a:ext>
            </a:extLst>
          </p:cNvPr>
          <p:cNvSpPr txBox="1">
            <a:spLocks noChangeArrowheads="1"/>
          </p:cNvSpPr>
          <p:nvPr/>
        </p:nvSpPr>
        <p:spPr bwMode="auto">
          <a:xfrm>
            <a:off x="5222276" y="3257756"/>
            <a:ext cx="958917" cy="400110"/>
          </a:xfrm>
          <a:prstGeom prst="rect">
            <a:avLst/>
          </a:prstGeom>
          <a:noFill/>
          <a:ln w="57150">
            <a:no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lang="zh-CN" altLang="en-US" sz="2000" b="1" kern="0" dirty="0">
                <a:latin typeface="楷体" panose="02010609060101010101" pitchFamily="49" charset="-122"/>
                <a:ea typeface="楷体" panose="02010609060101010101" pitchFamily="49" charset="-122"/>
              </a:rPr>
              <a:t>输出</a:t>
            </a:r>
            <a:r>
              <a:rPr kumimoji="1" lang="zh-CN" altLang="en-US" sz="20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流</a:t>
            </a:r>
          </a:p>
        </p:txBody>
      </p:sp>
      <p:sp>
        <p:nvSpPr>
          <p:cNvPr id="17" name="箭头: 右 16">
            <a:extLst>
              <a:ext uri="{FF2B5EF4-FFF2-40B4-BE49-F238E27FC236}">
                <a16:creationId xmlns:a16="http://schemas.microsoft.com/office/drawing/2014/main" id="{D0F51B91-149B-4D72-B66D-88858E050EB1}"/>
              </a:ext>
            </a:extLst>
          </p:cNvPr>
          <p:cNvSpPr/>
          <p:nvPr/>
        </p:nvSpPr>
        <p:spPr>
          <a:xfrm>
            <a:off x="5056222" y="3593887"/>
            <a:ext cx="1307630" cy="321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8">
            <a:extLst>
              <a:ext uri="{FF2B5EF4-FFF2-40B4-BE49-F238E27FC236}">
                <a16:creationId xmlns:a16="http://schemas.microsoft.com/office/drawing/2014/main" id="{8D1C4B0E-3E41-46E7-BA2C-D23CE6063567}"/>
              </a:ext>
            </a:extLst>
          </p:cNvPr>
          <p:cNvSpPr>
            <a:spLocks noChangeArrowheads="1"/>
          </p:cNvSpPr>
          <p:nvPr/>
        </p:nvSpPr>
        <p:spPr bwMode="auto">
          <a:xfrm>
            <a:off x="6388012" y="2723907"/>
            <a:ext cx="1538166" cy="1981200"/>
          </a:xfrm>
          <a:prstGeom prst="rect">
            <a:avLst/>
          </a:prstGeom>
          <a:solidFill>
            <a:schemeClr val="accent3">
              <a:lumMod val="40000"/>
              <a:lumOff val="60000"/>
            </a:schemeClr>
          </a:solidFill>
          <a:ln w="28575">
            <a:solidFill>
              <a:srgbClr val="1557AE"/>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0" name="Text Box 5">
            <a:extLst>
              <a:ext uri="{FF2B5EF4-FFF2-40B4-BE49-F238E27FC236}">
                <a16:creationId xmlns:a16="http://schemas.microsoft.com/office/drawing/2014/main" id="{1DF401DD-EC23-4AFF-819C-A4FBC48AE4A5}"/>
              </a:ext>
            </a:extLst>
          </p:cNvPr>
          <p:cNvSpPr txBox="1">
            <a:spLocks noChangeArrowheads="1"/>
          </p:cNvSpPr>
          <p:nvPr/>
        </p:nvSpPr>
        <p:spPr bwMode="auto">
          <a:xfrm>
            <a:off x="6531082" y="2847790"/>
            <a:ext cx="1252026" cy="388292"/>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a:ln>
                  <a:noFill/>
                </a:ln>
                <a:effectLst/>
                <a:uLnTx/>
                <a:uFillTx/>
                <a:latin typeface="楷体" panose="02010609060101010101" pitchFamily="49" charset="-122"/>
                <a:ea typeface="楷体" panose="02010609060101010101" pitchFamily="49" charset="-122"/>
              </a:rPr>
              <a:t>文件</a:t>
            </a: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1" name="Text Box 6">
            <a:extLst>
              <a:ext uri="{FF2B5EF4-FFF2-40B4-BE49-F238E27FC236}">
                <a16:creationId xmlns:a16="http://schemas.microsoft.com/office/drawing/2014/main" id="{F18299F2-EF27-4724-81B3-3CF0EF2982D6}"/>
              </a:ext>
            </a:extLst>
          </p:cNvPr>
          <p:cNvSpPr txBox="1">
            <a:spLocks noChangeArrowheads="1"/>
          </p:cNvSpPr>
          <p:nvPr/>
        </p:nvSpPr>
        <p:spPr bwMode="auto">
          <a:xfrm>
            <a:off x="6531082" y="3304769"/>
            <a:ext cx="1252026" cy="362497"/>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1800" b="1" i="0" u="none" strike="noStrike" kern="0" cap="none" spc="0" normalizeH="0" baseline="0" noProof="0">
                <a:ln>
                  <a:noFill/>
                </a:ln>
                <a:effectLst/>
                <a:uLnTx/>
                <a:uFillTx/>
                <a:latin typeface="楷体" panose="02010609060101010101" pitchFamily="49" charset="-122"/>
                <a:ea typeface="楷体" panose="02010609060101010101" pitchFamily="49" charset="-122"/>
              </a:rPr>
              <a:t>程序</a:t>
            </a: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2" name="Text Box 7">
            <a:extLst>
              <a:ext uri="{FF2B5EF4-FFF2-40B4-BE49-F238E27FC236}">
                <a16:creationId xmlns:a16="http://schemas.microsoft.com/office/drawing/2014/main" id="{E5C61B8D-443E-478C-A0B6-83879BD9F645}"/>
              </a:ext>
            </a:extLst>
          </p:cNvPr>
          <p:cNvSpPr txBox="1">
            <a:spLocks noChangeArrowheads="1"/>
          </p:cNvSpPr>
          <p:nvPr/>
        </p:nvSpPr>
        <p:spPr bwMode="auto">
          <a:xfrm>
            <a:off x="6531081" y="4192931"/>
            <a:ext cx="1246049" cy="388292"/>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a:ln>
                  <a:noFill/>
                </a:ln>
                <a:effectLst/>
                <a:uLnTx/>
                <a:uFillTx/>
                <a:latin typeface="楷体" panose="02010609060101010101" pitchFamily="49" charset="-122"/>
                <a:ea typeface="楷体" panose="02010609060101010101" pitchFamily="49" charset="-122"/>
              </a:rPr>
              <a:t>终端</a:t>
            </a: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3" name="Text Box 16">
            <a:extLst>
              <a:ext uri="{FF2B5EF4-FFF2-40B4-BE49-F238E27FC236}">
                <a16:creationId xmlns:a16="http://schemas.microsoft.com/office/drawing/2014/main" id="{3FF7E5F6-DB45-43BC-B53A-C9340A5F8CE8}"/>
              </a:ext>
            </a:extLst>
          </p:cNvPr>
          <p:cNvSpPr txBox="1">
            <a:spLocks noChangeArrowheads="1"/>
          </p:cNvSpPr>
          <p:nvPr/>
        </p:nvSpPr>
        <p:spPr bwMode="auto">
          <a:xfrm>
            <a:off x="6538346" y="3735952"/>
            <a:ext cx="1238785" cy="388292"/>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a:ln>
                  <a:noFill/>
                </a:ln>
                <a:effectLst/>
                <a:uLnTx/>
                <a:uFillTx/>
                <a:latin typeface="楷体" panose="02010609060101010101" pitchFamily="49" charset="-122"/>
                <a:ea typeface="楷体" panose="02010609060101010101" pitchFamily="49" charset="-122"/>
              </a:rPr>
              <a:t>网络端点</a:t>
            </a: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4" name="矩形: 圆角 23">
            <a:extLst>
              <a:ext uri="{FF2B5EF4-FFF2-40B4-BE49-F238E27FC236}">
                <a16:creationId xmlns:a16="http://schemas.microsoft.com/office/drawing/2014/main" id="{CB6AB661-9995-4CED-8B33-D0E716CA1266}"/>
              </a:ext>
            </a:extLst>
          </p:cNvPr>
          <p:cNvSpPr/>
          <p:nvPr/>
        </p:nvSpPr>
        <p:spPr>
          <a:xfrm>
            <a:off x="3096598" y="4407319"/>
            <a:ext cx="2956779" cy="511346"/>
          </a:xfrm>
          <a:prstGeom prst="roundRect">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dirty="0">
                <a:solidFill>
                  <a:schemeClr val="tx1"/>
                </a:solidFill>
                <a:latin typeface="楷体" panose="02010609060101010101" pitchFamily="49" charset="-122"/>
                <a:ea typeface="楷体" panose="02010609060101010101" pitchFamily="49" charset="-122"/>
              </a:rPr>
              <a:t>文件</a:t>
            </a:r>
            <a:r>
              <a:rPr lang="en-US" altLang="zh-CN" sz="2000" b="1" dirty="0">
                <a:solidFill>
                  <a:schemeClr val="tx1"/>
                </a:solidFill>
                <a:latin typeface="楷体" panose="02010609060101010101" pitchFamily="49" charset="-122"/>
                <a:ea typeface="楷体" panose="02010609060101010101" pitchFamily="49" charset="-122"/>
              </a:rPr>
              <a:t>/</a:t>
            </a:r>
            <a:r>
              <a:rPr lang="zh-CN" altLang="en-US" sz="2000" b="1" dirty="0">
                <a:solidFill>
                  <a:schemeClr val="tx1"/>
                </a:solidFill>
                <a:latin typeface="楷体" panose="02010609060101010101" pitchFamily="49" charset="-122"/>
                <a:ea typeface="楷体" panose="02010609060101010101" pitchFamily="49" charset="-122"/>
              </a:rPr>
              <a:t>字符串存储区</a:t>
            </a:r>
          </a:p>
        </p:txBody>
      </p:sp>
      <p:cxnSp>
        <p:nvCxnSpPr>
          <p:cNvPr id="25" name="直接箭头连接符 24">
            <a:extLst>
              <a:ext uri="{FF2B5EF4-FFF2-40B4-BE49-F238E27FC236}">
                <a16:creationId xmlns:a16="http://schemas.microsoft.com/office/drawing/2014/main" id="{BCE0DC78-4A27-4C6B-B857-2312ABD8D553}"/>
              </a:ext>
            </a:extLst>
          </p:cNvPr>
          <p:cNvCxnSpPr>
            <a:cxnSpLocks/>
          </p:cNvCxnSpPr>
          <p:nvPr/>
        </p:nvCxnSpPr>
        <p:spPr>
          <a:xfrm>
            <a:off x="3385841" y="3896725"/>
            <a:ext cx="309721" cy="422672"/>
          </a:xfrm>
          <a:prstGeom prst="straightConnector1">
            <a:avLst/>
          </a:prstGeom>
          <a:ln w="38100">
            <a:solidFill>
              <a:srgbClr val="1557A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1EEA91-571B-4826-8AF7-CA8C1A024D14}"/>
              </a:ext>
            </a:extLst>
          </p:cNvPr>
          <p:cNvCxnSpPr>
            <a:cxnSpLocks/>
          </p:cNvCxnSpPr>
          <p:nvPr/>
        </p:nvCxnSpPr>
        <p:spPr>
          <a:xfrm flipH="1">
            <a:off x="5412211" y="3841357"/>
            <a:ext cx="284257" cy="565962"/>
          </a:xfrm>
          <a:prstGeom prst="straightConnector1">
            <a:avLst/>
          </a:prstGeom>
          <a:ln w="38100">
            <a:solidFill>
              <a:srgbClr val="1557A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Text Box 9">
            <a:extLst>
              <a:ext uri="{FF2B5EF4-FFF2-40B4-BE49-F238E27FC236}">
                <a16:creationId xmlns:a16="http://schemas.microsoft.com/office/drawing/2014/main" id="{59E69D5F-4BC7-4CB5-8CF4-547479A0669F}"/>
              </a:ext>
            </a:extLst>
          </p:cNvPr>
          <p:cNvSpPr txBox="1">
            <a:spLocks noChangeArrowheads="1"/>
          </p:cNvSpPr>
          <p:nvPr/>
        </p:nvSpPr>
        <p:spPr bwMode="auto">
          <a:xfrm>
            <a:off x="1266865" y="2847790"/>
            <a:ext cx="1240549" cy="361748"/>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文件</a:t>
            </a:r>
            <a:endPar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endParaRPr>
          </a:p>
        </p:txBody>
      </p:sp>
      <p:sp>
        <p:nvSpPr>
          <p:cNvPr id="28" name="Text Box 10">
            <a:extLst>
              <a:ext uri="{FF2B5EF4-FFF2-40B4-BE49-F238E27FC236}">
                <a16:creationId xmlns:a16="http://schemas.microsoft.com/office/drawing/2014/main" id="{642C76B7-172B-4823-B05E-0DEC3EDBB822}"/>
              </a:ext>
            </a:extLst>
          </p:cNvPr>
          <p:cNvSpPr txBox="1">
            <a:spLocks noChangeArrowheads="1"/>
          </p:cNvSpPr>
          <p:nvPr/>
        </p:nvSpPr>
        <p:spPr bwMode="auto">
          <a:xfrm>
            <a:off x="1266865" y="3319886"/>
            <a:ext cx="1240549" cy="337716"/>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1800" b="1" i="0" u="none" strike="noStrike" kern="0" cap="none" spc="0" normalizeH="0" baseline="0" noProof="0">
                <a:ln>
                  <a:noFill/>
                </a:ln>
                <a:effectLst/>
                <a:uLnTx/>
                <a:uFillTx/>
                <a:latin typeface="楷体" panose="02010609060101010101" pitchFamily="49" charset="-122"/>
                <a:ea typeface="楷体" panose="02010609060101010101" pitchFamily="49" charset="-122"/>
              </a:rPr>
              <a:t>程序</a:t>
            </a:r>
            <a:endParaRPr kumimoji="1" lang="zh-CN" altLang="en-US" sz="2400" b="1" i="0" u="none" strike="noStrike" kern="0" cap="none" spc="0" normalizeH="0" baseline="0" noProof="0">
              <a:ln>
                <a:noFill/>
              </a:ln>
              <a:effectLst/>
              <a:uLnTx/>
              <a:uFillTx/>
              <a:latin typeface="楷体" panose="02010609060101010101" pitchFamily="49" charset="-122"/>
              <a:ea typeface="楷体" panose="02010609060101010101" pitchFamily="49" charset="-122"/>
            </a:endParaRPr>
          </a:p>
        </p:txBody>
      </p:sp>
      <p:sp>
        <p:nvSpPr>
          <p:cNvPr id="29" name="Text Box 11">
            <a:extLst>
              <a:ext uri="{FF2B5EF4-FFF2-40B4-BE49-F238E27FC236}">
                <a16:creationId xmlns:a16="http://schemas.microsoft.com/office/drawing/2014/main" id="{2CD98B70-8BE5-46D1-83D1-061895D712B4}"/>
              </a:ext>
            </a:extLst>
          </p:cNvPr>
          <p:cNvSpPr txBox="1">
            <a:spLocks noChangeArrowheads="1"/>
          </p:cNvSpPr>
          <p:nvPr/>
        </p:nvSpPr>
        <p:spPr bwMode="auto">
          <a:xfrm>
            <a:off x="1266865" y="3767950"/>
            <a:ext cx="1240549" cy="361748"/>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网络端点</a:t>
            </a:r>
            <a:endPar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endParaRPr>
          </a:p>
        </p:txBody>
      </p:sp>
      <p:sp>
        <p:nvSpPr>
          <p:cNvPr id="30" name="Text Box 11">
            <a:extLst>
              <a:ext uri="{FF2B5EF4-FFF2-40B4-BE49-F238E27FC236}">
                <a16:creationId xmlns:a16="http://schemas.microsoft.com/office/drawing/2014/main" id="{F22B6184-21A7-4D8F-9021-F4573714ABF1}"/>
              </a:ext>
            </a:extLst>
          </p:cNvPr>
          <p:cNvSpPr txBox="1">
            <a:spLocks noChangeArrowheads="1"/>
          </p:cNvSpPr>
          <p:nvPr/>
        </p:nvSpPr>
        <p:spPr bwMode="auto">
          <a:xfrm>
            <a:off x="1289507" y="4219475"/>
            <a:ext cx="1240549" cy="361748"/>
          </a:xfrm>
          <a:prstGeom prst="rect">
            <a:avLst/>
          </a:prstGeom>
          <a:solidFill>
            <a:schemeClr val="accent4">
              <a:lumMod val="40000"/>
              <a:lumOff val="6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zh-CN" altLang="en-US" sz="2000" b="1" i="0" u="none" strike="noStrike" kern="0" cap="none" spc="0" normalizeH="0" baseline="0" noProof="0" dirty="0">
                <a:ln>
                  <a:noFill/>
                </a:ln>
                <a:effectLst/>
                <a:uLnTx/>
                <a:uFillTx/>
                <a:latin typeface="楷体" panose="02010609060101010101" pitchFamily="49" charset="-122"/>
                <a:ea typeface="楷体" panose="02010609060101010101" pitchFamily="49" charset="-122"/>
              </a:rPr>
              <a:t>键盘</a:t>
            </a:r>
            <a:endParaRPr kumimoji="1" lang="zh-CN" altLang="en-US" sz="2400" b="1" i="0" u="none" strike="noStrike" kern="0" cap="none" spc="0" normalizeH="0" baseline="0" noProof="0" dirty="0">
              <a:ln>
                <a:noFill/>
              </a:ln>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8727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up)">
                                      <p:cBhvr>
                                        <p:cTn id="83" dur="500"/>
                                        <p:tgtEl>
                                          <p:spTgt spid="25"/>
                                        </p:tgtEl>
                                      </p:cBhvr>
                                    </p:animEffect>
                                  </p:childTnLst>
                                </p:cTn>
                              </p:par>
                              <p:par>
                                <p:cTn id="84" presetID="22" presetClass="entr" presetSubtype="1" fill="hold"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up)">
                                      <p:cBhvr>
                                        <p:cTn id="86" dur="500"/>
                                        <p:tgtEl>
                                          <p:spTgt spid="26"/>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wipe(up)">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5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5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6">
                                            <p:txEl>
                                              <p:pRg st="0" end="0"/>
                                            </p:txEl>
                                          </p:spTgt>
                                        </p:tgtEl>
                                        <p:attrNameLst>
                                          <p:attrName>style.visibility</p:attrName>
                                        </p:attrNameLst>
                                      </p:cBhvr>
                                      <p:to>
                                        <p:strVal val="visible"/>
                                      </p:to>
                                    </p:set>
                                    <p:animEffect transition="in" filter="fade">
                                      <p:cBhvr>
                                        <p:cTn id="104" dur="500"/>
                                        <p:tgtEl>
                                          <p:spTgt spid="6">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
                                            <p:txEl>
                                              <p:pRg st="1" end="1"/>
                                            </p:txEl>
                                          </p:spTgt>
                                        </p:tgtEl>
                                        <p:attrNameLst>
                                          <p:attrName>style.visibility</p:attrName>
                                        </p:attrNameLst>
                                      </p:cBhvr>
                                      <p:to>
                                        <p:strVal val="visible"/>
                                      </p:to>
                                    </p:set>
                                    <p:animEffect transition="in" filter="fade">
                                      <p:cBhvr>
                                        <p:cTn id="10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animBg="1"/>
      <p:bldP spid="12" grpId="0" animBg="1"/>
      <p:bldP spid="13" grpId="0" animBg="1"/>
      <p:bldP spid="14" grpId="0" animBg="1"/>
      <p:bldP spid="15" grpId="0" animBg="1"/>
      <p:bldP spid="16" grpId="0"/>
      <p:bldP spid="17" grpId="0" animBg="1"/>
      <p:bldP spid="18" grpId="0" animBg="1"/>
      <p:bldP spid="20" grpId="0" animBg="1"/>
      <p:bldP spid="21" grpId="0" animBg="1"/>
      <p:bldP spid="22" grpId="0" animBg="1"/>
      <p:bldP spid="23" grpId="0" animBg="1"/>
      <p:bldP spid="24" grpId="0" animBg="1"/>
      <p:bldP spid="27" grpId="0" animBg="1"/>
      <p:bldP spid="28" grpId="0" animBg="1"/>
      <p:bldP spid="29"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31" name="矩形: 圆角 30">
            <a:extLst>
              <a:ext uri="{FF2B5EF4-FFF2-40B4-BE49-F238E27FC236}">
                <a16:creationId xmlns:a16="http://schemas.microsoft.com/office/drawing/2014/main" id="{32935EEB-85F8-4AFC-B128-CD40944ABA62}"/>
              </a:ext>
            </a:extLst>
          </p:cNvPr>
          <p:cNvSpPr/>
          <p:nvPr/>
        </p:nvSpPr>
        <p:spPr>
          <a:xfrm>
            <a:off x="2872" y="1000944"/>
            <a:ext cx="9141128" cy="395654"/>
          </a:xfrm>
          <a:prstGeom prst="roundRect">
            <a:avLst>
              <a:gd name="adj" fmla="val 5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1557AE"/>
                </a:solidFill>
                <a:latin typeface="+mj-lt"/>
              </a:rPr>
              <a:t>字节流类的继承关系</a:t>
            </a:r>
            <a:endParaRPr lang="en-US" altLang="zh-CN" sz="2400" b="1" dirty="0">
              <a:solidFill>
                <a:srgbClr val="1557AE"/>
              </a:solidFill>
              <a:latin typeface="+mj-lt"/>
            </a:endParaRPr>
          </a:p>
        </p:txBody>
      </p:sp>
      <p:sp>
        <p:nvSpPr>
          <p:cNvPr id="32" name="矩形: 圆角 31">
            <a:extLst>
              <a:ext uri="{FF2B5EF4-FFF2-40B4-BE49-F238E27FC236}">
                <a16:creationId xmlns:a16="http://schemas.microsoft.com/office/drawing/2014/main" id="{1FFACA10-D169-41A5-BD85-10571CA219B2}"/>
              </a:ext>
            </a:extLst>
          </p:cNvPr>
          <p:cNvSpPr/>
          <p:nvPr/>
        </p:nvSpPr>
        <p:spPr>
          <a:xfrm>
            <a:off x="0" y="3909009"/>
            <a:ext cx="122213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Object</a:t>
            </a:r>
            <a:endParaRPr lang="zh-CN" altLang="en-US" sz="1600" b="1" dirty="0">
              <a:solidFill>
                <a:schemeClr val="bg1"/>
              </a:solidFill>
              <a:latin typeface="Consolas" panose="020B0609020204030204" pitchFamily="49" charset="0"/>
            </a:endParaRPr>
          </a:p>
        </p:txBody>
      </p:sp>
      <p:sp>
        <p:nvSpPr>
          <p:cNvPr id="33" name="矩形: 圆角 32">
            <a:extLst>
              <a:ext uri="{FF2B5EF4-FFF2-40B4-BE49-F238E27FC236}">
                <a16:creationId xmlns:a16="http://schemas.microsoft.com/office/drawing/2014/main" id="{2815C1C8-A544-4AD8-B29A-2ECF875A55DB}"/>
              </a:ext>
            </a:extLst>
          </p:cNvPr>
          <p:cNvSpPr/>
          <p:nvPr/>
        </p:nvSpPr>
        <p:spPr>
          <a:xfrm>
            <a:off x="1485900" y="1963558"/>
            <a:ext cx="179855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InputStream</a:t>
            </a:r>
            <a:endParaRPr lang="zh-CN" altLang="en-US" sz="1600" b="1" dirty="0">
              <a:solidFill>
                <a:schemeClr val="bg1"/>
              </a:solidFill>
              <a:latin typeface="Consolas" panose="020B0609020204030204" pitchFamily="49" charset="0"/>
            </a:endParaRPr>
          </a:p>
        </p:txBody>
      </p:sp>
      <p:sp>
        <p:nvSpPr>
          <p:cNvPr id="34" name="矩形: 圆角 33">
            <a:extLst>
              <a:ext uri="{FF2B5EF4-FFF2-40B4-BE49-F238E27FC236}">
                <a16:creationId xmlns:a16="http://schemas.microsoft.com/office/drawing/2014/main" id="{F1D1D4B1-BA56-40C7-BFB2-9D92C7280E4C}"/>
              </a:ext>
            </a:extLst>
          </p:cNvPr>
          <p:cNvSpPr/>
          <p:nvPr/>
        </p:nvSpPr>
        <p:spPr>
          <a:xfrm>
            <a:off x="1485900" y="4140619"/>
            <a:ext cx="179855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OutputStream</a:t>
            </a:r>
            <a:endParaRPr lang="zh-CN" altLang="en-US" sz="1600" b="1" dirty="0">
              <a:solidFill>
                <a:schemeClr val="bg1"/>
              </a:solidFill>
              <a:latin typeface="Consolas" panose="020B0609020204030204" pitchFamily="49" charset="0"/>
            </a:endParaRPr>
          </a:p>
        </p:txBody>
      </p:sp>
      <p:cxnSp>
        <p:nvCxnSpPr>
          <p:cNvPr id="35" name="连接符: 肘形 34">
            <a:extLst>
              <a:ext uri="{FF2B5EF4-FFF2-40B4-BE49-F238E27FC236}">
                <a16:creationId xmlns:a16="http://schemas.microsoft.com/office/drawing/2014/main" id="{ECA81FA8-A460-4020-B28F-2B1DA05F7A2C}"/>
              </a:ext>
            </a:extLst>
          </p:cNvPr>
          <p:cNvCxnSpPr>
            <a:cxnSpLocks/>
            <a:stCxn id="33" idx="1"/>
            <a:endCxn id="32" idx="3"/>
          </p:cNvCxnSpPr>
          <p:nvPr/>
        </p:nvCxnSpPr>
        <p:spPr>
          <a:xfrm rot="10800000" flipV="1">
            <a:off x="1222132" y="2161384"/>
            <a:ext cx="263769" cy="1945451"/>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9B617EFE-97B5-4078-9C6E-DB846C72BA07}"/>
              </a:ext>
            </a:extLst>
          </p:cNvPr>
          <p:cNvCxnSpPr>
            <a:cxnSpLocks/>
            <a:stCxn id="34" idx="1"/>
            <a:endCxn id="32" idx="3"/>
          </p:cNvCxnSpPr>
          <p:nvPr/>
        </p:nvCxnSpPr>
        <p:spPr>
          <a:xfrm rot="10800000">
            <a:off x="1222132" y="4106836"/>
            <a:ext cx="263769" cy="231610"/>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D7E9EEF7-745D-4615-B334-8B89B594B7D6}"/>
              </a:ext>
            </a:extLst>
          </p:cNvPr>
          <p:cNvSpPr/>
          <p:nvPr/>
        </p:nvSpPr>
        <p:spPr>
          <a:xfrm>
            <a:off x="3701429" y="1435642"/>
            <a:ext cx="2123410"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FileInputStream</a:t>
            </a:r>
            <a:endParaRPr lang="zh-CN" altLang="en-US" sz="1600" b="1" dirty="0">
              <a:solidFill>
                <a:schemeClr val="bg1"/>
              </a:solidFill>
              <a:latin typeface="Consolas" panose="020B0609020204030204" pitchFamily="49" charset="0"/>
            </a:endParaRPr>
          </a:p>
        </p:txBody>
      </p:sp>
      <p:cxnSp>
        <p:nvCxnSpPr>
          <p:cNvPr id="38" name="连接符: 肘形 37">
            <a:extLst>
              <a:ext uri="{FF2B5EF4-FFF2-40B4-BE49-F238E27FC236}">
                <a16:creationId xmlns:a16="http://schemas.microsoft.com/office/drawing/2014/main" id="{3A191010-BEF6-4DCC-A0EB-3550068437B8}"/>
              </a:ext>
            </a:extLst>
          </p:cNvPr>
          <p:cNvCxnSpPr>
            <a:cxnSpLocks/>
            <a:stCxn id="37" idx="1"/>
            <a:endCxn id="33" idx="3"/>
          </p:cNvCxnSpPr>
          <p:nvPr/>
        </p:nvCxnSpPr>
        <p:spPr>
          <a:xfrm rot="10800000" flipV="1">
            <a:off x="3284451" y="1564301"/>
            <a:ext cx="416978" cy="597083"/>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9ED0EBB1-C703-4DF9-9540-7AEEDCE0D4D8}"/>
              </a:ext>
            </a:extLst>
          </p:cNvPr>
          <p:cNvSpPr/>
          <p:nvPr/>
        </p:nvSpPr>
        <p:spPr>
          <a:xfrm>
            <a:off x="3701428" y="1789101"/>
            <a:ext cx="2391641"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FilterInputStream</a:t>
            </a:r>
            <a:endParaRPr lang="zh-CN" altLang="en-US" sz="1600" b="1" dirty="0">
              <a:solidFill>
                <a:schemeClr val="bg1"/>
              </a:solidFill>
              <a:latin typeface="Consolas" panose="020B0609020204030204" pitchFamily="49" charset="0"/>
            </a:endParaRPr>
          </a:p>
        </p:txBody>
      </p:sp>
      <p:sp>
        <p:nvSpPr>
          <p:cNvPr id="40" name="矩形: 圆角 39">
            <a:extLst>
              <a:ext uri="{FF2B5EF4-FFF2-40B4-BE49-F238E27FC236}">
                <a16:creationId xmlns:a16="http://schemas.microsoft.com/office/drawing/2014/main" id="{02BAE6E6-C1ED-49E9-AEB6-DFB8851655E8}"/>
              </a:ext>
            </a:extLst>
          </p:cNvPr>
          <p:cNvSpPr/>
          <p:nvPr/>
        </p:nvSpPr>
        <p:spPr>
          <a:xfrm>
            <a:off x="3701427" y="2149841"/>
            <a:ext cx="2391641"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ObjectInputStream</a:t>
            </a:r>
            <a:endParaRPr lang="zh-CN" altLang="en-US" sz="1600" b="1" dirty="0">
              <a:solidFill>
                <a:schemeClr val="bg1"/>
              </a:solidFill>
              <a:latin typeface="Consolas" panose="020B0609020204030204" pitchFamily="49" charset="0"/>
            </a:endParaRPr>
          </a:p>
        </p:txBody>
      </p:sp>
      <p:sp>
        <p:nvSpPr>
          <p:cNvPr id="41" name="矩形: 圆角 40">
            <a:extLst>
              <a:ext uri="{FF2B5EF4-FFF2-40B4-BE49-F238E27FC236}">
                <a16:creationId xmlns:a16="http://schemas.microsoft.com/office/drawing/2014/main" id="{EA06D14F-1451-4353-BB14-8393D55C155E}"/>
              </a:ext>
            </a:extLst>
          </p:cNvPr>
          <p:cNvSpPr/>
          <p:nvPr/>
        </p:nvSpPr>
        <p:spPr>
          <a:xfrm>
            <a:off x="3701429" y="3617908"/>
            <a:ext cx="2123410"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FileOutputStream</a:t>
            </a:r>
            <a:endParaRPr lang="zh-CN" altLang="en-US" sz="1600" b="1" dirty="0">
              <a:solidFill>
                <a:schemeClr val="bg1"/>
              </a:solidFill>
              <a:latin typeface="Consolas" panose="020B0609020204030204" pitchFamily="49" charset="0"/>
            </a:endParaRPr>
          </a:p>
        </p:txBody>
      </p:sp>
      <p:sp>
        <p:nvSpPr>
          <p:cNvPr id="42" name="矩形: 圆角 41">
            <a:extLst>
              <a:ext uri="{FF2B5EF4-FFF2-40B4-BE49-F238E27FC236}">
                <a16:creationId xmlns:a16="http://schemas.microsoft.com/office/drawing/2014/main" id="{0D6B22FB-E9B1-4D1B-9626-15A191FD652D}"/>
              </a:ext>
            </a:extLst>
          </p:cNvPr>
          <p:cNvSpPr/>
          <p:nvPr/>
        </p:nvSpPr>
        <p:spPr>
          <a:xfrm>
            <a:off x="3701426" y="3978177"/>
            <a:ext cx="2523526"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FilterOutputStream</a:t>
            </a:r>
            <a:endParaRPr lang="zh-CN" altLang="en-US" sz="1600" b="1" dirty="0">
              <a:solidFill>
                <a:schemeClr val="bg1"/>
              </a:solidFill>
              <a:latin typeface="Consolas" panose="020B0609020204030204" pitchFamily="49" charset="0"/>
            </a:endParaRPr>
          </a:p>
        </p:txBody>
      </p:sp>
      <p:sp>
        <p:nvSpPr>
          <p:cNvPr id="43" name="矩形: 圆角 42">
            <a:extLst>
              <a:ext uri="{FF2B5EF4-FFF2-40B4-BE49-F238E27FC236}">
                <a16:creationId xmlns:a16="http://schemas.microsoft.com/office/drawing/2014/main" id="{545A2BFC-5784-425B-8A55-04A5BC5F1818}"/>
              </a:ext>
            </a:extLst>
          </p:cNvPr>
          <p:cNvSpPr/>
          <p:nvPr/>
        </p:nvSpPr>
        <p:spPr>
          <a:xfrm>
            <a:off x="3701426" y="4365678"/>
            <a:ext cx="2523526"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ObjectOutputStream</a:t>
            </a:r>
            <a:endParaRPr lang="zh-CN" altLang="en-US" sz="1600" b="1" dirty="0">
              <a:solidFill>
                <a:schemeClr val="bg1"/>
              </a:solidFill>
              <a:latin typeface="Consolas" panose="020B0609020204030204" pitchFamily="49" charset="0"/>
            </a:endParaRPr>
          </a:p>
        </p:txBody>
      </p:sp>
      <p:cxnSp>
        <p:nvCxnSpPr>
          <p:cNvPr id="44" name="连接符: 肘形 43">
            <a:extLst>
              <a:ext uri="{FF2B5EF4-FFF2-40B4-BE49-F238E27FC236}">
                <a16:creationId xmlns:a16="http://schemas.microsoft.com/office/drawing/2014/main" id="{D086BBFF-9C39-4F2F-8D8C-2292DDE4F839}"/>
              </a:ext>
            </a:extLst>
          </p:cNvPr>
          <p:cNvCxnSpPr>
            <a:cxnSpLocks/>
            <a:stCxn id="39" idx="1"/>
            <a:endCxn id="33" idx="3"/>
          </p:cNvCxnSpPr>
          <p:nvPr/>
        </p:nvCxnSpPr>
        <p:spPr>
          <a:xfrm rot="10800000" flipV="1">
            <a:off x="3284452" y="1917761"/>
            <a:ext cx="416977" cy="243624"/>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9A5BF11E-5F69-4FB6-A64F-9221B4126010}"/>
              </a:ext>
            </a:extLst>
          </p:cNvPr>
          <p:cNvCxnSpPr>
            <a:cxnSpLocks/>
            <a:stCxn id="40" idx="1"/>
            <a:endCxn id="33" idx="3"/>
          </p:cNvCxnSpPr>
          <p:nvPr/>
        </p:nvCxnSpPr>
        <p:spPr>
          <a:xfrm rot="10800000">
            <a:off x="3284451" y="2161385"/>
            <a:ext cx="416976" cy="117116"/>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65542289-4771-49F1-97DA-DB888C7969A2}"/>
              </a:ext>
            </a:extLst>
          </p:cNvPr>
          <p:cNvCxnSpPr>
            <a:cxnSpLocks/>
            <a:stCxn id="41" idx="1"/>
            <a:endCxn id="34" idx="3"/>
          </p:cNvCxnSpPr>
          <p:nvPr/>
        </p:nvCxnSpPr>
        <p:spPr>
          <a:xfrm rot="10800000" flipV="1">
            <a:off x="3284451" y="3746568"/>
            <a:ext cx="416978" cy="591878"/>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40E279B1-C8EA-4131-BE6A-807E772D3BA9}"/>
              </a:ext>
            </a:extLst>
          </p:cNvPr>
          <p:cNvCxnSpPr>
            <a:cxnSpLocks/>
            <a:stCxn id="42" idx="1"/>
            <a:endCxn id="34" idx="3"/>
          </p:cNvCxnSpPr>
          <p:nvPr/>
        </p:nvCxnSpPr>
        <p:spPr>
          <a:xfrm rot="10800000" flipV="1">
            <a:off x="3284452" y="4106836"/>
            <a:ext cx="416975" cy="231609"/>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8A1C8FB2-7B2E-465A-9A3C-5DD3A77E45D9}"/>
              </a:ext>
            </a:extLst>
          </p:cNvPr>
          <p:cNvCxnSpPr>
            <a:cxnSpLocks/>
            <a:stCxn id="43" idx="1"/>
            <a:endCxn id="34" idx="3"/>
          </p:cNvCxnSpPr>
          <p:nvPr/>
        </p:nvCxnSpPr>
        <p:spPr>
          <a:xfrm rot="10800000">
            <a:off x="3284452" y="4338446"/>
            <a:ext cx="416975" cy="155892"/>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a:extLst>
              <a:ext uri="{FF2B5EF4-FFF2-40B4-BE49-F238E27FC236}">
                <a16:creationId xmlns:a16="http://schemas.microsoft.com/office/drawing/2014/main" id="{69E95374-B22A-47F9-BCD4-4F9A9FC48764}"/>
              </a:ext>
            </a:extLst>
          </p:cNvPr>
          <p:cNvSpPr/>
          <p:nvPr/>
        </p:nvSpPr>
        <p:spPr>
          <a:xfrm>
            <a:off x="6465145" y="1548979"/>
            <a:ext cx="2312509"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DataInputStream</a:t>
            </a:r>
            <a:endParaRPr lang="zh-CN" altLang="en-US" sz="1600" b="1" dirty="0">
              <a:solidFill>
                <a:schemeClr val="bg1"/>
              </a:solidFill>
              <a:latin typeface="Consolas" panose="020B0609020204030204" pitchFamily="49" charset="0"/>
            </a:endParaRPr>
          </a:p>
        </p:txBody>
      </p:sp>
      <p:sp>
        <p:nvSpPr>
          <p:cNvPr id="50" name="矩形: 圆角 49">
            <a:extLst>
              <a:ext uri="{FF2B5EF4-FFF2-40B4-BE49-F238E27FC236}">
                <a16:creationId xmlns:a16="http://schemas.microsoft.com/office/drawing/2014/main" id="{9BA29C34-C485-402E-B7D8-C8D89CE3CEC3}"/>
              </a:ext>
            </a:extLst>
          </p:cNvPr>
          <p:cNvSpPr/>
          <p:nvPr/>
        </p:nvSpPr>
        <p:spPr>
          <a:xfrm>
            <a:off x="6465145" y="2019825"/>
            <a:ext cx="2678855"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BufferedInputStream</a:t>
            </a:r>
            <a:endParaRPr lang="zh-CN" altLang="en-US" sz="1600" b="1" dirty="0">
              <a:solidFill>
                <a:schemeClr val="bg1"/>
              </a:solidFill>
              <a:latin typeface="Consolas" panose="020B0609020204030204" pitchFamily="49" charset="0"/>
            </a:endParaRPr>
          </a:p>
        </p:txBody>
      </p:sp>
      <p:cxnSp>
        <p:nvCxnSpPr>
          <p:cNvPr id="51" name="连接符: 肘形 50">
            <a:extLst>
              <a:ext uri="{FF2B5EF4-FFF2-40B4-BE49-F238E27FC236}">
                <a16:creationId xmlns:a16="http://schemas.microsoft.com/office/drawing/2014/main" id="{FD744F6B-6A87-4461-B3DB-7F5A853D281C}"/>
              </a:ext>
            </a:extLst>
          </p:cNvPr>
          <p:cNvCxnSpPr>
            <a:cxnSpLocks/>
            <a:stCxn id="49" idx="1"/>
            <a:endCxn id="39" idx="3"/>
          </p:cNvCxnSpPr>
          <p:nvPr/>
        </p:nvCxnSpPr>
        <p:spPr>
          <a:xfrm rot="10800000" flipV="1">
            <a:off x="6093069" y="1677639"/>
            <a:ext cx="372076" cy="240122"/>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F3660156-A80B-4458-AF02-4888550C8F20}"/>
              </a:ext>
            </a:extLst>
          </p:cNvPr>
          <p:cNvCxnSpPr>
            <a:cxnSpLocks/>
            <a:stCxn id="50" idx="1"/>
            <a:endCxn id="39" idx="3"/>
          </p:cNvCxnSpPr>
          <p:nvPr/>
        </p:nvCxnSpPr>
        <p:spPr>
          <a:xfrm rot="10800000">
            <a:off x="6093069" y="1917761"/>
            <a:ext cx="372076" cy="230724"/>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CDBB48B2-81D1-4426-AC00-ED3BCFB4B5F9}"/>
              </a:ext>
            </a:extLst>
          </p:cNvPr>
          <p:cNvSpPr/>
          <p:nvPr/>
        </p:nvSpPr>
        <p:spPr>
          <a:xfrm>
            <a:off x="6465145" y="3746568"/>
            <a:ext cx="2312509"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DataOutputStream</a:t>
            </a:r>
            <a:endParaRPr lang="zh-CN" altLang="en-US" sz="1600" b="1" dirty="0">
              <a:solidFill>
                <a:schemeClr val="bg1"/>
              </a:solidFill>
              <a:latin typeface="Consolas" panose="020B0609020204030204" pitchFamily="49" charset="0"/>
            </a:endParaRPr>
          </a:p>
        </p:txBody>
      </p:sp>
      <p:sp>
        <p:nvSpPr>
          <p:cNvPr id="54" name="矩形: 圆角 53">
            <a:extLst>
              <a:ext uri="{FF2B5EF4-FFF2-40B4-BE49-F238E27FC236}">
                <a16:creationId xmlns:a16="http://schemas.microsoft.com/office/drawing/2014/main" id="{3025CD83-5E80-48DB-B43C-D145351A98DC}"/>
              </a:ext>
            </a:extLst>
          </p:cNvPr>
          <p:cNvSpPr/>
          <p:nvPr/>
        </p:nvSpPr>
        <p:spPr>
          <a:xfrm>
            <a:off x="6465145" y="4217414"/>
            <a:ext cx="2678855"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BufferedOutputStream</a:t>
            </a:r>
            <a:endParaRPr lang="zh-CN" altLang="en-US" sz="1600" b="1" dirty="0">
              <a:solidFill>
                <a:schemeClr val="bg1"/>
              </a:solidFill>
              <a:latin typeface="Consolas" panose="020B0609020204030204" pitchFamily="49" charset="0"/>
            </a:endParaRPr>
          </a:p>
        </p:txBody>
      </p:sp>
      <p:cxnSp>
        <p:nvCxnSpPr>
          <p:cNvPr id="55" name="连接符: 肘形 54">
            <a:extLst>
              <a:ext uri="{FF2B5EF4-FFF2-40B4-BE49-F238E27FC236}">
                <a16:creationId xmlns:a16="http://schemas.microsoft.com/office/drawing/2014/main" id="{B09A6170-71F9-41AF-B4E1-A6C5D1D612A4}"/>
              </a:ext>
            </a:extLst>
          </p:cNvPr>
          <p:cNvCxnSpPr>
            <a:cxnSpLocks/>
            <a:stCxn id="53" idx="1"/>
            <a:endCxn id="42" idx="3"/>
          </p:cNvCxnSpPr>
          <p:nvPr/>
        </p:nvCxnSpPr>
        <p:spPr>
          <a:xfrm rot="10800000" flipV="1">
            <a:off x="6224953" y="3875227"/>
            <a:ext cx="240193" cy="231609"/>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a:extLst>
              <a:ext uri="{FF2B5EF4-FFF2-40B4-BE49-F238E27FC236}">
                <a16:creationId xmlns:a16="http://schemas.microsoft.com/office/drawing/2014/main" id="{5BD7CD05-E38F-4709-87B3-F2A6C3AB8D40}"/>
              </a:ext>
            </a:extLst>
          </p:cNvPr>
          <p:cNvCxnSpPr>
            <a:cxnSpLocks/>
            <a:stCxn id="54" idx="1"/>
            <a:endCxn id="42" idx="3"/>
          </p:cNvCxnSpPr>
          <p:nvPr/>
        </p:nvCxnSpPr>
        <p:spPr>
          <a:xfrm rot="10800000">
            <a:off x="6224953" y="4106838"/>
            <a:ext cx="240193" cy="239237"/>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7B2E3F62-D993-4936-B573-D37E546AA9A6}"/>
              </a:ext>
            </a:extLst>
          </p:cNvPr>
          <p:cNvSpPr/>
          <p:nvPr/>
        </p:nvSpPr>
        <p:spPr>
          <a:xfrm>
            <a:off x="1479499" y="5504383"/>
            <a:ext cx="2013438"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RandomAccessFile</a:t>
            </a:r>
            <a:endParaRPr lang="zh-CN" altLang="en-US" sz="1600" b="1" dirty="0">
              <a:solidFill>
                <a:schemeClr val="bg1"/>
              </a:solidFill>
              <a:latin typeface="Consolas" panose="020B0609020204030204" pitchFamily="49" charset="0"/>
            </a:endParaRPr>
          </a:p>
        </p:txBody>
      </p:sp>
      <p:cxnSp>
        <p:nvCxnSpPr>
          <p:cNvPr id="58" name="连接符: 肘形 57">
            <a:extLst>
              <a:ext uri="{FF2B5EF4-FFF2-40B4-BE49-F238E27FC236}">
                <a16:creationId xmlns:a16="http://schemas.microsoft.com/office/drawing/2014/main" id="{A144FC8C-DB5D-49CA-9C1B-94DFE46A3329}"/>
              </a:ext>
            </a:extLst>
          </p:cNvPr>
          <p:cNvCxnSpPr>
            <a:cxnSpLocks/>
            <a:stCxn id="57" idx="1"/>
            <a:endCxn id="32" idx="3"/>
          </p:cNvCxnSpPr>
          <p:nvPr/>
        </p:nvCxnSpPr>
        <p:spPr>
          <a:xfrm rot="10800000">
            <a:off x="1222131" y="4106836"/>
            <a:ext cx="257368" cy="1595374"/>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圆角 58">
            <a:extLst>
              <a:ext uri="{FF2B5EF4-FFF2-40B4-BE49-F238E27FC236}">
                <a16:creationId xmlns:a16="http://schemas.microsoft.com/office/drawing/2014/main" id="{56DC7570-24EA-481A-867F-118CD7BF2D54}"/>
              </a:ext>
            </a:extLst>
          </p:cNvPr>
          <p:cNvSpPr/>
          <p:nvPr/>
        </p:nvSpPr>
        <p:spPr>
          <a:xfrm>
            <a:off x="1485900" y="6039123"/>
            <a:ext cx="1090246"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System</a:t>
            </a:r>
            <a:endParaRPr lang="zh-CN" altLang="en-US" sz="1600" b="1" dirty="0">
              <a:solidFill>
                <a:schemeClr val="bg1"/>
              </a:solidFill>
              <a:latin typeface="Consolas" panose="020B0609020204030204" pitchFamily="49" charset="0"/>
            </a:endParaRPr>
          </a:p>
        </p:txBody>
      </p:sp>
      <p:cxnSp>
        <p:nvCxnSpPr>
          <p:cNvPr id="60" name="连接符: 肘形 59">
            <a:extLst>
              <a:ext uri="{FF2B5EF4-FFF2-40B4-BE49-F238E27FC236}">
                <a16:creationId xmlns:a16="http://schemas.microsoft.com/office/drawing/2014/main" id="{D185F40A-F68D-4688-8466-4C8046932F5E}"/>
              </a:ext>
            </a:extLst>
          </p:cNvPr>
          <p:cNvCxnSpPr>
            <a:cxnSpLocks/>
            <a:stCxn id="59" idx="1"/>
            <a:endCxn id="32" idx="3"/>
          </p:cNvCxnSpPr>
          <p:nvPr/>
        </p:nvCxnSpPr>
        <p:spPr>
          <a:xfrm rot="10800000">
            <a:off x="1222132" y="4106836"/>
            <a:ext cx="263769" cy="2130114"/>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B8C1843D-9086-4CC9-BC1F-092B833A2347}"/>
              </a:ext>
            </a:extLst>
          </p:cNvPr>
          <p:cNvSpPr/>
          <p:nvPr/>
        </p:nvSpPr>
        <p:spPr>
          <a:xfrm>
            <a:off x="3701425" y="2516512"/>
            <a:ext cx="2678855"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ByteArrayInputStream</a:t>
            </a:r>
            <a:endParaRPr lang="zh-CN" altLang="en-US" sz="1600" b="1" dirty="0">
              <a:solidFill>
                <a:schemeClr val="bg1"/>
              </a:solidFill>
              <a:latin typeface="Consolas" panose="020B0609020204030204" pitchFamily="49" charset="0"/>
            </a:endParaRPr>
          </a:p>
        </p:txBody>
      </p:sp>
      <p:sp>
        <p:nvSpPr>
          <p:cNvPr id="62" name="矩形: 圆角 61">
            <a:extLst>
              <a:ext uri="{FF2B5EF4-FFF2-40B4-BE49-F238E27FC236}">
                <a16:creationId xmlns:a16="http://schemas.microsoft.com/office/drawing/2014/main" id="{40C488AF-E4D4-4474-954A-192AC236C8F6}"/>
              </a:ext>
            </a:extLst>
          </p:cNvPr>
          <p:cNvSpPr/>
          <p:nvPr/>
        </p:nvSpPr>
        <p:spPr>
          <a:xfrm>
            <a:off x="3701426" y="4761801"/>
            <a:ext cx="2678855"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ByteArrayOutputStream</a:t>
            </a:r>
            <a:endParaRPr lang="zh-CN" altLang="en-US" sz="1600" b="1" dirty="0">
              <a:solidFill>
                <a:schemeClr val="bg1"/>
              </a:solidFill>
              <a:latin typeface="Consolas" panose="020B0609020204030204" pitchFamily="49" charset="0"/>
            </a:endParaRPr>
          </a:p>
        </p:txBody>
      </p:sp>
      <p:sp>
        <p:nvSpPr>
          <p:cNvPr id="63" name="矩形: 圆角 62">
            <a:extLst>
              <a:ext uri="{FF2B5EF4-FFF2-40B4-BE49-F238E27FC236}">
                <a16:creationId xmlns:a16="http://schemas.microsoft.com/office/drawing/2014/main" id="{41520A69-31B3-4CFB-BCA9-074CBE34FB82}"/>
              </a:ext>
            </a:extLst>
          </p:cNvPr>
          <p:cNvSpPr/>
          <p:nvPr/>
        </p:nvSpPr>
        <p:spPr>
          <a:xfrm>
            <a:off x="3701425" y="2846020"/>
            <a:ext cx="2831260"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StringBufferInputStream</a:t>
            </a:r>
            <a:endParaRPr lang="zh-CN" altLang="en-US" sz="1600" b="1" dirty="0">
              <a:solidFill>
                <a:schemeClr val="bg1"/>
              </a:solidFill>
              <a:latin typeface="Consolas" panose="020B0609020204030204" pitchFamily="49" charset="0"/>
            </a:endParaRPr>
          </a:p>
        </p:txBody>
      </p:sp>
      <p:sp>
        <p:nvSpPr>
          <p:cNvPr id="64" name="矩形: 圆角 63">
            <a:extLst>
              <a:ext uri="{FF2B5EF4-FFF2-40B4-BE49-F238E27FC236}">
                <a16:creationId xmlns:a16="http://schemas.microsoft.com/office/drawing/2014/main" id="{908EEFFE-C450-4D36-918C-D0A4800082F8}"/>
              </a:ext>
            </a:extLst>
          </p:cNvPr>
          <p:cNvSpPr/>
          <p:nvPr/>
        </p:nvSpPr>
        <p:spPr>
          <a:xfrm>
            <a:off x="3701424" y="5105258"/>
            <a:ext cx="2927975" cy="257319"/>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StringBufferOutputStream</a:t>
            </a:r>
            <a:endParaRPr lang="zh-CN" altLang="en-US" sz="1600" b="1" dirty="0">
              <a:solidFill>
                <a:schemeClr val="bg1"/>
              </a:solidFill>
              <a:latin typeface="Consolas" panose="020B0609020204030204" pitchFamily="49" charset="0"/>
            </a:endParaRPr>
          </a:p>
        </p:txBody>
      </p:sp>
      <p:cxnSp>
        <p:nvCxnSpPr>
          <p:cNvPr id="65" name="连接符: 肘形 64">
            <a:extLst>
              <a:ext uri="{FF2B5EF4-FFF2-40B4-BE49-F238E27FC236}">
                <a16:creationId xmlns:a16="http://schemas.microsoft.com/office/drawing/2014/main" id="{EFE617E5-8B7A-4CEF-B687-B0AAF79EA058}"/>
              </a:ext>
            </a:extLst>
          </p:cNvPr>
          <p:cNvCxnSpPr>
            <a:cxnSpLocks/>
            <a:stCxn id="61" idx="1"/>
            <a:endCxn id="33" idx="3"/>
          </p:cNvCxnSpPr>
          <p:nvPr/>
        </p:nvCxnSpPr>
        <p:spPr>
          <a:xfrm rot="10800000">
            <a:off x="3284451" y="2161386"/>
            <a:ext cx="416974" cy="483787"/>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D20C5FD8-94E4-473F-A086-8DF148573391}"/>
              </a:ext>
            </a:extLst>
          </p:cNvPr>
          <p:cNvCxnSpPr>
            <a:cxnSpLocks/>
            <a:stCxn id="63" idx="1"/>
            <a:endCxn id="33" idx="3"/>
          </p:cNvCxnSpPr>
          <p:nvPr/>
        </p:nvCxnSpPr>
        <p:spPr>
          <a:xfrm rot="10800000">
            <a:off x="3284451" y="2161386"/>
            <a:ext cx="416974" cy="813295"/>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CA7C7758-EA14-4AF2-AB65-9E7565F82866}"/>
              </a:ext>
            </a:extLst>
          </p:cNvPr>
          <p:cNvCxnSpPr>
            <a:cxnSpLocks/>
            <a:stCxn id="62" idx="1"/>
            <a:endCxn id="34" idx="3"/>
          </p:cNvCxnSpPr>
          <p:nvPr/>
        </p:nvCxnSpPr>
        <p:spPr>
          <a:xfrm rot="10800000">
            <a:off x="3284452" y="4338447"/>
            <a:ext cx="416975" cy="552015"/>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38D6649A-9D01-4EFE-BAB9-70D9C0391016}"/>
              </a:ext>
            </a:extLst>
          </p:cNvPr>
          <p:cNvCxnSpPr>
            <a:cxnSpLocks/>
            <a:stCxn id="64" idx="1"/>
            <a:endCxn id="34" idx="3"/>
          </p:cNvCxnSpPr>
          <p:nvPr/>
        </p:nvCxnSpPr>
        <p:spPr>
          <a:xfrm rot="10800000">
            <a:off x="3284452" y="4338446"/>
            <a:ext cx="416973" cy="895472"/>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50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10" presetClass="entr" presetSubtype="0" fill="hold"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
                                        <p:tgtEl>
                                          <p:spTgt spid="54"/>
                                        </p:tgtEl>
                                      </p:cBhvr>
                                    </p:animEffect>
                                  </p:childTnLst>
                                </p:cTn>
                              </p:par>
                              <p:par>
                                <p:cTn id="109" presetID="10" presetClass="entr" presetSubtype="0"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500"/>
                                        <p:tgtEl>
                                          <p:spTgt spid="55"/>
                                        </p:tgtEl>
                                      </p:cBhvr>
                                    </p:animEffect>
                                  </p:childTnLst>
                                </p:cTn>
                              </p:par>
                              <p:par>
                                <p:cTn id="112" presetID="10" presetClass="entr" presetSubtype="0" fill="hold"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fade">
                                      <p:cBhvr>
                                        <p:cTn id="114" dur="500"/>
                                        <p:tgtEl>
                                          <p:spTgt spid="5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par>
                                <p:cTn id="120" presetID="10" presetClass="entr" presetSubtype="0" fill="hold"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500"/>
                                        <p:tgtEl>
                                          <p:spTgt spid="5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500"/>
                                        <p:tgtEl>
                                          <p:spTgt spid="59"/>
                                        </p:tgtEl>
                                      </p:cBhvr>
                                    </p:animEffect>
                                  </p:childTnLst>
                                </p:cTn>
                              </p:par>
                              <p:par>
                                <p:cTn id="128" presetID="10" presetClass="entr" presetSubtype="0" fill="hold"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fade">
                                      <p:cBhvr>
                                        <p:cTn id="13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7" grpId="0" animBg="1"/>
      <p:bldP spid="39" grpId="0" animBg="1"/>
      <p:bldP spid="40" grpId="0" animBg="1"/>
      <p:bldP spid="41" grpId="0" animBg="1"/>
      <p:bldP spid="42" grpId="0" animBg="1"/>
      <p:bldP spid="43" grpId="0" animBg="1"/>
      <p:bldP spid="49" grpId="0" animBg="1"/>
      <p:bldP spid="50" grpId="0" animBg="1"/>
      <p:bldP spid="53" grpId="0" animBg="1"/>
      <p:bldP spid="54" grpId="0" animBg="1"/>
      <p:bldP spid="57" grpId="0" animBg="1"/>
      <p:bldP spid="59" grpId="0" animBg="1"/>
      <p:bldP spid="61" grpId="0" animBg="1"/>
      <p:bldP spid="62" grpId="0" animBg="1"/>
      <p:bldP spid="63" grpId="0" animBg="1"/>
      <p:bldP spid="6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69" name="文本框 68">
            <a:extLst>
              <a:ext uri="{FF2B5EF4-FFF2-40B4-BE49-F238E27FC236}">
                <a16:creationId xmlns:a16="http://schemas.microsoft.com/office/drawing/2014/main" id="{74EFC65C-777A-4917-8780-3EBAD0B5A6AC}"/>
              </a:ext>
            </a:extLst>
          </p:cNvPr>
          <p:cNvSpPr txBox="1"/>
          <p:nvPr/>
        </p:nvSpPr>
        <p:spPr>
          <a:xfrm>
            <a:off x="0" y="931325"/>
            <a:ext cx="9144000" cy="233980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cs typeface="黑体" panose="02010609060101010101" pitchFamily="49" charset="-122"/>
                <a:sym typeface="+mn-ea"/>
              </a:rPr>
              <a:t>基类</a:t>
            </a:r>
            <a:endParaRPr lang="en-US" altLang="zh-CN" sz="2800" b="1" dirty="0">
              <a:solidFill>
                <a:srgbClr val="1557AE"/>
              </a:solidFill>
              <a:latin typeface="+mn-ea"/>
              <a:ea typeface="+mn-ea"/>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InputStream/</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OutputStream</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Java</a:t>
            </a:r>
            <a:r>
              <a:rPr lang="zh-CN" altLang="en-US" sz="2400" b="1" dirty="0">
                <a:latin typeface="+mj-lt"/>
                <a:ea typeface="楷体" panose="02010609060101010101" pitchFamily="49" charset="-122"/>
                <a:cs typeface="黑体" panose="02010609060101010101" pitchFamily="49" charset="-122"/>
                <a:sym typeface="+mn-ea"/>
              </a:rPr>
              <a:t>中每一种字节流的基本功能依赖于基本类</a:t>
            </a:r>
            <a:r>
              <a:rPr lang="en-US" altLang="zh-CN" sz="2400" b="1" dirty="0">
                <a:latin typeface="+mj-lt"/>
                <a:ea typeface="楷体" panose="02010609060101010101" pitchFamily="49" charset="-122"/>
                <a:cs typeface="黑体" panose="02010609060101010101" pitchFamily="49" charset="-122"/>
                <a:sym typeface="+mn-ea"/>
              </a:rPr>
              <a:t>InputStream</a:t>
            </a:r>
            <a:r>
              <a:rPr lang="zh-CN" altLang="en-US" sz="2400" b="1" dirty="0">
                <a:latin typeface="+mj-lt"/>
                <a:ea typeface="楷体" panose="02010609060101010101" pitchFamily="49" charset="-122"/>
                <a:cs typeface="黑体" panose="02010609060101010101" pitchFamily="49" charset="-122"/>
                <a:sym typeface="+mn-ea"/>
              </a:rPr>
              <a:t>和</a:t>
            </a:r>
            <a:r>
              <a:rPr lang="en-US" altLang="zh-CN" sz="2400" b="1" dirty="0" err="1">
                <a:latin typeface="+mj-lt"/>
                <a:ea typeface="楷体" panose="02010609060101010101" pitchFamily="49" charset="-122"/>
                <a:cs typeface="黑体" panose="02010609060101010101" pitchFamily="49" charset="-122"/>
                <a:sym typeface="+mn-ea"/>
              </a:rPr>
              <a:t>OutputStream</a:t>
            </a:r>
            <a:r>
              <a:rPr lang="en-US" altLang="zh-CN" sz="2400" b="1" dirty="0">
                <a:latin typeface="+mj-lt"/>
                <a:ea typeface="楷体" panose="02010609060101010101" pitchFamily="49" charset="-122"/>
                <a:cs typeface="黑体" panose="02010609060101010101" pitchFamily="49" charset="-122"/>
                <a:sym typeface="+mn-ea"/>
              </a:rPr>
              <a:t>;</a:t>
            </a:r>
          </a:p>
          <a:p>
            <a:pPr marL="1371600" lvl="2" indent="-457200">
              <a:lnSpc>
                <a:spcPct val="120000"/>
              </a:lnSpc>
              <a:buFont typeface="Wingdings" panose="05000000000000000000" pitchFamily="2" charset="2"/>
              <a:buChar char="n"/>
            </a:pPr>
            <a:r>
              <a:rPr lang="zh-CN" altLang="en-US" sz="2400" b="1" dirty="0">
                <a:solidFill>
                  <a:srgbClr val="C00000"/>
                </a:solidFill>
                <a:latin typeface="+mj-lt"/>
                <a:ea typeface="楷体" panose="02010609060101010101" pitchFamily="49" charset="-122"/>
                <a:cs typeface="黑体" panose="02010609060101010101" pitchFamily="49" charset="-122"/>
                <a:sym typeface="+mn-ea"/>
              </a:rPr>
              <a:t>抽象类</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不能直接使用</a:t>
            </a:r>
            <a:r>
              <a:rPr lang="en-US" altLang="zh-CN" sz="2400" b="1" dirty="0">
                <a:latin typeface="+mj-lt"/>
                <a:ea typeface="楷体" panose="02010609060101010101" pitchFamily="49" charset="-122"/>
                <a:cs typeface="黑体" panose="02010609060101010101" pitchFamily="49" charset="-122"/>
                <a:sym typeface="+mn-ea"/>
              </a:rPr>
              <a:t>;</a:t>
            </a:r>
          </a:p>
        </p:txBody>
      </p:sp>
      <p:sp>
        <p:nvSpPr>
          <p:cNvPr id="70" name="矩形: 圆角 69">
            <a:extLst>
              <a:ext uri="{FF2B5EF4-FFF2-40B4-BE49-F238E27FC236}">
                <a16:creationId xmlns:a16="http://schemas.microsoft.com/office/drawing/2014/main" id="{B57A320C-51F7-4BA1-95C0-5907028830C3}"/>
              </a:ext>
            </a:extLst>
          </p:cNvPr>
          <p:cNvSpPr/>
          <p:nvPr/>
        </p:nvSpPr>
        <p:spPr>
          <a:xfrm>
            <a:off x="67274" y="3217549"/>
            <a:ext cx="9144000" cy="317268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lnSpc>
                <a:spcPct val="120000"/>
              </a:lnSpc>
            </a:pPr>
            <a:r>
              <a:rPr lang="zh-CN" altLang="en-US" sz="2000" b="1" dirty="0">
                <a:solidFill>
                  <a:schemeClr val="tx1"/>
                </a:solidFill>
                <a:latin typeface="+mj-lt"/>
              </a:rPr>
              <a:t>属于</a:t>
            </a:r>
            <a:r>
              <a:rPr lang="en-US" altLang="zh-CN" sz="2000" b="1" dirty="0">
                <a:solidFill>
                  <a:schemeClr val="tx1"/>
                </a:solidFill>
                <a:latin typeface="+mj-lt"/>
              </a:rPr>
              <a:t>InputStream</a:t>
            </a:r>
            <a:r>
              <a:rPr lang="zh-CN" altLang="en-US" sz="2000" b="1" dirty="0">
                <a:solidFill>
                  <a:schemeClr val="tx1"/>
                </a:solidFill>
                <a:latin typeface="+mj-lt"/>
              </a:rPr>
              <a:t>的方法包括</a:t>
            </a:r>
            <a:endParaRPr lang="en-US" altLang="zh-CN" sz="2000" b="1" dirty="0">
              <a:solidFill>
                <a:schemeClr val="tx1"/>
              </a:solidFill>
              <a:latin typeface="+mj-lt"/>
            </a:endParaRPr>
          </a:p>
          <a:p>
            <a:pPr marL="800100" lvl="1" indent="-342900" algn="just">
              <a:lnSpc>
                <a:spcPct val="120000"/>
              </a:lnSpc>
              <a:buFont typeface="Wingdings" panose="05000000000000000000" pitchFamily="2" charset="2"/>
              <a:buChar char="ü"/>
            </a:pPr>
            <a:r>
              <a:rPr lang="en-US" altLang="zh-CN" sz="2000" b="1" dirty="0">
                <a:solidFill>
                  <a:schemeClr val="tx1"/>
                </a:solidFill>
                <a:latin typeface="+mj-lt"/>
              </a:rPr>
              <a:t> read()</a:t>
            </a:r>
            <a:r>
              <a:rPr lang="zh-CN" altLang="en-US" sz="2000" b="1" dirty="0">
                <a:solidFill>
                  <a:schemeClr val="tx1"/>
                </a:solidFill>
                <a:latin typeface="+mj-lt"/>
              </a:rPr>
              <a:t>：从流中读入数据</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a:solidFill>
                  <a:schemeClr val="tx1"/>
                </a:solidFill>
                <a:latin typeface="+mj-lt"/>
              </a:rPr>
              <a:t>skip()</a:t>
            </a:r>
            <a:r>
              <a:rPr lang="zh-CN" altLang="en-US" sz="2000" b="1" dirty="0">
                <a:solidFill>
                  <a:schemeClr val="tx1"/>
                </a:solidFill>
                <a:latin typeface="+mj-lt"/>
              </a:rPr>
              <a:t>：跳过流中若干字节数</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a:solidFill>
                  <a:schemeClr val="tx1"/>
                </a:solidFill>
                <a:latin typeface="+mj-lt"/>
              </a:rPr>
              <a:t>available()</a:t>
            </a:r>
            <a:r>
              <a:rPr lang="zh-CN" altLang="en-US" sz="2000" b="1" dirty="0">
                <a:solidFill>
                  <a:schemeClr val="tx1"/>
                </a:solidFill>
                <a:latin typeface="+mj-lt"/>
              </a:rPr>
              <a:t>：返回流中可用字节数</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a:solidFill>
                  <a:schemeClr val="tx1"/>
                </a:solidFill>
                <a:latin typeface="+mj-lt"/>
              </a:rPr>
              <a:t>mark()</a:t>
            </a:r>
            <a:r>
              <a:rPr lang="zh-CN" altLang="en-US" sz="2000" b="1" dirty="0">
                <a:solidFill>
                  <a:schemeClr val="tx1"/>
                </a:solidFill>
                <a:latin typeface="+mj-lt"/>
              </a:rPr>
              <a:t>：在流中标记一个位置</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a:solidFill>
                  <a:schemeClr val="tx1"/>
                </a:solidFill>
                <a:latin typeface="+mj-lt"/>
              </a:rPr>
              <a:t>reset()</a:t>
            </a:r>
            <a:r>
              <a:rPr lang="zh-CN" altLang="en-US" sz="2000" b="1" dirty="0">
                <a:solidFill>
                  <a:schemeClr val="tx1"/>
                </a:solidFill>
                <a:latin typeface="+mj-lt"/>
              </a:rPr>
              <a:t>：返回标记过得位置</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err="1">
                <a:solidFill>
                  <a:schemeClr val="tx1"/>
                </a:solidFill>
                <a:latin typeface="+mj-lt"/>
              </a:rPr>
              <a:t>markSupport</a:t>
            </a:r>
            <a:r>
              <a:rPr lang="en-US" altLang="zh-CN" sz="2000" b="1" dirty="0">
                <a:solidFill>
                  <a:schemeClr val="tx1"/>
                </a:solidFill>
                <a:latin typeface="+mj-lt"/>
              </a:rPr>
              <a:t>()</a:t>
            </a:r>
            <a:r>
              <a:rPr lang="zh-CN" altLang="en-US" sz="2000" b="1" dirty="0">
                <a:solidFill>
                  <a:schemeClr val="tx1"/>
                </a:solidFill>
                <a:latin typeface="+mj-lt"/>
              </a:rPr>
              <a:t>：是否支持标记和复位操作</a:t>
            </a:r>
          </a:p>
          <a:p>
            <a:pPr marL="800100" lvl="1" indent="-342900" algn="just">
              <a:lnSpc>
                <a:spcPct val="120000"/>
              </a:lnSpc>
              <a:buFont typeface="Wingdings" panose="05000000000000000000" pitchFamily="2" charset="2"/>
              <a:buChar char="ü"/>
            </a:pPr>
            <a:r>
              <a:rPr lang="zh-CN" altLang="en-US" sz="2000" b="1" dirty="0">
                <a:solidFill>
                  <a:schemeClr val="tx1"/>
                </a:solidFill>
                <a:latin typeface="+mj-lt"/>
              </a:rPr>
              <a:t> </a:t>
            </a:r>
            <a:r>
              <a:rPr lang="en-US" altLang="zh-CN" sz="2000" b="1" dirty="0">
                <a:solidFill>
                  <a:schemeClr val="tx1"/>
                </a:solidFill>
                <a:latin typeface="+mj-lt"/>
              </a:rPr>
              <a:t>close()</a:t>
            </a:r>
            <a:r>
              <a:rPr lang="zh-CN" altLang="en-US" sz="2000" b="1" dirty="0">
                <a:solidFill>
                  <a:schemeClr val="tx1"/>
                </a:solidFill>
                <a:latin typeface="+mj-lt"/>
              </a:rPr>
              <a:t>：关闭流</a:t>
            </a:r>
          </a:p>
        </p:txBody>
      </p:sp>
    </p:spTree>
    <p:extLst>
      <p:ext uri="{BB962C8B-B14F-4D97-AF65-F5344CB8AC3E}">
        <p14:creationId xmlns:p14="http://schemas.microsoft.com/office/powerpoint/2010/main" val="1951803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xEl>
                                              <p:pRg st="1" end="1"/>
                                            </p:txEl>
                                          </p:spTgt>
                                        </p:tgtEl>
                                        <p:attrNameLst>
                                          <p:attrName>style.visibility</p:attrName>
                                        </p:attrNameLst>
                                      </p:cBhvr>
                                      <p:to>
                                        <p:strVal val="visible"/>
                                      </p:to>
                                    </p:set>
                                    <p:animEffect transition="in" filter="fade">
                                      <p:cBhvr>
                                        <p:cTn id="7" dur="500"/>
                                        <p:tgtEl>
                                          <p:spTgt spid="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xEl>
                                              <p:pRg st="2" end="2"/>
                                            </p:txEl>
                                          </p:spTgt>
                                        </p:tgtEl>
                                        <p:attrNameLst>
                                          <p:attrName>style.visibility</p:attrName>
                                        </p:attrNameLst>
                                      </p:cBhvr>
                                      <p:to>
                                        <p:strVal val="visible"/>
                                      </p:to>
                                    </p:set>
                                    <p:animEffect transition="in" filter="fade">
                                      <p:cBhvr>
                                        <p:cTn id="12" dur="500"/>
                                        <p:tgtEl>
                                          <p:spTgt spid="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xEl>
                                              <p:pRg st="3" end="3"/>
                                            </p:txEl>
                                          </p:spTgt>
                                        </p:tgtEl>
                                        <p:attrNameLst>
                                          <p:attrName>style.visibility</p:attrName>
                                        </p:attrNameLst>
                                      </p:cBhvr>
                                      <p:to>
                                        <p:strVal val="visible"/>
                                      </p:to>
                                    </p:set>
                                    <p:animEffect transition="in" filter="fade">
                                      <p:cBhvr>
                                        <p:cTn id="17" dur="500"/>
                                        <p:tgtEl>
                                          <p:spTgt spid="6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931325"/>
            <a:ext cx="9144000" cy="2339808"/>
          </a:xfrm>
          <a:prstGeom prst="rect">
            <a:avLst/>
          </a:prstGeom>
          <a:noFill/>
        </p:spPr>
        <p:txBody>
          <a:bodyPr wrap="square" rtlCol="0" anchor="t">
            <a:spAutoFit/>
          </a:bodyPr>
          <a:lstStyle/>
          <a:p>
            <a:pPr marL="342900" marR="0" lvl="1"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1557AE"/>
                </a:solidFill>
                <a:effectLst/>
                <a:uLnTx/>
                <a:uFillTx/>
                <a:latin typeface="黑体"/>
                <a:ea typeface="黑体"/>
                <a:cs typeface="+mn-cs"/>
                <a:sym typeface="+mn-ea"/>
              </a:rPr>
              <a:t>基类</a:t>
            </a:r>
            <a:endParaRPr kumimoji="0" lang="en-US" altLang="zh-CN" sz="2800" b="1" i="0" u="none" strike="noStrike" kern="1200" cap="none" spc="0" normalizeH="0" baseline="0" noProof="0" dirty="0">
              <a:ln>
                <a:noFill/>
              </a:ln>
              <a:solidFill>
                <a:srgbClr val="1557AE"/>
              </a:solidFill>
              <a:effectLst/>
              <a:uLnTx/>
              <a:uFillTx/>
              <a:latin typeface="黑体"/>
              <a:ea typeface="黑体"/>
              <a:cs typeface="+mn-cs"/>
              <a:sym typeface="+mn-ea"/>
            </a:endParaRPr>
          </a:p>
          <a:p>
            <a:pPr marL="800100" marR="0" lvl="2"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p"/>
              <a:tabLst/>
              <a:defRPr/>
            </a:pPr>
            <a:r>
              <a:rPr kumimoji="0" lang="en-US" altLang="zh-CN"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InputStream/</a:t>
            </a:r>
            <a:r>
              <a:rPr kumimoji="0" lang="en-US" altLang="zh-CN" sz="2400" b="1" i="0" u="none" strike="noStrike" kern="1200" cap="none" spc="0" normalizeH="0" baseline="0" noProof="0" dirty="0" err="1">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OutputStream</a:t>
            </a:r>
            <a:endParaRPr kumimoji="0" lang="en-US" altLang="zh-CN"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endParaRPr>
          </a:p>
          <a:p>
            <a:pPr marL="1371600" marR="0" lvl="2"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 Java</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中每一种字节流的基本功能依赖于基本类</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InputStream</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和</a:t>
            </a:r>
            <a:r>
              <a:rPr kumimoji="0" lang="en-US" altLang="zh-CN" sz="2400" b="1" i="0" u="none" strike="noStrike" kern="1200" cap="none" spc="0" normalizeH="0" baseline="0" noProof="0" dirty="0" err="1">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OutputStream</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p>
          <a:p>
            <a:pPr marL="1371600" marR="0" lvl="2"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C00000"/>
                </a:solidFill>
                <a:effectLst/>
                <a:uLnTx/>
                <a:uFillTx/>
                <a:latin typeface="Times New Roman"/>
                <a:ea typeface="楷体" panose="02010609060101010101" pitchFamily="49" charset="-122"/>
                <a:cs typeface="黑体" panose="02010609060101010101" pitchFamily="49" charset="-122"/>
                <a:sym typeface="+mn-ea"/>
              </a:rPr>
              <a:t>抽象类</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不能直接使用</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p>
        </p:txBody>
      </p:sp>
      <p:sp>
        <p:nvSpPr>
          <p:cNvPr id="11" name="矩形: 圆角 10">
            <a:extLst>
              <a:ext uri="{FF2B5EF4-FFF2-40B4-BE49-F238E27FC236}">
                <a16:creationId xmlns:a16="http://schemas.microsoft.com/office/drawing/2014/main" id="{745EEE31-D222-4F35-B2C2-DDF432CC0A8D}"/>
              </a:ext>
            </a:extLst>
          </p:cNvPr>
          <p:cNvSpPr/>
          <p:nvPr/>
        </p:nvSpPr>
        <p:spPr>
          <a:xfrm>
            <a:off x="67274" y="3217549"/>
            <a:ext cx="9144000" cy="317268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在</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InputStream</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类中，方法</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read()</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提供了三种从流中读数据的方法：</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 </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int read()</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：从输入流中读一个字节，形成一个</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0</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255</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之间的整数返回（是一个抽象方法）。</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int read(byte b[])</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：读多个字节到数组中，填满整个数组。</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int read(byte b[], int off, int </a:t>
            </a: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len</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：从输入流中读取长度为</a:t>
            </a: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len</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的数据，写入数组</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b</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中从索引</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off</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开始的位置，并返回读取得字节数。</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对于这三个方法，若返回－</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1</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，表明流结束。</a:t>
            </a:r>
          </a:p>
        </p:txBody>
      </p:sp>
      <p:sp>
        <p:nvSpPr>
          <p:cNvPr id="9" name="矩形 8">
            <a:extLst>
              <a:ext uri="{FF2B5EF4-FFF2-40B4-BE49-F238E27FC236}">
                <a16:creationId xmlns:a16="http://schemas.microsoft.com/office/drawing/2014/main" id="{865B0F1B-91E5-438E-BF35-0C89407258D3}"/>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2" name="文本框 11">
            <a:extLst>
              <a:ext uri="{FF2B5EF4-FFF2-40B4-BE49-F238E27FC236}">
                <a16:creationId xmlns:a16="http://schemas.microsoft.com/office/drawing/2014/main" id="{DF414C39-B10D-4476-ABCC-18610C56D818}"/>
              </a:ext>
            </a:extLst>
          </p:cNvPr>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Tree>
    <p:extLst>
      <p:ext uri="{BB962C8B-B14F-4D97-AF65-F5344CB8AC3E}">
        <p14:creationId xmlns:p14="http://schemas.microsoft.com/office/powerpoint/2010/main" val="1167176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931325"/>
            <a:ext cx="9144000" cy="2339808"/>
          </a:xfrm>
          <a:prstGeom prst="rect">
            <a:avLst/>
          </a:prstGeom>
          <a:noFill/>
        </p:spPr>
        <p:txBody>
          <a:bodyPr wrap="square" rtlCol="0" anchor="t">
            <a:spAutoFit/>
          </a:bodyPr>
          <a:lstStyle/>
          <a:p>
            <a:pPr marL="342900" marR="0" lvl="1"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1557AE"/>
                </a:solidFill>
                <a:effectLst/>
                <a:uLnTx/>
                <a:uFillTx/>
                <a:latin typeface="黑体"/>
                <a:ea typeface="黑体"/>
                <a:cs typeface="+mn-cs"/>
                <a:sym typeface="+mn-ea"/>
              </a:rPr>
              <a:t>基类</a:t>
            </a:r>
            <a:endParaRPr kumimoji="0" lang="en-US" altLang="zh-CN" sz="2800" b="1" i="0" u="none" strike="noStrike" kern="1200" cap="none" spc="0" normalizeH="0" baseline="0" noProof="0" dirty="0">
              <a:ln>
                <a:noFill/>
              </a:ln>
              <a:solidFill>
                <a:srgbClr val="1557AE"/>
              </a:solidFill>
              <a:effectLst/>
              <a:uLnTx/>
              <a:uFillTx/>
              <a:latin typeface="黑体"/>
              <a:ea typeface="黑体"/>
              <a:cs typeface="+mn-cs"/>
              <a:sym typeface="+mn-ea"/>
            </a:endParaRPr>
          </a:p>
          <a:p>
            <a:pPr marL="800100" marR="0" lvl="2"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p"/>
              <a:tabLst/>
              <a:defRPr/>
            </a:pPr>
            <a:r>
              <a:rPr kumimoji="0" lang="en-US" altLang="zh-CN"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InputStream/</a:t>
            </a:r>
            <a:r>
              <a:rPr kumimoji="0" lang="en-US" altLang="zh-CN" sz="2400" b="1" i="0" u="none" strike="noStrike" kern="1200" cap="none" spc="0" normalizeH="0" baseline="0" noProof="0" dirty="0" err="1">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OutputStream</a:t>
            </a:r>
            <a:endParaRPr kumimoji="0" lang="en-US" altLang="zh-CN"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endParaRPr>
          </a:p>
          <a:p>
            <a:pPr marL="1371600" marR="0" lvl="2"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 Java</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中每一种字节流的基本功能依赖于基本类</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InputStream</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和</a:t>
            </a:r>
            <a:r>
              <a:rPr kumimoji="0" lang="en-US" altLang="zh-CN" sz="2400" b="1" i="0" u="none" strike="noStrike" kern="1200" cap="none" spc="0" normalizeH="0" baseline="0" noProof="0" dirty="0" err="1">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OutputStream</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p>
          <a:p>
            <a:pPr marL="1371600" marR="0" lvl="2" indent="-4572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srgbClr val="C00000"/>
                </a:solidFill>
                <a:effectLst/>
                <a:uLnTx/>
                <a:uFillTx/>
                <a:latin typeface="Times New Roman"/>
                <a:ea typeface="楷体" panose="02010609060101010101" pitchFamily="49" charset="-122"/>
                <a:cs typeface="黑体" panose="02010609060101010101" pitchFamily="49" charset="-122"/>
                <a:sym typeface="+mn-ea"/>
              </a:rPr>
              <a:t>抽象类</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不能直接使用</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a:t>
            </a:r>
          </a:p>
        </p:txBody>
      </p:sp>
      <p:sp>
        <p:nvSpPr>
          <p:cNvPr id="11" name="矩形: 圆角 10">
            <a:extLst>
              <a:ext uri="{FF2B5EF4-FFF2-40B4-BE49-F238E27FC236}">
                <a16:creationId xmlns:a16="http://schemas.microsoft.com/office/drawing/2014/main" id="{745EEE31-D222-4F35-B2C2-DDF432CC0A8D}"/>
              </a:ext>
            </a:extLst>
          </p:cNvPr>
          <p:cNvSpPr/>
          <p:nvPr/>
        </p:nvSpPr>
        <p:spPr>
          <a:xfrm>
            <a:off x="67274" y="3217549"/>
            <a:ext cx="9144000" cy="317268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属于</a:t>
            </a: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OutputStream</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类的方法有：</a:t>
            </a:r>
            <a:endPar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endParaRP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 write(int b)</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：将一个整数输出到流中（只输出低位字节，为抽象方法）</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write(byte b[])</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：将字节数组中的数据输出到流中</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write(byte b[], int off, int </a:t>
            </a: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len</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：将数组</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b</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中从</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off</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指定的位置开始，长度为</a:t>
            </a: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len</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的数据输出到流中</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flush()</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：刷空输出流，并将缓冲区中的数据强制送出</a:t>
            </a:r>
          </a:p>
          <a:p>
            <a:pPr marL="800100" marR="0" lvl="1" indent="-342900" algn="just" defTabSz="914400" rtl="0" eaLnBrk="0" fontAlgn="base" latinLnBrk="0" hangingPunct="0">
              <a:lnSpc>
                <a:spcPct val="120000"/>
              </a:lnSpc>
              <a:spcBef>
                <a:spcPct val="0"/>
              </a:spcBef>
              <a:spcAft>
                <a:spcPct val="0"/>
              </a:spcAft>
              <a:buClrTx/>
              <a:buSzTx/>
              <a:buFont typeface="Wingdings" panose="05000000000000000000" pitchFamily="2" charset="2"/>
              <a:buChar char="ü"/>
              <a:tabLst/>
              <a:defRPr/>
            </a:pP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 </a:t>
            </a: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close()</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：关闭流</a:t>
            </a:r>
          </a:p>
        </p:txBody>
      </p:sp>
      <p:sp>
        <p:nvSpPr>
          <p:cNvPr id="9" name="矩形 8">
            <a:extLst>
              <a:ext uri="{FF2B5EF4-FFF2-40B4-BE49-F238E27FC236}">
                <a16:creationId xmlns:a16="http://schemas.microsoft.com/office/drawing/2014/main" id="{D1D0BE29-94E2-4678-9CCD-D9CAB9FDD1FE}"/>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2" name="文本框 11">
            <a:extLst>
              <a:ext uri="{FF2B5EF4-FFF2-40B4-BE49-F238E27FC236}">
                <a16:creationId xmlns:a16="http://schemas.microsoft.com/office/drawing/2014/main" id="{516DA359-007C-45C0-94A1-1D3F5FEC9E49}"/>
              </a:ext>
            </a:extLst>
          </p:cNvPr>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Tree>
    <p:extLst>
      <p:ext uri="{BB962C8B-B14F-4D97-AF65-F5344CB8AC3E}">
        <p14:creationId xmlns:p14="http://schemas.microsoft.com/office/powerpoint/2010/main" val="104868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词法规则</a:t>
            </a:r>
          </a:p>
        </p:txBody>
      </p:sp>
      <p:graphicFrame>
        <p:nvGraphicFramePr>
          <p:cNvPr id="6" name="表格 5">
            <a:extLst>
              <a:ext uri="{FF2B5EF4-FFF2-40B4-BE49-F238E27FC236}">
                <a16:creationId xmlns:a16="http://schemas.microsoft.com/office/drawing/2014/main" id="{35469849-C5E9-464B-BE20-4E9B29ACF3CD}"/>
              </a:ext>
            </a:extLst>
          </p:cNvPr>
          <p:cNvGraphicFramePr>
            <a:graphicFrameLocks noGrp="1"/>
          </p:cNvGraphicFramePr>
          <p:nvPr>
            <p:extLst>
              <p:ext uri="{D42A27DB-BD31-4B8C-83A1-F6EECF244321}">
                <p14:modId xmlns:p14="http://schemas.microsoft.com/office/powerpoint/2010/main" val="1948093277"/>
              </p:ext>
            </p:extLst>
          </p:nvPr>
        </p:nvGraphicFramePr>
        <p:xfrm>
          <a:off x="67274" y="1201782"/>
          <a:ext cx="8764953" cy="4454436"/>
        </p:xfrm>
        <a:graphic>
          <a:graphicData uri="http://schemas.openxmlformats.org/drawingml/2006/table">
            <a:tbl>
              <a:tblPr>
                <a:tableStyleId>{5C22544A-7EE6-4342-B048-85BDC9FD1C3A}</a:tableStyleId>
              </a:tblPr>
              <a:tblGrid>
                <a:gridCol w="2201244">
                  <a:extLst>
                    <a:ext uri="{9D8B030D-6E8A-4147-A177-3AD203B41FA5}">
                      <a16:colId xmlns:a16="http://schemas.microsoft.com/office/drawing/2014/main" val="2881983136"/>
                    </a:ext>
                  </a:extLst>
                </a:gridCol>
                <a:gridCol w="2161221">
                  <a:extLst>
                    <a:ext uri="{9D8B030D-6E8A-4147-A177-3AD203B41FA5}">
                      <a16:colId xmlns:a16="http://schemas.microsoft.com/office/drawing/2014/main" val="3595134806"/>
                    </a:ext>
                  </a:extLst>
                </a:gridCol>
                <a:gridCol w="2201244">
                  <a:extLst>
                    <a:ext uri="{9D8B030D-6E8A-4147-A177-3AD203B41FA5}">
                      <a16:colId xmlns:a16="http://schemas.microsoft.com/office/drawing/2014/main" val="3662702706"/>
                    </a:ext>
                  </a:extLst>
                </a:gridCol>
                <a:gridCol w="2201244">
                  <a:extLst>
                    <a:ext uri="{9D8B030D-6E8A-4147-A177-3AD203B41FA5}">
                      <a16:colId xmlns:a16="http://schemas.microsoft.com/office/drawing/2014/main" val="2547469169"/>
                    </a:ext>
                  </a:extLst>
                </a:gridCol>
              </a:tblGrid>
              <a:tr h="179705">
                <a:tc>
                  <a:txBody>
                    <a:bodyPr/>
                    <a:lstStyle/>
                    <a:p>
                      <a:pPr marL="0" algn="ctr" defTabSz="914400" rtl="0" eaLnBrk="1" fontAlgn="ctr" latinLnBrk="0" hangingPunct="1"/>
                      <a:r>
                        <a:rPr lang="en-US" sz="2400" u="none" strike="noStrike" kern="1200" dirty="0">
                          <a:solidFill>
                            <a:schemeClr val="dk1"/>
                          </a:solidFill>
                          <a:effectLst/>
                          <a:latin typeface="+mj-lt"/>
                          <a:ea typeface="+mn-ea"/>
                          <a:cs typeface="+mn-cs"/>
                        </a:rPr>
                        <a:t>abstract</a:t>
                      </a:r>
                      <a:endParaRPr lang="zh-CN" altLang="en-US" sz="2400" u="none" strike="noStrike" kern="1200" dirty="0">
                        <a:solidFill>
                          <a:schemeClr val="dk1"/>
                        </a:solidFill>
                        <a:effectLst/>
                        <a:latin typeface="+mj-lt"/>
                        <a:ea typeface="+mn-ea"/>
                        <a:cs typeface="+mn-cs"/>
                      </a:endParaRPr>
                    </a:p>
                  </a:txBody>
                  <a:tcPr marL="5443" marR="5443" marT="5443" marB="0" anchor="ctr"/>
                </a:tc>
                <a:tc>
                  <a:txBody>
                    <a:bodyPr/>
                    <a:lstStyle/>
                    <a:p>
                      <a:pPr algn="ctr" fontAlgn="ctr"/>
                      <a:r>
                        <a:rPr lang="zh-CN" sz="2400" u="none" strike="noStrike">
                          <a:effectLst/>
                          <a:latin typeface="+mj-lt"/>
                        </a:rPr>
                        <a:t>double</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int</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dirty="0">
                          <a:effectLst/>
                          <a:latin typeface="+mj-lt"/>
                        </a:rPr>
                        <a:t>strictfp</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solidFill>
                      <a:schemeClr val="accent6">
                        <a:lumMod val="60000"/>
                        <a:lumOff val="40000"/>
                      </a:schemeClr>
                    </a:solidFill>
                  </a:tcPr>
                </a:tc>
                <a:extLst>
                  <a:ext uri="{0D108BD9-81ED-4DB2-BD59-A6C34878D82A}">
                    <a16:rowId xmlns:a16="http://schemas.microsoft.com/office/drawing/2014/main" val="2726331386"/>
                  </a:ext>
                </a:extLst>
              </a:tr>
              <a:tr h="179705">
                <a:tc>
                  <a:txBody>
                    <a:bodyPr/>
                    <a:lstStyle/>
                    <a:p>
                      <a:pPr marL="0" algn="ctr" defTabSz="914400" rtl="0" eaLnBrk="1" fontAlgn="ctr" latinLnBrk="0" hangingPunct="1"/>
                      <a:r>
                        <a:rPr lang="en-US" sz="2400" u="none" strike="noStrike" kern="1200">
                          <a:solidFill>
                            <a:schemeClr val="dk1"/>
                          </a:solidFill>
                          <a:effectLst/>
                          <a:latin typeface="+mj-lt"/>
                          <a:ea typeface="+mn-ea"/>
                          <a:cs typeface="+mn-cs"/>
                        </a:rPr>
                        <a:t>boolean</a:t>
                      </a:r>
                      <a:endParaRPr lang="zh-CN" altLang="en-US" sz="2400" u="none" strike="noStrike" kern="1200">
                        <a:solidFill>
                          <a:schemeClr val="dk1"/>
                        </a:solidFill>
                        <a:effectLst/>
                        <a:latin typeface="+mj-lt"/>
                        <a:ea typeface="+mn-ea"/>
                        <a:cs typeface="+mn-cs"/>
                      </a:endParaRPr>
                    </a:p>
                  </a:txBody>
                  <a:tcPr marL="5443" marR="5443" marT="5443" marB="0" anchor="ctr"/>
                </a:tc>
                <a:tc>
                  <a:txBody>
                    <a:bodyPr/>
                    <a:lstStyle/>
                    <a:p>
                      <a:pPr algn="ctr" fontAlgn="ctr"/>
                      <a:r>
                        <a:rPr lang="en-US" sz="2400" u="none" strike="noStrike" dirty="0">
                          <a:effectLst/>
                          <a:latin typeface="+mj-lt"/>
                        </a:rPr>
                        <a:t>else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dirty="0">
                          <a:effectLst/>
                          <a:latin typeface="+mj-lt"/>
                        </a:rPr>
                        <a:t>interface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super</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4203933071"/>
                  </a:ext>
                </a:extLst>
              </a:tr>
              <a:tr h="179705">
                <a:tc>
                  <a:txBody>
                    <a:bodyPr/>
                    <a:lstStyle/>
                    <a:p>
                      <a:pPr marL="0" algn="ctr" defTabSz="914400" rtl="0" eaLnBrk="1" fontAlgn="ctr" latinLnBrk="0" hangingPunct="1"/>
                      <a:r>
                        <a:rPr lang="en-US" sz="2400" u="none" strike="noStrike" kern="1200" dirty="0">
                          <a:solidFill>
                            <a:schemeClr val="dk1"/>
                          </a:solidFill>
                          <a:effectLst/>
                          <a:latin typeface="+mj-lt"/>
                          <a:ea typeface="+mn-ea"/>
                          <a:cs typeface="+mn-cs"/>
                        </a:rPr>
                        <a:t>break</a:t>
                      </a:r>
                      <a:endParaRPr lang="zh-CN" altLang="en-US" sz="2400" u="none" strike="noStrike" kern="1200" dirty="0">
                        <a:solidFill>
                          <a:schemeClr val="dk1"/>
                        </a:solidFill>
                        <a:effectLst/>
                        <a:latin typeface="+mj-lt"/>
                        <a:ea typeface="+mn-ea"/>
                        <a:cs typeface="+mn-cs"/>
                      </a:endParaRPr>
                    </a:p>
                  </a:txBody>
                  <a:tcPr marL="5443" marR="5443" marT="5443" marB="0" anchor="ctr"/>
                </a:tc>
                <a:tc>
                  <a:txBody>
                    <a:bodyPr/>
                    <a:lstStyle/>
                    <a:p>
                      <a:pPr algn="ctr" fontAlgn="ctr"/>
                      <a:r>
                        <a:rPr lang="en-US" sz="2400" u="none" strike="noStrike" dirty="0">
                          <a:effectLst/>
                          <a:latin typeface="+mj-lt"/>
                        </a:rPr>
                        <a:t>extends</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long</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dirty="0">
                          <a:effectLst/>
                          <a:latin typeface="+mj-lt"/>
                        </a:rPr>
                        <a:t>switch</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610748063"/>
                  </a:ext>
                </a:extLst>
              </a:tr>
              <a:tr h="348615">
                <a:tc>
                  <a:txBody>
                    <a:bodyPr/>
                    <a:lstStyle/>
                    <a:p>
                      <a:pPr marL="0" algn="ctr" defTabSz="914400" rtl="0" eaLnBrk="1" fontAlgn="ctr" latinLnBrk="0" hangingPunct="1"/>
                      <a:r>
                        <a:rPr lang="en-US" sz="2400" u="none" strike="noStrike" kern="1200">
                          <a:solidFill>
                            <a:schemeClr val="dk1"/>
                          </a:solidFill>
                          <a:effectLst/>
                          <a:latin typeface="+mj-lt"/>
                          <a:ea typeface="+mn-ea"/>
                          <a:cs typeface="+mn-cs"/>
                        </a:rPr>
                        <a:t>byte</a:t>
                      </a:r>
                      <a:endParaRPr lang="zh-CN" altLang="en-US" sz="2400" u="none" strike="noStrike" kern="1200">
                        <a:solidFill>
                          <a:schemeClr val="dk1"/>
                        </a:solidFill>
                        <a:effectLst/>
                        <a:latin typeface="+mj-lt"/>
                        <a:ea typeface="+mn-ea"/>
                        <a:cs typeface="+mn-cs"/>
                      </a:endParaRPr>
                    </a:p>
                  </a:txBody>
                  <a:tcPr marL="5443" marR="5443" marT="5443" marB="0" anchor="ctr"/>
                </a:tc>
                <a:tc>
                  <a:txBody>
                    <a:bodyPr/>
                    <a:lstStyle/>
                    <a:p>
                      <a:pPr algn="ctr" fontAlgn="ctr"/>
                      <a:r>
                        <a:rPr lang="en-US" sz="2400" u="none" strike="noStrike" dirty="0">
                          <a:effectLst/>
                          <a:latin typeface="+mj-lt"/>
                        </a:rPr>
                        <a:t>final</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native</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dirty="0">
                          <a:effectLst/>
                          <a:latin typeface="+mj-lt"/>
                        </a:rPr>
                        <a:t>synchronized</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1473562965"/>
                  </a:ext>
                </a:extLst>
              </a:tr>
              <a:tr h="179705">
                <a:tc>
                  <a:txBody>
                    <a:bodyPr/>
                    <a:lstStyle/>
                    <a:p>
                      <a:pPr marL="0" algn="ctr" defTabSz="914400" rtl="0" eaLnBrk="1" fontAlgn="ctr" latinLnBrk="0" hangingPunct="1"/>
                      <a:r>
                        <a:rPr lang="en-US" sz="2400" u="none" strike="noStrike" kern="1200" dirty="0">
                          <a:solidFill>
                            <a:schemeClr val="dk1"/>
                          </a:solidFill>
                          <a:effectLst/>
                          <a:latin typeface="+mj-lt"/>
                          <a:ea typeface="+mn-ea"/>
                          <a:cs typeface="+mn-cs"/>
                        </a:rPr>
                        <a:t>case</a:t>
                      </a:r>
                      <a:endParaRPr lang="zh-CN" altLang="en-US" sz="2400" u="none" strike="noStrike" kern="1200" dirty="0">
                        <a:solidFill>
                          <a:schemeClr val="dk1"/>
                        </a:solidFill>
                        <a:effectLst/>
                        <a:latin typeface="+mj-lt"/>
                        <a:ea typeface="+mn-ea"/>
                        <a:cs typeface="+mn-cs"/>
                      </a:endParaRPr>
                    </a:p>
                  </a:txBody>
                  <a:tcPr marL="5443" marR="5443" marT="5443" marB="0" anchor="ctr"/>
                </a:tc>
                <a:tc>
                  <a:txBody>
                    <a:bodyPr/>
                    <a:lstStyle/>
                    <a:p>
                      <a:pPr algn="ctr" fontAlgn="ctr"/>
                      <a:r>
                        <a:rPr lang="en-US" sz="2400" u="none" strike="noStrike" dirty="0">
                          <a:effectLst/>
                          <a:latin typeface="+mj-lt"/>
                        </a:rPr>
                        <a:t>finally</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new</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this</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845833084"/>
                  </a:ext>
                </a:extLst>
              </a:tr>
              <a:tr h="179705">
                <a:tc>
                  <a:txBody>
                    <a:bodyPr/>
                    <a:lstStyle/>
                    <a:p>
                      <a:pPr marL="0" algn="ctr" defTabSz="914400" rtl="0" eaLnBrk="1" fontAlgn="ctr" latinLnBrk="0" hangingPunct="1"/>
                      <a:r>
                        <a:rPr lang="en-US" sz="2400" u="none" strike="noStrike" kern="1200" dirty="0">
                          <a:solidFill>
                            <a:schemeClr val="dk1"/>
                          </a:solidFill>
                          <a:effectLst/>
                          <a:latin typeface="+mj-lt"/>
                          <a:ea typeface="+mn-ea"/>
                          <a:cs typeface="+mn-cs"/>
                        </a:rPr>
                        <a:t>catch</a:t>
                      </a:r>
                      <a:endParaRPr lang="zh-CN" altLang="en-US" sz="2400" u="none" strike="noStrike" kern="1200" dirty="0">
                        <a:solidFill>
                          <a:schemeClr val="dk1"/>
                        </a:solidFill>
                        <a:effectLst/>
                        <a:latin typeface="+mj-lt"/>
                        <a:ea typeface="+mn-ea"/>
                        <a:cs typeface="+mn-cs"/>
                      </a:endParaRPr>
                    </a:p>
                  </a:txBody>
                  <a:tcPr marL="5443" marR="5443" marT="5443" marB="0" anchor="ctr"/>
                </a:tc>
                <a:tc>
                  <a:txBody>
                    <a:bodyPr/>
                    <a:lstStyle/>
                    <a:p>
                      <a:pPr algn="ctr" fontAlgn="ctr"/>
                      <a:r>
                        <a:rPr lang="zh-CN" sz="2400" u="none" strike="noStrike">
                          <a:effectLst/>
                          <a:latin typeface="+mj-lt"/>
                        </a:rPr>
                        <a:t>float</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package</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throw</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705090663"/>
                  </a:ext>
                </a:extLst>
              </a:tr>
              <a:tr h="179705">
                <a:tc>
                  <a:txBody>
                    <a:bodyPr/>
                    <a:lstStyle/>
                    <a:p>
                      <a:pPr marL="0" algn="ctr" defTabSz="914400" rtl="0" eaLnBrk="1" fontAlgn="ctr" latinLnBrk="0" hangingPunct="1"/>
                      <a:r>
                        <a:rPr lang="en-US" sz="2400" u="none" strike="noStrike" kern="1200">
                          <a:solidFill>
                            <a:schemeClr val="dk1"/>
                          </a:solidFill>
                          <a:effectLst/>
                          <a:latin typeface="+mj-lt"/>
                          <a:ea typeface="+mn-ea"/>
                          <a:cs typeface="+mn-cs"/>
                        </a:rPr>
                        <a:t>char</a:t>
                      </a:r>
                      <a:endParaRPr lang="zh-CN" altLang="en-US" sz="2400" u="none" strike="noStrike" kern="1200">
                        <a:solidFill>
                          <a:schemeClr val="dk1"/>
                        </a:solidFill>
                        <a:effectLst/>
                        <a:latin typeface="+mj-lt"/>
                        <a:ea typeface="+mn-ea"/>
                        <a:cs typeface="+mn-cs"/>
                      </a:endParaRPr>
                    </a:p>
                  </a:txBody>
                  <a:tcPr marL="5443" marR="5443" marT="5443" marB="0" anchor="ctr"/>
                </a:tc>
                <a:tc>
                  <a:txBody>
                    <a:bodyPr/>
                    <a:lstStyle/>
                    <a:p>
                      <a:pPr algn="ctr" fontAlgn="ctr"/>
                      <a:r>
                        <a:rPr lang="zh-CN" sz="2400" u="none" strike="noStrike" dirty="0">
                          <a:effectLst/>
                          <a:latin typeface="+mj-lt"/>
                        </a:rPr>
                        <a:t>for</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private</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throws</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523522830"/>
                  </a:ext>
                </a:extLst>
              </a:tr>
              <a:tr h="179705">
                <a:tc>
                  <a:txBody>
                    <a:bodyPr/>
                    <a:lstStyle/>
                    <a:p>
                      <a:pPr marL="0" algn="ctr" defTabSz="914400" rtl="0" eaLnBrk="1" fontAlgn="ctr" latinLnBrk="0" hangingPunct="1"/>
                      <a:r>
                        <a:rPr lang="en-US" sz="2400" u="none" strike="noStrike" kern="1200" dirty="0">
                          <a:solidFill>
                            <a:schemeClr val="dk1"/>
                          </a:solidFill>
                          <a:effectLst/>
                          <a:latin typeface="+mj-lt"/>
                          <a:ea typeface="+mn-ea"/>
                          <a:cs typeface="+mn-cs"/>
                        </a:rPr>
                        <a:t>class</a:t>
                      </a:r>
                      <a:endParaRPr lang="zh-CN" altLang="en-US" sz="2400" u="none" strike="noStrike" kern="1200" dirty="0">
                        <a:solidFill>
                          <a:schemeClr val="dk1"/>
                        </a:solidFill>
                        <a:effectLst/>
                        <a:latin typeface="+mj-lt"/>
                        <a:ea typeface="+mn-ea"/>
                        <a:cs typeface="+mn-cs"/>
                      </a:endParaRPr>
                    </a:p>
                  </a:txBody>
                  <a:tcPr marL="5443" marR="5443" marT="5443" marB="0" anchor="ctr"/>
                </a:tc>
                <a:tc>
                  <a:txBody>
                    <a:bodyPr/>
                    <a:lstStyle/>
                    <a:p>
                      <a:pPr algn="ctr" fontAlgn="ctr"/>
                      <a:r>
                        <a:rPr lang="zh-CN" sz="2400" u="none" strike="noStrike" dirty="0">
                          <a:effectLst/>
                          <a:latin typeface="+mj-lt"/>
                        </a:rPr>
                        <a:t>goto</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solidFill>
                      <a:schemeClr val="accent4">
                        <a:lumMod val="40000"/>
                        <a:lumOff val="60000"/>
                      </a:schemeClr>
                    </a:solidFill>
                  </a:tcPr>
                </a:tc>
                <a:tc>
                  <a:txBody>
                    <a:bodyPr/>
                    <a:lstStyle/>
                    <a:p>
                      <a:pPr algn="ctr" fontAlgn="ctr"/>
                      <a:r>
                        <a:rPr lang="zh-CN" sz="2400" u="none" strike="noStrike">
                          <a:effectLst/>
                          <a:latin typeface="+mj-lt"/>
                        </a:rPr>
                        <a:t>protected</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dirty="0">
                          <a:effectLst/>
                          <a:latin typeface="+mj-lt"/>
                        </a:rPr>
                        <a:t>transient</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3717776266"/>
                  </a:ext>
                </a:extLst>
              </a:tr>
              <a:tr h="179705">
                <a:tc>
                  <a:txBody>
                    <a:bodyPr/>
                    <a:lstStyle/>
                    <a:p>
                      <a:pPr algn="ctr" fontAlgn="ctr"/>
                      <a:r>
                        <a:rPr lang="en-US" sz="2400" u="none" strike="noStrike" dirty="0">
                          <a:effectLst/>
                          <a:latin typeface="+mj-lt"/>
                        </a:rPr>
                        <a:t>const</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solidFill>
                      <a:schemeClr val="accent4">
                        <a:lumMod val="40000"/>
                        <a:lumOff val="60000"/>
                      </a:schemeClr>
                    </a:solidFill>
                  </a:tcPr>
                </a:tc>
                <a:tc>
                  <a:txBody>
                    <a:bodyPr/>
                    <a:lstStyle/>
                    <a:p>
                      <a:pPr algn="ctr" fontAlgn="ctr"/>
                      <a:r>
                        <a:rPr lang="zh-CN" sz="2400" u="none" strike="noStrike">
                          <a:effectLst/>
                          <a:latin typeface="+mj-lt"/>
                        </a:rPr>
                        <a:t>if</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public</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try</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003389034"/>
                  </a:ext>
                </a:extLst>
              </a:tr>
              <a:tr h="348615">
                <a:tc>
                  <a:txBody>
                    <a:bodyPr/>
                    <a:lstStyle/>
                    <a:p>
                      <a:pPr algn="ctr" fontAlgn="ctr"/>
                      <a:r>
                        <a:rPr lang="en-US" sz="2400" u="none" strike="noStrike" dirty="0">
                          <a:effectLst/>
                          <a:latin typeface="+mj-lt"/>
                        </a:rPr>
                        <a:t>continue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implements</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return</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void</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1896773985"/>
                  </a:ext>
                </a:extLst>
              </a:tr>
              <a:tr h="179705">
                <a:tc>
                  <a:txBody>
                    <a:bodyPr/>
                    <a:lstStyle/>
                    <a:p>
                      <a:pPr algn="ctr" fontAlgn="ctr"/>
                      <a:r>
                        <a:rPr lang="en-US" sz="2400" u="none" strike="noStrike" dirty="0">
                          <a:effectLst/>
                          <a:latin typeface="+mj-lt"/>
                        </a:rPr>
                        <a:t>default</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dirty="0">
                          <a:effectLst/>
                          <a:latin typeface="+mj-lt"/>
                        </a:rPr>
                        <a:t>import</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short</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a:effectLst/>
                          <a:latin typeface="+mj-lt"/>
                        </a:rPr>
                        <a:t>volatile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506037571"/>
                  </a:ext>
                </a:extLst>
              </a:tr>
              <a:tr h="179705">
                <a:tc>
                  <a:txBody>
                    <a:bodyPr/>
                    <a:lstStyle/>
                    <a:p>
                      <a:pPr algn="ctr" fontAlgn="ctr"/>
                      <a:r>
                        <a:rPr lang="en-US" sz="2400" u="none" strike="noStrike" dirty="0">
                          <a:effectLst/>
                          <a:latin typeface="+mj-lt"/>
                        </a:rPr>
                        <a:t>do</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a:effectLst/>
                          <a:latin typeface="+mj-lt"/>
                        </a:rPr>
                        <a:t>instanceof</a:t>
                      </a:r>
                      <a:endParaRPr lang="zh-CN" sz="2400" b="0" i="0" u="none" strike="noStrike">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zh-CN" sz="2400" u="none" strike="noStrike" dirty="0">
                          <a:effectLst/>
                          <a:latin typeface="+mj-lt"/>
                        </a:rPr>
                        <a:t>static</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tc>
                  <a:txBody>
                    <a:bodyPr/>
                    <a:lstStyle/>
                    <a:p>
                      <a:pPr algn="ctr" fontAlgn="ctr"/>
                      <a:r>
                        <a:rPr lang="en-US" sz="2400" u="none" strike="noStrike" dirty="0">
                          <a:effectLst/>
                          <a:latin typeface="+mj-lt"/>
                        </a:rPr>
                        <a:t>while</a:t>
                      </a:r>
                      <a:endParaRPr lang="zh-CN" sz="2400" b="0" i="0" u="none" strike="noStrike" dirty="0">
                        <a:solidFill>
                          <a:srgbClr val="000000"/>
                        </a:solidFill>
                        <a:effectLst/>
                        <a:latin typeface="+mj-lt"/>
                        <a:ea typeface="等线" panose="02010600030101010101" pitchFamily="2" charset="-122"/>
                      </a:endParaRPr>
                    </a:p>
                  </a:txBody>
                  <a:tcPr marL="5443" marR="5443" marT="5443" marB="0" anchor="ctr"/>
                </a:tc>
                <a:extLst>
                  <a:ext uri="{0D108BD9-81ED-4DB2-BD59-A6C34878D82A}">
                    <a16:rowId xmlns:a16="http://schemas.microsoft.com/office/drawing/2014/main" val="2249390408"/>
                  </a:ext>
                </a:extLst>
              </a:tr>
            </a:tbl>
          </a:graphicData>
        </a:graphic>
      </p:graphicFrame>
    </p:spTree>
    <p:extLst>
      <p:ext uri="{BB962C8B-B14F-4D97-AF65-F5344CB8AC3E}">
        <p14:creationId xmlns:p14="http://schemas.microsoft.com/office/powerpoint/2010/main" val="532380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931325"/>
            <a:ext cx="9144000" cy="2343527"/>
          </a:xfrm>
          <a:prstGeom prst="rect">
            <a:avLst/>
          </a:prstGeom>
          <a:noFill/>
        </p:spPr>
        <p:txBody>
          <a:bodyPr wrap="square" rtlCol="0" anchor="t">
            <a:spAutoFit/>
          </a:bodyPr>
          <a:lstStyle/>
          <a:p>
            <a:pPr marL="342900" marR="0" lvl="1"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1557AE"/>
                </a:solidFill>
                <a:effectLst/>
                <a:uLnTx/>
                <a:uFillTx/>
                <a:latin typeface="黑体"/>
                <a:ea typeface="黑体"/>
                <a:cs typeface="+mn-cs"/>
                <a:sym typeface="+mn-ea"/>
              </a:rPr>
              <a:t>文件流</a:t>
            </a:r>
            <a:endParaRPr kumimoji="0" lang="en-US" altLang="zh-CN" sz="2800" b="1" i="0" u="none" strike="noStrike" kern="1200" cap="none" spc="0" normalizeH="0" baseline="0" noProof="0" dirty="0">
              <a:ln>
                <a:noFill/>
              </a:ln>
              <a:solidFill>
                <a:srgbClr val="1557AE"/>
              </a:solidFill>
              <a:effectLst/>
              <a:uLnTx/>
              <a:uFillTx/>
              <a:latin typeface="黑体"/>
              <a:ea typeface="黑体"/>
              <a:cs typeface="+mn-cs"/>
              <a:sym typeface="+mn-ea"/>
            </a:endParaRPr>
          </a:p>
          <a:p>
            <a:pPr marL="800100" marR="0" lvl="2"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文件操作类</a:t>
            </a:r>
            <a:endParaRPr kumimoji="0" lang="en-US" altLang="zh-CN" sz="24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endParaRPr>
          </a:p>
          <a:p>
            <a:pPr marL="1257300" marR="0" lvl="3"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在</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I/O</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处理中，最常见的就是对文件的操作。</a:t>
            </a:r>
            <a:r>
              <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java.io</a:t>
            </a:r>
            <a:r>
              <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rPr>
              <a:t>包中所提供的文件操作类包括：</a:t>
            </a:r>
            <a:endParaRPr kumimoji="0" lang="en-US" altLang="zh-CN"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endParaRPr>
          </a:p>
          <a:p>
            <a:pPr marL="1257300" marR="0" lvl="3" indent="-342900" algn="l" defTabSz="914400" rtl="0" eaLnBrk="0" fontAlgn="base" latinLnBrk="0" hangingPunct="0">
              <a:lnSpc>
                <a:spcPct val="120000"/>
              </a:lnSpc>
              <a:spcBef>
                <a:spcPct val="0"/>
              </a:spcBef>
              <a:spcAft>
                <a:spcPct val="0"/>
              </a:spcAft>
              <a:buClrTx/>
              <a:buSzTx/>
              <a:buFont typeface="Wingdings" panose="05000000000000000000" pitchFamily="2" charset="2"/>
              <a:buChar char="n"/>
              <a:tabLst/>
              <a:defRPr/>
            </a:pPr>
            <a:endParaRPr kumimoji="0" lang="zh-CN" altLang="en-US" sz="2400" b="1" i="0" u="none" strike="noStrike" kern="1200" cap="none" spc="0" normalizeH="0" baseline="0" noProof="0" dirty="0">
              <a:ln>
                <a:noFill/>
              </a:ln>
              <a:solidFill>
                <a:prstClr val="black"/>
              </a:solidFill>
              <a:effectLst/>
              <a:uLnTx/>
              <a:uFillTx/>
              <a:latin typeface="Times New Roman"/>
              <a:ea typeface="楷体" panose="02010609060101010101" pitchFamily="49" charset="-122"/>
              <a:cs typeface="黑体" panose="02010609060101010101" pitchFamily="49" charset="-122"/>
              <a:sym typeface="+mn-ea"/>
            </a:endParaRPr>
          </a:p>
        </p:txBody>
      </p:sp>
      <p:sp>
        <p:nvSpPr>
          <p:cNvPr id="11" name="矩形: 圆角 10">
            <a:extLst>
              <a:ext uri="{FF2B5EF4-FFF2-40B4-BE49-F238E27FC236}">
                <a16:creationId xmlns:a16="http://schemas.microsoft.com/office/drawing/2014/main" id="{745EEE31-D222-4F35-B2C2-DDF432CC0A8D}"/>
              </a:ext>
            </a:extLst>
          </p:cNvPr>
          <p:cNvSpPr/>
          <p:nvPr/>
        </p:nvSpPr>
        <p:spPr>
          <a:xfrm>
            <a:off x="0" y="2883719"/>
            <a:ext cx="9144000" cy="317268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File</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FileDescriptor</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FilenameFilter</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r>
              <a:rPr kumimoji="0" lang="zh-CN" altLang="en-US" sz="2000" b="1" i="0" u="none" strike="noStrike" kern="1200" cap="none" spc="0" normalizeH="0" baseline="0" noProof="0" dirty="0">
                <a:ln>
                  <a:noFill/>
                </a:ln>
                <a:solidFill>
                  <a:srgbClr val="C00000"/>
                </a:solidFill>
                <a:effectLst/>
                <a:uLnTx/>
                <a:uFillTx/>
                <a:latin typeface="Times New Roman"/>
                <a:ea typeface="黑体"/>
                <a:cs typeface="+mn-cs"/>
              </a:rPr>
              <a:t>接口</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，主要用于实现文件名查找模式的匹配。</a:t>
            </a: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FileInputStream</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err="1">
                <a:ln>
                  <a:noFill/>
                </a:ln>
                <a:solidFill>
                  <a:prstClr val="black"/>
                </a:solidFill>
                <a:effectLst/>
                <a:uLnTx/>
                <a:uFillTx/>
                <a:latin typeface="Times New Roman"/>
                <a:ea typeface="黑体"/>
                <a:cs typeface="+mn-cs"/>
              </a:rPr>
              <a:t>FileOutputStream</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a:t>
            </a:r>
          </a:p>
          <a:p>
            <a:pPr marL="0" marR="0" lvl="0" indent="0" algn="just" defTabSz="914400" rtl="0" eaLnBrk="0" fontAlgn="base" latinLnBrk="0" hangingPunct="0">
              <a:lnSpc>
                <a:spcPct val="12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endParaRPr>
          </a:p>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a:ea typeface="黑体"/>
                <a:cs typeface="+mn-cs"/>
              </a:rPr>
              <a:t>RandomAccessFile</a:t>
            </a:r>
            <a:r>
              <a:rPr kumimoji="0" lang="zh-CN" altLang="en-US" sz="2000" b="1" i="0" u="none" strike="noStrike" kern="1200" cap="none" spc="0" normalizeH="0" baseline="0" noProof="0" dirty="0">
                <a:ln>
                  <a:noFill/>
                </a:ln>
                <a:solidFill>
                  <a:prstClr val="black"/>
                </a:solidFill>
                <a:effectLst/>
                <a:uLnTx/>
                <a:uFillTx/>
                <a:latin typeface="Times New Roman"/>
                <a:ea typeface="黑体"/>
                <a:cs typeface="+mn-cs"/>
              </a:rPr>
              <a:t>：提供对本地文件系统中文件的随机访问支持。</a:t>
            </a:r>
          </a:p>
        </p:txBody>
      </p:sp>
      <p:sp>
        <p:nvSpPr>
          <p:cNvPr id="2" name="左大括号 1">
            <a:extLst>
              <a:ext uri="{FF2B5EF4-FFF2-40B4-BE49-F238E27FC236}">
                <a16:creationId xmlns:a16="http://schemas.microsoft.com/office/drawing/2014/main" id="{9939D1CA-5C2D-455A-91D8-3D7E58AB4920}"/>
              </a:ext>
            </a:extLst>
          </p:cNvPr>
          <p:cNvSpPr/>
          <p:nvPr/>
        </p:nvSpPr>
        <p:spPr>
          <a:xfrm rot="10800000">
            <a:off x="1960684" y="3016889"/>
            <a:ext cx="131884" cy="627643"/>
          </a:xfrm>
          <a:prstGeom prst="leftBrace">
            <a:avLst>
              <a:gd name="adj1" fmla="val 54166"/>
              <a:gd name="adj2" fmla="val 50000"/>
            </a:avLst>
          </a:prstGeom>
          <a:ln w="28575">
            <a:solidFill>
              <a:srgbClr val="1557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黑体"/>
              <a:ea typeface="黑体"/>
              <a:cs typeface="+mn-cs"/>
            </a:endParaRPr>
          </a:p>
        </p:txBody>
      </p:sp>
      <p:sp>
        <p:nvSpPr>
          <p:cNvPr id="9" name="文本框 8">
            <a:extLst>
              <a:ext uri="{FF2B5EF4-FFF2-40B4-BE49-F238E27FC236}">
                <a16:creationId xmlns:a16="http://schemas.microsoft.com/office/drawing/2014/main" id="{E9FEED66-56C5-47E1-9F5E-C7C4C7170195}"/>
              </a:ext>
            </a:extLst>
          </p:cNvPr>
          <p:cNvSpPr txBox="1"/>
          <p:nvPr/>
        </p:nvSpPr>
        <p:spPr>
          <a:xfrm>
            <a:off x="2166203" y="3134247"/>
            <a:ext cx="3774097" cy="392928"/>
          </a:xfrm>
          <a:prstGeom prst="rect">
            <a:avLst/>
          </a:prstGeom>
          <a:noFill/>
        </p:spPr>
        <p:txBody>
          <a:bodyPr wrap="square">
            <a:spAutoFit/>
          </a:bodyPr>
          <a:lstStyle/>
          <a:p>
            <a:pPr marL="0" marR="0" lvl="3" indent="0" algn="l" defTabSz="914400" rtl="0" eaLnBrk="0" fontAlgn="base" latinLnBrk="0" hangingPunct="0">
              <a:lnSpc>
                <a:spcPct val="12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描述本地文件系统中的文件或目录</a:t>
            </a:r>
          </a:p>
        </p:txBody>
      </p:sp>
      <p:sp>
        <p:nvSpPr>
          <p:cNvPr id="12" name="左大括号 11">
            <a:extLst>
              <a:ext uri="{FF2B5EF4-FFF2-40B4-BE49-F238E27FC236}">
                <a16:creationId xmlns:a16="http://schemas.microsoft.com/office/drawing/2014/main" id="{E6F7A14B-8855-475B-999D-4C7E04FE01A3}"/>
              </a:ext>
            </a:extLst>
          </p:cNvPr>
          <p:cNvSpPr/>
          <p:nvPr/>
        </p:nvSpPr>
        <p:spPr>
          <a:xfrm rot="10800000">
            <a:off x="2479432" y="4549681"/>
            <a:ext cx="131884" cy="627643"/>
          </a:xfrm>
          <a:prstGeom prst="leftBrace">
            <a:avLst>
              <a:gd name="adj1" fmla="val 54166"/>
              <a:gd name="adj2" fmla="val 50000"/>
            </a:avLst>
          </a:prstGeom>
          <a:ln w="28575">
            <a:solidFill>
              <a:srgbClr val="1557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黑体"/>
              <a:ea typeface="黑体"/>
              <a:cs typeface="+mn-cs"/>
            </a:endParaRPr>
          </a:p>
        </p:txBody>
      </p:sp>
      <p:sp>
        <p:nvSpPr>
          <p:cNvPr id="13" name="文本框 12">
            <a:extLst>
              <a:ext uri="{FF2B5EF4-FFF2-40B4-BE49-F238E27FC236}">
                <a16:creationId xmlns:a16="http://schemas.microsoft.com/office/drawing/2014/main" id="{3D4BC057-7323-46A3-B83E-7F6BAAF2E8FC}"/>
              </a:ext>
            </a:extLst>
          </p:cNvPr>
          <p:cNvSpPr txBox="1"/>
          <p:nvPr/>
        </p:nvSpPr>
        <p:spPr>
          <a:xfrm>
            <a:off x="2684951" y="4667039"/>
            <a:ext cx="3774097" cy="392928"/>
          </a:xfrm>
          <a:prstGeom prst="rect">
            <a:avLst/>
          </a:prstGeom>
          <a:noFill/>
        </p:spPr>
        <p:txBody>
          <a:bodyPr wrap="square">
            <a:spAutoFit/>
          </a:bodyPr>
          <a:lstStyle/>
          <a:p>
            <a:pPr marL="0" marR="0" lvl="3" indent="0" algn="l" defTabSz="914400" rtl="0" eaLnBrk="0" fontAlgn="base" latinLnBrk="0" hangingPunct="0">
              <a:lnSpc>
                <a:spcPct val="120000"/>
              </a:lnSpc>
              <a:spcBef>
                <a:spcPct val="0"/>
              </a:spcBef>
              <a:spcAft>
                <a:spcPct val="0"/>
              </a:spcAft>
              <a:buClrTx/>
              <a:buSzTx/>
              <a:buFontTx/>
              <a:buNone/>
              <a:tabLst/>
              <a:defRPr/>
            </a:pPr>
            <a:r>
              <a:rPr kumimoji="0" lang="zh-CN" altLang="en-US" sz="1800" b="1" i="0" u="none" strike="noStrike" kern="1200" cap="none" spc="0" normalizeH="0" baseline="0" noProof="0" dirty="0">
                <a:ln>
                  <a:noFill/>
                </a:ln>
                <a:solidFill>
                  <a:srgbClr val="1557AE"/>
                </a:solidFill>
                <a:effectLst/>
                <a:uLnTx/>
                <a:uFillTx/>
                <a:latin typeface="Times New Roman"/>
                <a:ea typeface="楷体" panose="02010609060101010101" pitchFamily="49" charset="-122"/>
                <a:cs typeface="黑体" panose="02010609060101010101" pitchFamily="49" charset="-122"/>
                <a:sym typeface="+mn-ea"/>
              </a:rPr>
              <a:t>用于读写本地文件系统中的文件</a:t>
            </a:r>
          </a:p>
        </p:txBody>
      </p:sp>
      <p:sp>
        <p:nvSpPr>
          <p:cNvPr id="14" name="矩形 13">
            <a:extLst>
              <a:ext uri="{FF2B5EF4-FFF2-40B4-BE49-F238E27FC236}">
                <a16:creationId xmlns:a16="http://schemas.microsoft.com/office/drawing/2014/main" id="{A86593B6-D7E8-4D34-B9B9-96A342882A12}"/>
              </a:ext>
            </a:extLst>
          </p:cNvPr>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5" name="文本框 14">
            <a:extLst>
              <a:ext uri="{FF2B5EF4-FFF2-40B4-BE49-F238E27FC236}">
                <a16:creationId xmlns:a16="http://schemas.microsoft.com/office/drawing/2014/main" id="{AC333873-986F-44AB-BC7D-35CBE1F84381}"/>
              </a:ext>
            </a:extLst>
          </p:cNvPr>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Tree>
    <p:extLst>
      <p:ext uri="{BB962C8B-B14F-4D97-AF65-F5344CB8AC3E}">
        <p14:creationId xmlns:p14="http://schemas.microsoft.com/office/powerpoint/2010/main" val="1621190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500"/>
                                        <p:tgtEl>
                                          <p:spTgt spid="1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5" end="5"/>
                                            </p:txEl>
                                          </p:spTgt>
                                        </p:tgtEl>
                                        <p:attrNameLst>
                                          <p:attrName>style.visibility</p:attrName>
                                        </p:attrNameLst>
                                      </p:cBhvr>
                                      <p:to>
                                        <p:strVal val="visible"/>
                                      </p:to>
                                    </p:set>
                                    <p:animEffect transition="in" filter="fade">
                                      <p:cBhvr>
                                        <p:cTn id="38" dur="500"/>
                                        <p:tgtEl>
                                          <p:spTgt spid="1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xEl>
                                              <p:pRg st="7" end="7"/>
                                            </p:txEl>
                                          </p:spTgt>
                                        </p:tgtEl>
                                        <p:attrNameLst>
                                          <p:attrName>style.visibility</p:attrName>
                                        </p:attrNameLst>
                                      </p:cBhvr>
                                      <p:to>
                                        <p:strVal val="visible"/>
                                      </p:to>
                                    </p:set>
                                    <p:animEffect transition="in" filter="fade">
                                      <p:cBhvr>
                                        <p:cTn id="5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9" grpId="0"/>
      <p:bldP spid="12"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F2DFF782-A96E-4C6B-99B6-B2C51AE6BD67}"/>
              </a:ext>
            </a:extLst>
          </p:cNvPr>
          <p:cNvSpPr txBox="1"/>
          <p:nvPr/>
        </p:nvSpPr>
        <p:spPr>
          <a:xfrm>
            <a:off x="0" y="931325"/>
            <a:ext cx="9144000" cy="189660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文件流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File</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类</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File</a:t>
            </a:r>
            <a:r>
              <a:rPr lang="zh-CN" altLang="en-US" sz="2400" b="1" dirty="0">
                <a:latin typeface="+mj-lt"/>
                <a:ea typeface="楷体" panose="02010609060101010101" pitchFamily="49" charset="-122"/>
                <a:cs typeface="黑体" panose="02010609060101010101" pitchFamily="49" charset="-122"/>
                <a:sym typeface="+mn-ea"/>
              </a:rPr>
              <a:t>对象主要用来获取文件本身的一些信息，如所在目录、文件长度、文件读写权限等，不涉及读写操作。</a:t>
            </a:r>
          </a:p>
        </p:txBody>
      </p:sp>
      <p:sp>
        <p:nvSpPr>
          <p:cNvPr id="5" name="矩形: 圆角 4">
            <a:extLst>
              <a:ext uri="{FF2B5EF4-FFF2-40B4-BE49-F238E27FC236}">
                <a16:creationId xmlns:a16="http://schemas.microsoft.com/office/drawing/2014/main" id="{BD666989-4138-4BC4-9A56-5FD1D716D942}"/>
              </a:ext>
            </a:extLst>
          </p:cNvPr>
          <p:cNvSpPr/>
          <p:nvPr/>
        </p:nvSpPr>
        <p:spPr>
          <a:xfrm>
            <a:off x="0" y="2751073"/>
            <a:ext cx="9144000" cy="433480"/>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chemeClr val="tx1"/>
                </a:solidFill>
                <a:latin typeface="+mj-lt"/>
              </a:rPr>
              <a:t>		File f=new File(“data\temp.dat”);	       </a:t>
            </a:r>
            <a:r>
              <a:rPr lang="zh-CN" altLang="en-US" sz="2000" b="1" dirty="0">
                <a:solidFill>
                  <a:srgbClr val="C00000"/>
                </a:solidFill>
                <a:latin typeface="+mj-lt"/>
              </a:rPr>
              <a:t>（文件不存在不会报错）</a:t>
            </a:r>
          </a:p>
        </p:txBody>
      </p:sp>
      <p:sp>
        <p:nvSpPr>
          <p:cNvPr id="6" name="矩形 5">
            <a:extLst>
              <a:ext uri="{FF2B5EF4-FFF2-40B4-BE49-F238E27FC236}">
                <a16:creationId xmlns:a16="http://schemas.microsoft.com/office/drawing/2014/main" id="{82D95909-A13D-489C-B79F-EEC78E9B5B17}"/>
              </a:ext>
            </a:extLst>
          </p:cNvPr>
          <p:cNvSpPr/>
          <p:nvPr/>
        </p:nvSpPr>
        <p:spPr>
          <a:xfrm>
            <a:off x="67274" y="3288322"/>
            <a:ext cx="8873526" cy="328957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f.getName</a:t>
            </a:r>
            <a:r>
              <a:rPr lang="en-US" altLang="zh-CN" sz="2000" dirty="0">
                <a:solidFill>
                  <a:schemeClr val="tx1"/>
                </a:solidFill>
                <a:latin typeface="+mj-lt"/>
              </a:rPr>
              <a:t>()</a:t>
            </a:r>
            <a:r>
              <a:rPr lang="zh-CN" altLang="en-US" sz="2000" dirty="0">
                <a:solidFill>
                  <a:schemeClr val="tx1"/>
                </a:solidFill>
                <a:latin typeface="+mj-lt"/>
              </a:rPr>
              <a:t>：返回文件名   </a:t>
            </a:r>
            <a:r>
              <a:rPr lang="en-US" altLang="zh-CN" sz="2000" dirty="0">
                <a:solidFill>
                  <a:schemeClr val="tx1"/>
                </a:solidFill>
                <a:latin typeface="+mj-lt"/>
              </a:rPr>
              <a:t>temp.dat</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f.getParent</a:t>
            </a:r>
            <a:r>
              <a:rPr lang="en-US" altLang="zh-CN" sz="2000" dirty="0">
                <a:solidFill>
                  <a:schemeClr val="tx1"/>
                </a:solidFill>
                <a:latin typeface="+mj-lt"/>
              </a:rPr>
              <a:t>()</a:t>
            </a:r>
            <a:r>
              <a:rPr lang="zh-CN" altLang="en-US" sz="2000" dirty="0">
                <a:solidFill>
                  <a:schemeClr val="tx1"/>
                </a:solidFill>
                <a:latin typeface="+mj-lt"/>
              </a:rPr>
              <a:t>：返回文件所在目录名   </a:t>
            </a:r>
            <a:r>
              <a:rPr lang="en-US" altLang="zh-CN" sz="2000" dirty="0">
                <a:solidFill>
                  <a:schemeClr val="tx1"/>
                </a:solidFill>
                <a:latin typeface="+mj-lt"/>
              </a:rPr>
              <a:t>data</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f.getPath</a:t>
            </a:r>
            <a:r>
              <a:rPr lang="en-US" altLang="zh-CN" sz="2000" dirty="0">
                <a:solidFill>
                  <a:schemeClr val="tx1"/>
                </a:solidFill>
                <a:latin typeface="+mj-lt"/>
              </a:rPr>
              <a:t>()</a:t>
            </a:r>
            <a:r>
              <a:rPr lang="zh-CN" altLang="en-US" sz="2000" dirty="0">
                <a:solidFill>
                  <a:schemeClr val="tx1"/>
                </a:solidFill>
                <a:latin typeface="+mj-lt"/>
              </a:rPr>
              <a:t>：返回文件路径  </a:t>
            </a:r>
            <a:r>
              <a:rPr lang="en-US" altLang="zh-CN" sz="2000" dirty="0">
                <a:solidFill>
                  <a:schemeClr val="tx1"/>
                </a:solidFill>
                <a:latin typeface="+mj-lt"/>
              </a:rPr>
              <a:t>data\temp.dat</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f.getAbsolutePath</a:t>
            </a:r>
            <a:r>
              <a:rPr lang="en-US" altLang="zh-CN" sz="2000" dirty="0">
                <a:solidFill>
                  <a:schemeClr val="tx1"/>
                </a:solidFill>
                <a:latin typeface="+mj-lt"/>
              </a:rPr>
              <a:t>()</a:t>
            </a:r>
            <a:r>
              <a:rPr lang="zh-CN" altLang="en-US" sz="2000" dirty="0">
                <a:solidFill>
                  <a:schemeClr val="tx1"/>
                </a:solidFill>
                <a:latin typeface="+mj-lt"/>
              </a:rPr>
              <a:t>：返回绝对路径  </a:t>
            </a:r>
            <a:r>
              <a:rPr lang="en-US" altLang="zh-CN" sz="2000" dirty="0">
                <a:solidFill>
                  <a:schemeClr val="tx1"/>
                </a:solidFill>
                <a:latin typeface="+mj-lt"/>
              </a:rPr>
              <a:t>…\data\temp.dat</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f.exists</a:t>
            </a:r>
            <a:r>
              <a:rPr lang="en-US" altLang="zh-CN" sz="2000" dirty="0">
                <a:solidFill>
                  <a:schemeClr val="tx1"/>
                </a:solidFill>
                <a:latin typeface="+mj-lt"/>
              </a:rPr>
              <a:t>()</a:t>
            </a:r>
            <a:r>
              <a:rPr lang="zh-CN" altLang="en-US" sz="2000" dirty="0">
                <a:solidFill>
                  <a:schemeClr val="tx1"/>
                </a:solidFill>
                <a:latin typeface="+mj-lt"/>
              </a:rPr>
              <a:t>：文件是否存在</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f.canWrite</a:t>
            </a:r>
            <a:r>
              <a:rPr lang="en-US" altLang="zh-CN" sz="2000" dirty="0">
                <a:solidFill>
                  <a:schemeClr val="tx1"/>
                </a:solidFill>
                <a:latin typeface="+mj-lt"/>
              </a:rPr>
              <a:t>(), </a:t>
            </a:r>
            <a:r>
              <a:rPr lang="en-US" altLang="zh-CN" sz="2000" dirty="0" err="1">
                <a:solidFill>
                  <a:schemeClr val="tx1"/>
                </a:solidFill>
                <a:latin typeface="+mj-lt"/>
              </a:rPr>
              <a:t>f.canRead</a:t>
            </a:r>
            <a:r>
              <a:rPr lang="en-US" altLang="zh-CN" sz="2000" dirty="0">
                <a:solidFill>
                  <a:schemeClr val="tx1"/>
                </a:solidFill>
                <a:latin typeface="+mj-lt"/>
              </a:rPr>
              <a:t>()</a:t>
            </a:r>
            <a:r>
              <a:rPr lang="zh-CN" altLang="en-US" sz="2000" dirty="0">
                <a:solidFill>
                  <a:schemeClr val="tx1"/>
                </a:solidFill>
                <a:latin typeface="+mj-lt"/>
              </a:rPr>
              <a:t>：文件是否可写、读</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f.isFile</a:t>
            </a:r>
            <a:r>
              <a:rPr lang="en-US" altLang="zh-CN" sz="2000" dirty="0">
                <a:solidFill>
                  <a:schemeClr val="tx1"/>
                </a:solidFill>
                <a:latin typeface="+mj-lt"/>
              </a:rPr>
              <a:t>(), </a:t>
            </a:r>
            <a:r>
              <a:rPr lang="en-US" altLang="zh-CN" sz="2000" dirty="0" err="1">
                <a:solidFill>
                  <a:schemeClr val="tx1"/>
                </a:solidFill>
                <a:latin typeface="+mj-lt"/>
              </a:rPr>
              <a:t>f.isDirectory</a:t>
            </a:r>
            <a:r>
              <a:rPr lang="en-US" altLang="zh-CN" sz="2000" dirty="0">
                <a:solidFill>
                  <a:schemeClr val="tx1"/>
                </a:solidFill>
                <a:latin typeface="+mj-lt"/>
              </a:rPr>
              <a:t>()</a:t>
            </a:r>
            <a:r>
              <a:rPr lang="zh-CN" altLang="en-US" sz="2000" dirty="0">
                <a:solidFill>
                  <a:schemeClr val="tx1"/>
                </a:solidFill>
                <a:latin typeface="+mj-lt"/>
              </a:rPr>
              <a:t>，</a:t>
            </a:r>
            <a:r>
              <a:rPr lang="en-US" altLang="zh-CN" sz="2000" dirty="0" err="1">
                <a:solidFill>
                  <a:schemeClr val="tx1"/>
                </a:solidFill>
                <a:latin typeface="+mj-lt"/>
              </a:rPr>
              <a:t>f.isHidden</a:t>
            </a:r>
            <a:r>
              <a:rPr lang="en-US" altLang="zh-CN" sz="2000" dirty="0">
                <a:solidFill>
                  <a:schemeClr val="tx1"/>
                </a:solidFill>
                <a:latin typeface="+mj-lt"/>
              </a:rPr>
              <a:t>()</a:t>
            </a:r>
            <a:r>
              <a:rPr lang="zh-CN" altLang="en-US" sz="2000" dirty="0">
                <a:solidFill>
                  <a:schemeClr val="tx1"/>
                </a:solidFill>
                <a:latin typeface="+mj-lt"/>
              </a:rPr>
              <a:t>：是否为文件或目录，是否隐藏；</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f.lastModified</a:t>
            </a:r>
            <a:r>
              <a:rPr lang="en-US" altLang="zh-CN" sz="2000" dirty="0">
                <a:solidFill>
                  <a:schemeClr val="tx1"/>
                </a:solidFill>
                <a:latin typeface="+mj-lt"/>
              </a:rPr>
              <a:t>(), </a:t>
            </a:r>
            <a:r>
              <a:rPr lang="en-US" altLang="zh-CN" sz="2000" dirty="0" err="1">
                <a:solidFill>
                  <a:schemeClr val="tx1"/>
                </a:solidFill>
                <a:latin typeface="+mj-lt"/>
              </a:rPr>
              <a:t>f.length</a:t>
            </a:r>
            <a:r>
              <a:rPr lang="en-US" altLang="zh-CN" sz="2000" dirty="0">
                <a:solidFill>
                  <a:schemeClr val="tx1"/>
                </a:solidFill>
                <a:latin typeface="+mj-lt"/>
              </a:rPr>
              <a:t>(), </a:t>
            </a:r>
            <a:r>
              <a:rPr lang="en-US" altLang="zh-CN" sz="2000" dirty="0" err="1">
                <a:solidFill>
                  <a:schemeClr val="tx1"/>
                </a:solidFill>
                <a:latin typeface="+mj-lt"/>
              </a:rPr>
              <a:t>f.delete</a:t>
            </a:r>
            <a:r>
              <a:rPr lang="en-US" altLang="zh-CN" sz="2000" dirty="0">
                <a:solidFill>
                  <a:schemeClr val="tx1"/>
                </a:solidFill>
                <a:latin typeface="+mj-lt"/>
              </a:rPr>
              <a:t>()</a:t>
            </a:r>
            <a:r>
              <a:rPr lang="zh-CN" altLang="en-US" sz="2000" dirty="0">
                <a:solidFill>
                  <a:schemeClr val="tx1"/>
                </a:solidFill>
                <a:latin typeface="+mj-lt"/>
              </a:rPr>
              <a:t>：文件的最后修改日期、长度；删除文件</a:t>
            </a:r>
          </a:p>
          <a:p>
            <a:pPr marL="285750" indent="-285750" algn="just">
              <a:lnSpc>
                <a:spcPct val="120000"/>
              </a:lnSpc>
              <a:buFont typeface="Wingdings" panose="05000000000000000000" pitchFamily="2" charset="2"/>
              <a:buChar char="ü"/>
            </a:pPr>
            <a:r>
              <a:rPr lang="en-US" altLang="zh-CN" sz="2000" dirty="0" err="1">
                <a:solidFill>
                  <a:schemeClr val="tx1"/>
                </a:solidFill>
                <a:latin typeface="+mj-lt"/>
              </a:rPr>
              <a:t>f.mkdir</a:t>
            </a:r>
            <a:r>
              <a:rPr lang="en-US" altLang="zh-CN" sz="2000" dirty="0">
                <a:solidFill>
                  <a:schemeClr val="tx1"/>
                </a:solidFill>
                <a:latin typeface="+mj-lt"/>
              </a:rPr>
              <a:t>(), </a:t>
            </a:r>
            <a:r>
              <a:rPr lang="en-US" altLang="zh-CN" sz="2000" dirty="0" err="1">
                <a:solidFill>
                  <a:schemeClr val="tx1"/>
                </a:solidFill>
                <a:latin typeface="+mj-lt"/>
              </a:rPr>
              <a:t>f.list</a:t>
            </a:r>
            <a:r>
              <a:rPr lang="en-US" altLang="zh-CN" sz="2000" dirty="0">
                <a:solidFill>
                  <a:schemeClr val="tx1"/>
                </a:solidFill>
                <a:latin typeface="+mj-lt"/>
              </a:rPr>
              <a:t>()</a:t>
            </a:r>
            <a:r>
              <a:rPr lang="zh-CN" altLang="en-US" sz="2000" dirty="0">
                <a:solidFill>
                  <a:schemeClr val="tx1"/>
                </a:solidFill>
                <a:latin typeface="+mj-lt"/>
              </a:rPr>
              <a:t>：创建一个目录；列出目录下所有的文件</a:t>
            </a:r>
          </a:p>
        </p:txBody>
      </p:sp>
    </p:spTree>
    <p:extLst>
      <p:ext uri="{BB962C8B-B14F-4D97-AF65-F5344CB8AC3E}">
        <p14:creationId xmlns:p14="http://schemas.microsoft.com/office/powerpoint/2010/main" val="194688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fade">
                                      <p:cBhvr>
                                        <p:cTn id="37" dur="500"/>
                                        <p:tgtEl>
                                          <p:spTgt spid="6">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5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fade">
                                      <p:cBhvr>
                                        <p:cTn id="47" dur="500"/>
                                        <p:tgtEl>
                                          <p:spTgt spid="6">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500"/>
                                        <p:tgtEl>
                                          <p:spTgt spid="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Effect transition="in" filter="fade">
                                      <p:cBhvr>
                                        <p:cTn id="57" dur="500"/>
                                        <p:tgtEl>
                                          <p:spTgt spid="6">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8" end="8"/>
                                            </p:txEl>
                                          </p:spTgt>
                                        </p:tgtEl>
                                        <p:attrNameLst>
                                          <p:attrName>style.visibility</p:attrName>
                                        </p:attrNameLst>
                                      </p:cBhvr>
                                      <p:to>
                                        <p:strVal val="visible"/>
                                      </p:to>
                                    </p:set>
                                    <p:animEffect transition="in" filter="fade">
                                      <p:cBhvr>
                                        <p:cTn id="6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7F9AB522-F3E0-4E96-BBA1-9A2DFEE7016D}"/>
              </a:ext>
            </a:extLst>
          </p:cNvPr>
          <p:cNvSpPr txBox="1"/>
          <p:nvPr/>
        </p:nvSpPr>
        <p:spPr>
          <a:xfrm>
            <a:off x="0" y="931325"/>
            <a:ext cx="9144000" cy="2783006"/>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文件流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FileInputStream/</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FileOutputStream</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 </a:t>
            </a:r>
            <a:r>
              <a:rPr lang="en-US" altLang="zh-CN" sz="2400" b="1" dirty="0">
                <a:latin typeface="+mj-lt"/>
                <a:ea typeface="楷体" panose="02010609060101010101" pitchFamily="49" charset="-122"/>
                <a:cs typeface="黑体" panose="02010609060101010101" pitchFamily="49" charset="-122"/>
                <a:sym typeface="+mn-ea"/>
              </a:rPr>
              <a:t>FileInputStream</a:t>
            </a:r>
            <a:r>
              <a:rPr lang="zh-CN" altLang="en-US" sz="2400" b="1" dirty="0">
                <a:latin typeface="+mj-lt"/>
                <a:ea typeface="楷体" panose="02010609060101010101" pitchFamily="49" charset="-122"/>
                <a:cs typeface="黑体" panose="02010609060101010101" pitchFamily="49" charset="-122"/>
                <a:sym typeface="+mn-ea"/>
              </a:rPr>
              <a:t>类用来打开一个输入文件</a:t>
            </a: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FileOutputStream</a:t>
            </a:r>
            <a:r>
              <a:rPr lang="zh-CN" altLang="en-US" sz="2400" b="1" dirty="0">
                <a:latin typeface="+mj-lt"/>
                <a:ea typeface="楷体" panose="02010609060101010101" pitchFamily="49" charset="-122"/>
                <a:cs typeface="黑体" panose="02010609060101010101" pitchFamily="49" charset="-122"/>
                <a:sym typeface="+mn-ea"/>
              </a:rPr>
              <a:t>类用来打开一个输出文件</a:t>
            </a:r>
          </a:p>
        </p:txBody>
      </p:sp>
      <p:sp>
        <p:nvSpPr>
          <p:cNvPr id="5" name="矩形: 圆角 4">
            <a:extLst>
              <a:ext uri="{FF2B5EF4-FFF2-40B4-BE49-F238E27FC236}">
                <a16:creationId xmlns:a16="http://schemas.microsoft.com/office/drawing/2014/main" id="{5A1A94D1-B0E3-4E18-AEBC-D1BEC4894785}"/>
              </a:ext>
            </a:extLst>
          </p:cNvPr>
          <p:cNvSpPr/>
          <p:nvPr/>
        </p:nvSpPr>
        <p:spPr>
          <a:xfrm>
            <a:off x="0" y="2383981"/>
            <a:ext cx="9144000" cy="73871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b="1" dirty="0">
                <a:solidFill>
                  <a:schemeClr val="tx1"/>
                </a:solidFill>
                <a:latin typeface="+mj-lt"/>
              </a:rPr>
              <a:t>若要打开的文件不存在，则会产生异常</a:t>
            </a:r>
            <a:r>
              <a:rPr lang="en-US" altLang="zh-CN" sz="2000" b="1" dirty="0" err="1">
                <a:solidFill>
                  <a:srgbClr val="C00000"/>
                </a:solidFill>
                <a:latin typeface="+mj-lt"/>
              </a:rPr>
              <a:t>FileNotFoundException</a:t>
            </a:r>
            <a:r>
              <a:rPr lang="zh-CN" altLang="en-US" sz="2000" b="1" dirty="0">
                <a:solidFill>
                  <a:schemeClr val="tx1"/>
                </a:solidFill>
                <a:latin typeface="+mj-lt"/>
              </a:rPr>
              <a:t>，这是一个非运行时异常，必须捕获或声明抛出；</a:t>
            </a:r>
          </a:p>
        </p:txBody>
      </p:sp>
      <p:sp>
        <p:nvSpPr>
          <p:cNvPr id="6" name="矩形: 圆角 5">
            <a:extLst>
              <a:ext uri="{FF2B5EF4-FFF2-40B4-BE49-F238E27FC236}">
                <a16:creationId xmlns:a16="http://schemas.microsoft.com/office/drawing/2014/main" id="{4DB36744-799B-45C6-B8CE-0F73499A56FE}"/>
              </a:ext>
            </a:extLst>
          </p:cNvPr>
          <p:cNvSpPr/>
          <p:nvPr/>
        </p:nvSpPr>
        <p:spPr>
          <a:xfrm>
            <a:off x="0" y="3715593"/>
            <a:ext cx="9144000" cy="738712"/>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若要打开的文件不存在，则</a:t>
            </a:r>
            <a:r>
              <a:rPr lang="zh-CN" altLang="en-US" sz="2000" b="1" dirty="0">
                <a:solidFill>
                  <a:srgbClr val="C00000"/>
                </a:solidFill>
                <a:latin typeface="+mj-lt"/>
              </a:rPr>
              <a:t>会创建一个新的文件</a:t>
            </a:r>
            <a:r>
              <a:rPr lang="zh-CN" altLang="en-US" sz="2000" b="1" dirty="0">
                <a:solidFill>
                  <a:schemeClr val="tx1"/>
                </a:solidFill>
                <a:latin typeface="+mj-lt"/>
              </a:rPr>
              <a:t>；</a:t>
            </a:r>
            <a:endParaRPr lang="en-US" altLang="zh-CN" sz="2000" b="1" dirty="0">
              <a:solidFill>
                <a:schemeClr val="tx1"/>
              </a:solidFill>
              <a:latin typeface="+mj-lt"/>
            </a:endParaRPr>
          </a:p>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若存在，原文件的内容会</a:t>
            </a:r>
            <a:r>
              <a:rPr lang="zh-CN" altLang="en-US" sz="2000" b="1" dirty="0">
                <a:solidFill>
                  <a:srgbClr val="C00000"/>
                </a:solidFill>
                <a:latin typeface="+mj-lt"/>
              </a:rPr>
              <a:t>被新写入的内容所覆盖</a:t>
            </a:r>
            <a:r>
              <a:rPr lang="zh-CN" altLang="en-US" sz="2000" b="1" dirty="0">
                <a:solidFill>
                  <a:schemeClr val="tx1"/>
                </a:solidFill>
                <a:latin typeface="+mj-lt"/>
              </a:rPr>
              <a:t>。</a:t>
            </a:r>
          </a:p>
        </p:txBody>
      </p:sp>
      <p:sp>
        <p:nvSpPr>
          <p:cNvPr id="7" name="矩形: 圆角 6">
            <a:extLst>
              <a:ext uri="{FF2B5EF4-FFF2-40B4-BE49-F238E27FC236}">
                <a16:creationId xmlns:a16="http://schemas.microsoft.com/office/drawing/2014/main" id="{B12731AA-CB71-4035-BE4E-E9F14F097081}"/>
              </a:ext>
            </a:extLst>
          </p:cNvPr>
          <p:cNvSpPr/>
          <p:nvPr/>
        </p:nvSpPr>
        <p:spPr>
          <a:xfrm>
            <a:off x="-5680" y="4621215"/>
            <a:ext cx="9149680" cy="1208085"/>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 在进行文件的读</a:t>
            </a:r>
            <a:r>
              <a:rPr lang="en-US" altLang="zh-CN" sz="2000" b="1" dirty="0">
                <a:solidFill>
                  <a:schemeClr val="tx1"/>
                </a:solidFill>
                <a:latin typeface="+mn-ea"/>
              </a:rPr>
              <a:t>/</a:t>
            </a:r>
            <a:r>
              <a:rPr lang="zh-CN" altLang="en-US" sz="2000" b="1" dirty="0">
                <a:solidFill>
                  <a:schemeClr val="tx1"/>
                </a:solidFill>
                <a:latin typeface="+mn-ea"/>
              </a:rPr>
              <a:t>写操作时，会产生非运行时异常</a:t>
            </a:r>
            <a:r>
              <a:rPr lang="en-US" altLang="zh-CN" sz="2000" b="1" dirty="0" err="1">
                <a:solidFill>
                  <a:srgbClr val="C00000"/>
                </a:solidFill>
                <a:latin typeface="+mn-ea"/>
              </a:rPr>
              <a:t>IOException</a:t>
            </a:r>
            <a:r>
              <a:rPr lang="zh-CN" altLang="en-US" sz="2000" b="1" dirty="0">
                <a:solidFill>
                  <a:schemeClr val="tx1"/>
                </a:solidFill>
                <a:latin typeface="+mn-ea"/>
              </a:rPr>
              <a:t>，必须捕获或声明抛弃</a:t>
            </a:r>
            <a:r>
              <a:rPr lang="en-US" altLang="zh-CN" sz="2000" b="1" dirty="0">
                <a:solidFill>
                  <a:schemeClr val="tx1"/>
                </a:solidFill>
                <a:latin typeface="+mn-ea"/>
              </a:rPr>
              <a:t>;</a:t>
            </a:r>
          </a:p>
          <a:p>
            <a:pPr marL="342900" indent="-342900" algn="just">
              <a:lnSpc>
                <a:spcPct val="120000"/>
              </a:lnSpc>
              <a:buFont typeface="Wingdings" panose="05000000000000000000" pitchFamily="2" charset="2"/>
              <a:buChar char="ü"/>
            </a:pPr>
            <a:r>
              <a:rPr lang="zh-CN" altLang="en-US" sz="2000" b="1" dirty="0">
                <a:solidFill>
                  <a:schemeClr val="tx1"/>
                </a:solidFill>
                <a:latin typeface="+mn-ea"/>
              </a:rPr>
              <a:t>其它的输入</a:t>
            </a:r>
            <a:r>
              <a:rPr lang="en-US" altLang="zh-CN" sz="2000" b="1" dirty="0">
                <a:solidFill>
                  <a:schemeClr val="tx1"/>
                </a:solidFill>
                <a:latin typeface="+mn-ea"/>
              </a:rPr>
              <a:t>/</a:t>
            </a:r>
            <a:r>
              <a:rPr lang="zh-CN" altLang="en-US" sz="2000" b="1" dirty="0">
                <a:solidFill>
                  <a:schemeClr val="tx1"/>
                </a:solidFill>
                <a:latin typeface="+mn-ea"/>
              </a:rPr>
              <a:t>输出流处理时也同样需要进行输入</a:t>
            </a:r>
            <a:r>
              <a:rPr lang="en-US" altLang="zh-CN" sz="2000" b="1" dirty="0">
                <a:solidFill>
                  <a:schemeClr val="tx1"/>
                </a:solidFill>
                <a:latin typeface="+mn-ea"/>
              </a:rPr>
              <a:t>/</a:t>
            </a:r>
            <a:r>
              <a:rPr lang="zh-CN" altLang="en-US" sz="2000" b="1" dirty="0">
                <a:solidFill>
                  <a:schemeClr val="tx1"/>
                </a:solidFill>
                <a:latin typeface="+mn-ea"/>
              </a:rPr>
              <a:t>输出异常处理</a:t>
            </a:r>
            <a:r>
              <a:rPr lang="en-US" altLang="zh-CN" sz="2000" b="1" dirty="0">
                <a:solidFill>
                  <a:schemeClr val="tx1"/>
                </a:solidFill>
                <a:latin typeface="+mn-ea"/>
              </a:rPr>
              <a:t>.</a:t>
            </a:r>
            <a:endParaRPr lang="zh-CN" altLang="en-US" sz="2000" b="1" dirty="0">
              <a:solidFill>
                <a:schemeClr val="tx1"/>
              </a:solidFill>
              <a:latin typeface="+mn-ea"/>
            </a:endParaRPr>
          </a:p>
        </p:txBody>
      </p:sp>
    </p:spTree>
    <p:extLst>
      <p:ext uri="{BB962C8B-B14F-4D97-AF65-F5344CB8AC3E}">
        <p14:creationId xmlns:p14="http://schemas.microsoft.com/office/powerpoint/2010/main" val="793052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395424C7-4D77-4E31-A8F0-426EB3709984}"/>
              </a:ext>
            </a:extLst>
          </p:cNvPr>
          <p:cNvSpPr txBox="1"/>
          <p:nvPr/>
        </p:nvSpPr>
        <p:spPr>
          <a:xfrm>
            <a:off x="0" y="931325"/>
            <a:ext cx="9144000" cy="2343527"/>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文件流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FileInputStream/</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FileOutputStream</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 文件流的建立</a:t>
            </a: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53DC623C-C707-492C-B687-9403DC2DB376}"/>
              </a:ext>
            </a:extLst>
          </p:cNvPr>
          <p:cNvSpPr/>
          <p:nvPr/>
        </p:nvSpPr>
        <p:spPr>
          <a:xfrm>
            <a:off x="0" y="2356123"/>
            <a:ext cx="9143999" cy="1758400"/>
          </a:xfrm>
          <a:prstGeom prst="roundRect">
            <a:avLst>
              <a:gd name="adj" fmla="val 0"/>
            </a:avLst>
          </a:prstGeom>
          <a:solidFill>
            <a:schemeClr val="bg1">
              <a:lumMod val="85000"/>
            </a:schemeClr>
          </a:solidFill>
          <a:ln w="28575">
            <a:solidFill>
              <a:srgbClr val="1557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84250" lvl="3"/>
            <a:r>
              <a:rPr lang="en-US" altLang="zh-CN" sz="2000" b="1" dirty="0">
                <a:solidFill>
                  <a:schemeClr val="tx1"/>
                </a:solidFill>
                <a:latin typeface="Consolas" panose="020B0609020204030204" pitchFamily="49" charset="0"/>
                <a:ea typeface="楷体" panose="02010609060101010101" pitchFamily="49" charset="-122"/>
              </a:rPr>
              <a:t>File f1 = new File(“file1.txt”);</a:t>
            </a:r>
          </a:p>
          <a:p>
            <a:pPr marL="984250" lvl="3"/>
            <a:r>
              <a:rPr lang="en-US" altLang="zh-CN" sz="2000" b="1" dirty="0">
                <a:solidFill>
                  <a:schemeClr val="tx1"/>
                </a:solidFill>
                <a:latin typeface="Consolas" panose="020B0609020204030204" pitchFamily="49" charset="0"/>
                <a:ea typeface="楷体" panose="02010609060101010101" pitchFamily="49" charset="-122"/>
              </a:rPr>
              <a:t>File f2 = new File(“file2.txt”);</a:t>
            </a:r>
          </a:p>
          <a:p>
            <a:pPr marL="984250" lvl="3"/>
            <a:r>
              <a:rPr lang="en-US" altLang="zh-CN" sz="2000" b="1" dirty="0">
                <a:solidFill>
                  <a:schemeClr val="tx1"/>
                </a:solidFill>
                <a:latin typeface="Consolas" panose="020B0609020204030204" pitchFamily="49" charset="0"/>
                <a:ea typeface="楷体" panose="02010609060101010101" pitchFamily="49" charset="-122"/>
              </a:rPr>
              <a:t>FileInputStream in=new FileInputStream(f1);</a:t>
            </a:r>
          </a:p>
          <a:p>
            <a:pPr marL="984250" lvl="3"/>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 out=new </a:t>
            </a:r>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(f2);</a:t>
            </a:r>
          </a:p>
          <a:p>
            <a:pPr marL="984250" lvl="3"/>
            <a:r>
              <a:rPr lang="en-US" altLang="zh-CN" sz="2000" b="1" dirty="0" err="1">
                <a:solidFill>
                  <a:srgbClr val="C00000"/>
                </a:solidFill>
                <a:latin typeface="Consolas" panose="020B0609020204030204" pitchFamily="49" charset="0"/>
                <a:ea typeface="楷体" panose="02010609060101010101" pitchFamily="49" charset="-122"/>
              </a:rPr>
              <a:t>FileOutputStream</a:t>
            </a:r>
            <a:r>
              <a:rPr lang="en-US" altLang="zh-CN" sz="2000" b="1" dirty="0">
                <a:solidFill>
                  <a:srgbClr val="C00000"/>
                </a:solidFill>
                <a:latin typeface="Consolas" panose="020B0609020204030204" pitchFamily="49" charset="0"/>
                <a:ea typeface="楷体" panose="02010609060101010101" pitchFamily="49" charset="-122"/>
              </a:rPr>
              <a:t> out=new </a:t>
            </a:r>
            <a:r>
              <a:rPr lang="en-US" altLang="zh-CN" sz="2000" b="1" dirty="0" err="1">
                <a:solidFill>
                  <a:srgbClr val="C00000"/>
                </a:solidFill>
                <a:latin typeface="Consolas" panose="020B0609020204030204" pitchFamily="49" charset="0"/>
                <a:ea typeface="楷体" panose="02010609060101010101" pitchFamily="49" charset="-122"/>
              </a:rPr>
              <a:t>FileOutputStream</a:t>
            </a:r>
            <a:r>
              <a:rPr lang="en-US" altLang="zh-CN" sz="2000" b="1" dirty="0">
                <a:solidFill>
                  <a:srgbClr val="C00000"/>
                </a:solidFill>
                <a:latin typeface="Consolas" panose="020B0609020204030204" pitchFamily="49" charset="0"/>
                <a:ea typeface="楷体" panose="02010609060101010101" pitchFamily="49" charset="-122"/>
              </a:rPr>
              <a:t>(“file3.txt”);</a:t>
            </a:r>
            <a:endParaRPr lang="zh-CN" altLang="en-US" sz="2000" b="1" dirty="0">
              <a:solidFill>
                <a:srgbClr val="C00000"/>
              </a:solidFill>
              <a:latin typeface="Consolas" panose="020B0609020204030204" pitchFamily="49" charset="0"/>
              <a:ea typeface="楷体" panose="02010609060101010101" pitchFamily="49" charset="-122"/>
            </a:endParaRPr>
          </a:p>
        </p:txBody>
      </p:sp>
      <p:sp>
        <p:nvSpPr>
          <p:cNvPr id="6" name="矩形: 圆角 5">
            <a:extLst>
              <a:ext uri="{FF2B5EF4-FFF2-40B4-BE49-F238E27FC236}">
                <a16:creationId xmlns:a16="http://schemas.microsoft.com/office/drawing/2014/main" id="{D556D22A-AD84-47EC-ADCF-25A0673E82A2}"/>
              </a:ext>
            </a:extLst>
          </p:cNvPr>
          <p:cNvSpPr/>
          <p:nvPr/>
        </p:nvSpPr>
        <p:spPr>
          <a:xfrm>
            <a:off x="0" y="4247812"/>
            <a:ext cx="9143999" cy="526411"/>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b="1" dirty="0">
                <a:solidFill>
                  <a:schemeClr val="tx1"/>
                </a:solidFill>
                <a:latin typeface="+mn-ea"/>
              </a:rPr>
              <a:t>输入流的参数是用于指定输入的文件名，输出流的参数则是用于指定输出的文件名。</a:t>
            </a:r>
          </a:p>
        </p:txBody>
      </p:sp>
      <p:sp>
        <p:nvSpPr>
          <p:cNvPr id="7" name="Rectangle 5">
            <a:extLst>
              <a:ext uri="{FF2B5EF4-FFF2-40B4-BE49-F238E27FC236}">
                <a16:creationId xmlns:a16="http://schemas.microsoft.com/office/drawing/2014/main" id="{CFD9EC13-8007-4624-9263-0B95396D8CBE}"/>
              </a:ext>
            </a:extLst>
          </p:cNvPr>
          <p:cNvSpPr>
            <a:spLocks noChangeArrowheads="1"/>
          </p:cNvSpPr>
          <p:nvPr/>
        </p:nvSpPr>
        <p:spPr bwMode="auto">
          <a:xfrm>
            <a:off x="546243" y="5040801"/>
            <a:ext cx="7403277" cy="1519237"/>
          </a:xfrm>
          <a:prstGeom prst="rect">
            <a:avLst/>
          </a:prstGeom>
          <a:solidFill>
            <a:srgbClr val="FFFFFF"/>
          </a:solidFill>
          <a:ln w="28575">
            <a:solidFill>
              <a:srgbClr val="1557A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mj-lt"/>
              <a:ea typeface="楷体" panose="02010609060101010101" pitchFamily="49" charset="-122"/>
            </a:endParaRPr>
          </a:p>
        </p:txBody>
      </p:sp>
      <p:sp>
        <p:nvSpPr>
          <p:cNvPr id="8" name="Rectangle 6">
            <a:extLst>
              <a:ext uri="{FF2B5EF4-FFF2-40B4-BE49-F238E27FC236}">
                <a16:creationId xmlns:a16="http://schemas.microsoft.com/office/drawing/2014/main" id="{47457B54-D74D-4A89-A766-86711119035F}"/>
              </a:ext>
            </a:extLst>
          </p:cNvPr>
          <p:cNvSpPr>
            <a:spLocks noChangeArrowheads="1"/>
          </p:cNvSpPr>
          <p:nvPr/>
        </p:nvSpPr>
        <p:spPr bwMode="auto">
          <a:xfrm>
            <a:off x="1025278" y="5381614"/>
            <a:ext cx="2264532" cy="984018"/>
          </a:xfrm>
          <a:prstGeom prst="rect">
            <a:avLst/>
          </a:prstGeom>
          <a:solidFill>
            <a:schemeClr val="bg2">
              <a:lumMod val="9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auto" hangingPunct="1">
              <a:lnSpc>
                <a:spcPct val="90000"/>
              </a:lnSpc>
              <a:spcAft>
                <a:spcPts val="0"/>
              </a:spcAft>
              <a:buClr>
                <a:srgbClr val="FFCF01"/>
              </a:buClr>
              <a:buSzTx/>
              <a:buNone/>
            </a:pPr>
            <a:r>
              <a:rPr kumimoji="1" lang="en-US" altLang="zh-CN" sz="2000" b="1" i="0" u="none" strike="noStrike" kern="0" cap="none" spc="0" normalizeH="0" baseline="0" noProof="0" dirty="0">
                <a:ln>
                  <a:noFill/>
                </a:ln>
                <a:solidFill>
                  <a:srgbClr val="000000"/>
                </a:solidFill>
                <a:effectLst/>
                <a:uLnTx/>
                <a:uFillTx/>
                <a:latin typeface="+mj-lt"/>
                <a:ea typeface="楷体" panose="02010609060101010101" pitchFamily="49" charset="-122"/>
              </a:rPr>
              <a:t>write</a:t>
            </a:r>
          </a:p>
          <a:p>
            <a:pPr marL="0" marR="0" lvl="0" indent="0" algn="ctr" defTabSz="914400" eaLnBrk="1" fontAlgn="auto" latinLnBrk="0" hangingPunct="1">
              <a:lnSpc>
                <a:spcPct val="90000"/>
              </a:lnSpc>
              <a:spcBef>
                <a:spcPct val="20000"/>
              </a:spcBef>
              <a:spcAft>
                <a:spcPts val="0"/>
              </a:spcAft>
              <a:buClr>
                <a:srgbClr val="FFCF01"/>
              </a:buClr>
              <a:buSzTx/>
              <a:buFont typeface="Monotype Sorts" pitchFamily="2" charset="2"/>
              <a:buNone/>
              <a:tabLst/>
              <a:defRPr/>
            </a:pPr>
            <a:r>
              <a:rPr kumimoji="1" lang="zh-CN" altLang="en-US" sz="2000" b="1" i="0" u="none" strike="noStrike" kern="0" cap="none" spc="0" normalizeH="0" baseline="0" noProof="0" dirty="0">
                <a:ln>
                  <a:noFill/>
                </a:ln>
                <a:solidFill>
                  <a:srgbClr val="1C1C1C"/>
                </a:solidFill>
                <a:effectLst/>
                <a:uLnTx/>
                <a:uFillTx/>
                <a:latin typeface="+mj-lt"/>
                <a:ea typeface="楷体" panose="02010609060101010101" pitchFamily="49" charset="-122"/>
              </a:rPr>
              <a:t>输出文件</a:t>
            </a:r>
            <a:endParaRPr kumimoji="1" lang="zh-CN" altLang="en-US" sz="2000" b="1" i="0" u="none" strike="noStrike" kern="0" cap="none" spc="0" normalizeH="0" baseline="0" noProof="0" dirty="0">
              <a:ln>
                <a:noFill/>
              </a:ln>
              <a:solidFill>
                <a:srgbClr val="000000"/>
              </a:solidFill>
              <a:effectLst/>
              <a:uLnTx/>
              <a:uFillTx/>
              <a:latin typeface="+mj-lt"/>
              <a:ea typeface="楷体" panose="02010609060101010101" pitchFamily="49" charset="-122"/>
            </a:endParaRPr>
          </a:p>
        </p:txBody>
      </p:sp>
      <p:sp>
        <p:nvSpPr>
          <p:cNvPr id="9" name="Rectangle 7">
            <a:extLst>
              <a:ext uri="{FF2B5EF4-FFF2-40B4-BE49-F238E27FC236}">
                <a16:creationId xmlns:a16="http://schemas.microsoft.com/office/drawing/2014/main" id="{C72B5AE9-F215-479D-865F-DE9B99112CB3}"/>
              </a:ext>
            </a:extLst>
          </p:cNvPr>
          <p:cNvSpPr>
            <a:spLocks noChangeArrowheads="1"/>
          </p:cNvSpPr>
          <p:nvPr/>
        </p:nvSpPr>
        <p:spPr bwMode="auto">
          <a:xfrm>
            <a:off x="4639819" y="5381613"/>
            <a:ext cx="2264532" cy="984018"/>
          </a:xfrm>
          <a:prstGeom prst="rect">
            <a:avLst/>
          </a:prstGeom>
          <a:solidFill>
            <a:schemeClr val="bg2">
              <a:lumMod val="90000"/>
            </a:schemeClr>
          </a:solidFill>
          <a:ln w="28575">
            <a:solidFill>
              <a:srgbClr val="1557AE"/>
            </a:solidFill>
            <a:miter lim="800000"/>
            <a:headEnd/>
            <a:tailEnd/>
          </a:ln>
          <a:effec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algn="ctr" defTabSz="914400" eaLnBrk="1" fontAlgn="auto" latinLnBrk="0" hangingPunct="1">
              <a:lnSpc>
                <a:spcPct val="90000"/>
              </a:lnSpc>
              <a:spcBef>
                <a:spcPct val="20000"/>
              </a:spcBef>
              <a:spcAft>
                <a:spcPts val="0"/>
              </a:spcAft>
              <a:buClr>
                <a:srgbClr val="FFCF01"/>
              </a:buClr>
              <a:buSzTx/>
              <a:buFont typeface="Monotype Sorts" pitchFamily="2" charset="2"/>
              <a:buNone/>
              <a:tabLst/>
              <a:defRPr/>
            </a:pPr>
            <a:r>
              <a:rPr kumimoji="1" lang="zh-CN" altLang="en-US" sz="2000" b="1" i="0" u="none" strike="noStrike" kern="0" cap="none" spc="0" normalizeH="0" baseline="0" noProof="0" dirty="0">
                <a:ln>
                  <a:noFill/>
                </a:ln>
                <a:solidFill>
                  <a:srgbClr val="1C1C1C"/>
                </a:solidFill>
                <a:effectLst/>
                <a:uLnTx/>
                <a:uFillTx/>
                <a:latin typeface="+mj-lt"/>
                <a:ea typeface="楷体" panose="02010609060101010101" pitchFamily="49" charset="-122"/>
              </a:rPr>
              <a:t>输入文件</a:t>
            </a:r>
            <a:endParaRPr kumimoji="1" lang="zh-CN" altLang="en-US" sz="2000" b="1" i="0" u="none" strike="noStrike" kern="0" cap="none" spc="0" normalizeH="0" baseline="0" noProof="0" dirty="0">
              <a:ln>
                <a:noFill/>
              </a:ln>
              <a:solidFill>
                <a:srgbClr val="000000"/>
              </a:solidFill>
              <a:effectLst/>
              <a:uLnTx/>
              <a:uFillTx/>
              <a:latin typeface="+mj-lt"/>
              <a:ea typeface="楷体" panose="02010609060101010101" pitchFamily="49" charset="-122"/>
            </a:endParaRPr>
          </a:p>
        </p:txBody>
      </p:sp>
      <p:sp>
        <p:nvSpPr>
          <p:cNvPr id="11" name="AutoShape 8">
            <a:extLst>
              <a:ext uri="{FF2B5EF4-FFF2-40B4-BE49-F238E27FC236}">
                <a16:creationId xmlns:a16="http://schemas.microsoft.com/office/drawing/2014/main" id="{D4FDC1F2-33A4-45F7-A33C-600AE4AE8658}"/>
              </a:ext>
            </a:extLst>
          </p:cNvPr>
          <p:cNvSpPr>
            <a:spLocks noChangeArrowheads="1"/>
          </p:cNvSpPr>
          <p:nvPr/>
        </p:nvSpPr>
        <p:spPr bwMode="auto">
          <a:xfrm>
            <a:off x="546243" y="5040801"/>
            <a:ext cx="958071" cy="6391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76 h 21600"/>
              <a:gd name="T20" fmla="*/ 18450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28575">
            <a:solidFill>
              <a:srgbClr val="1557A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a:ln>
                <a:noFill/>
              </a:ln>
              <a:solidFill>
                <a:srgbClr val="000000"/>
              </a:solidFill>
              <a:effectLst/>
              <a:uLnTx/>
              <a:uFillTx/>
              <a:latin typeface="+mj-lt"/>
              <a:ea typeface="楷体" panose="02010609060101010101" pitchFamily="49" charset="-122"/>
            </a:endParaRPr>
          </a:p>
        </p:txBody>
      </p:sp>
      <p:sp>
        <p:nvSpPr>
          <p:cNvPr id="12" name="AutoShape 9">
            <a:extLst>
              <a:ext uri="{FF2B5EF4-FFF2-40B4-BE49-F238E27FC236}">
                <a16:creationId xmlns:a16="http://schemas.microsoft.com/office/drawing/2014/main" id="{F5B2559F-803D-468F-9089-1810175D43BA}"/>
              </a:ext>
            </a:extLst>
          </p:cNvPr>
          <p:cNvSpPr>
            <a:spLocks noChangeArrowheads="1"/>
          </p:cNvSpPr>
          <p:nvPr/>
        </p:nvSpPr>
        <p:spPr bwMode="auto">
          <a:xfrm>
            <a:off x="6381767" y="5040801"/>
            <a:ext cx="1045169" cy="63918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76 h 21600"/>
              <a:gd name="T20" fmla="*/ 18450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FFFF"/>
          </a:solidFill>
          <a:ln w="28575">
            <a:solidFill>
              <a:srgbClr val="1557A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000" b="0" i="0" u="none" strike="noStrike" kern="0" cap="none" spc="0" normalizeH="0" baseline="0" noProof="0" dirty="0">
              <a:ln>
                <a:noFill/>
              </a:ln>
              <a:solidFill>
                <a:srgbClr val="000000"/>
              </a:solidFill>
              <a:effectLst/>
              <a:uLnTx/>
              <a:uFillTx/>
              <a:latin typeface="+mj-lt"/>
              <a:ea typeface="楷体" panose="02010609060101010101" pitchFamily="49" charset="-122"/>
            </a:endParaRPr>
          </a:p>
        </p:txBody>
      </p:sp>
      <p:sp>
        <p:nvSpPr>
          <p:cNvPr id="13" name="Text Box 10">
            <a:extLst>
              <a:ext uri="{FF2B5EF4-FFF2-40B4-BE49-F238E27FC236}">
                <a16:creationId xmlns:a16="http://schemas.microsoft.com/office/drawing/2014/main" id="{B7E98D21-D1F1-4115-807E-25693D3B4027}"/>
              </a:ext>
            </a:extLst>
          </p:cNvPr>
          <p:cNvSpPr txBox="1">
            <a:spLocks noChangeArrowheads="1"/>
          </p:cNvSpPr>
          <p:nvPr/>
        </p:nvSpPr>
        <p:spPr bwMode="auto">
          <a:xfrm>
            <a:off x="7025018" y="5381613"/>
            <a:ext cx="803836"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marR="0" lvl="0" indent="0" defTabSz="914400" eaLnBrk="1" fontAlgn="auto" latinLnBrk="0" hangingPunct="1">
              <a:lnSpc>
                <a:spcPct val="90000"/>
              </a:lnSpc>
              <a:spcBef>
                <a:spcPct val="20000"/>
              </a:spcBef>
              <a:spcAft>
                <a:spcPts val="0"/>
              </a:spcAft>
              <a:buClr>
                <a:srgbClr val="FFCF01"/>
              </a:buClr>
              <a:buSzTx/>
              <a:buFont typeface="Monotype Sorts" pitchFamily="2" charset="2"/>
              <a:buNone/>
              <a:tabLst/>
              <a:defRPr/>
            </a:pPr>
            <a:r>
              <a:rPr kumimoji="1" lang="en-US" altLang="zh-CN" sz="2000" b="1" i="0" u="none" strike="noStrike" kern="0" cap="none" spc="0" normalizeH="0" baseline="0" noProof="0">
                <a:ln>
                  <a:noFill/>
                </a:ln>
                <a:solidFill>
                  <a:srgbClr val="000000"/>
                </a:solidFill>
                <a:effectLst/>
                <a:uLnTx/>
                <a:uFillTx/>
                <a:latin typeface="+mj-lt"/>
                <a:ea typeface="楷体" panose="02010609060101010101" pitchFamily="49" charset="-122"/>
              </a:rPr>
              <a:t>read</a:t>
            </a:r>
          </a:p>
        </p:txBody>
      </p:sp>
    </p:spTree>
    <p:extLst>
      <p:ext uri="{BB962C8B-B14F-4D97-AF65-F5344CB8AC3E}">
        <p14:creationId xmlns:p14="http://schemas.microsoft.com/office/powerpoint/2010/main" val="3601884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37D1ABAB-0138-456B-A137-B46448411A3E}"/>
              </a:ext>
            </a:extLst>
          </p:cNvPr>
          <p:cNvSpPr txBox="1"/>
          <p:nvPr/>
        </p:nvSpPr>
        <p:spPr>
          <a:xfrm>
            <a:off x="0" y="931325"/>
            <a:ext cx="9144000" cy="2343527"/>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文件流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FileInputStream/</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FileOutputStream</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 文件读写</a:t>
            </a: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4">
            <a:extLst>
              <a:ext uri="{FF2B5EF4-FFF2-40B4-BE49-F238E27FC236}">
                <a16:creationId xmlns:a16="http://schemas.microsoft.com/office/drawing/2014/main" id="{BDFD1067-24AA-4424-BF03-04B76BAC790B}"/>
              </a:ext>
            </a:extLst>
          </p:cNvPr>
          <p:cNvSpPr/>
          <p:nvPr/>
        </p:nvSpPr>
        <p:spPr>
          <a:xfrm>
            <a:off x="43130" y="2598467"/>
            <a:ext cx="4367370" cy="3589818"/>
          </a:xfrm>
          <a:prstGeom prst="rect">
            <a:avLst/>
          </a:prstGeom>
          <a:noFill/>
          <a:ln w="38100">
            <a:solidFill>
              <a:srgbClr val="1557AE"/>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9A8F837-802C-40DD-9C79-E46E1D6046F6}"/>
              </a:ext>
            </a:extLst>
          </p:cNvPr>
          <p:cNvSpPr/>
          <p:nvPr/>
        </p:nvSpPr>
        <p:spPr>
          <a:xfrm>
            <a:off x="4553375" y="2598467"/>
            <a:ext cx="4514425" cy="3589818"/>
          </a:xfrm>
          <a:prstGeom prst="rect">
            <a:avLst/>
          </a:prstGeom>
          <a:noFill/>
          <a:ln w="38100">
            <a:solidFill>
              <a:srgbClr val="C00000"/>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55B40B2-357E-4FD4-80FD-DEAD6183A63F}"/>
              </a:ext>
            </a:extLst>
          </p:cNvPr>
          <p:cNvSpPr txBox="1"/>
          <p:nvPr/>
        </p:nvSpPr>
        <p:spPr>
          <a:xfrm>
            <a:off x="133193" y="2618206"/>
            <a:ext cx="4367370" cy="3384516"/>
          </a:xfrm>
          <a:prstGeom prst="rect">
            <a:avLst/>
          </a:prstGeom>
          <a:noFill/>
        </p:spPr>
        <p:txBody>
          <a:bodyPr wrap="square">
            <a:spAutoFit/>
          </a:bodyPr>
          <a:lstStyle/>
          <a:p>
            <a:pPr marL="285750" lvl="3" indent="-285750">
              <a:lnSpc>
                <a:spcPct val="120000"/>
              </a:lnSpc>
              <a:buFont typeface="Wingdings" panose="05000000000000000000" pitchFamily="2" charset="2"/>
              <a:buChar char="ü"/>
            </a:pPr>
            <a:r>
              <a:rPr lang="en-US" altLang="zh-CN"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int read()</a:t>
            </a:r>
            <a:r>
              <a:rPr lang="zh-CN" altLang="en-US"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：顺序读入源中的单个字节，返回字节值，如果到达源的结尾，则返回</a:t>
            </a: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-1</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a:t>
            </a:r>
            <a:endParaRPr lang="en-US" altLang="zh-CN"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endParaRPr>
          </a:p>
          <a:p>
            <a:pPr marL="285750" lvl="3" indent="-285750">
              <a:lnSpc>
                <a:spcPct val="120000"/>
              </a:lnSpc>
              <a:buFont typeface="Wingdings" panose="05000000000000000000" pitchFamily="2" charset="2"/>
              <a:buChar char="ü"/>
            </a:pP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int read(byte b[])</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：从文件中读取</a:t>
            </a:r>
            <a:r>
              <a:rPr lang="en-US" altLang="zh-CN" b="1" dirty="0" err="1">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b.length</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个字节，并将其存储在</a:t>
            </a: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b</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中，</a:t>
            </a:r>
            <a:r>
              <a:rPr lang="zh-CN" altLang="en-US"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如果到达源的结尾，则返回</a:t>
            </a: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-1</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a:t>
            </a:r>
            <a:endPar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endParaRPr>
          </a:p>
          <a:p>
            <a:pPr marL="285750" lvl="3" indent="-285750">
              <a:lnSpc>
                <a:spcPct val="120000"/>
              </a:lnSpc>
              <a:buFont typeface="Wingdings" panose="05000000000000000000" pitchFamily="2" charset="2"/>
              <a:buChar char="ü"/>
            </a:pPr>
            <a:r>
              <a:rPr lang="en-US" altLang="zh-CN"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int read(byte b[], int off, int </a:t>
            </a:r>
            <a:r>
              <a:rPr lang="en-US" altLang="zh-CN" sz="1800" b="1" dirty="0" err="1">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len</a:t>
            </a:r>
            <a:r>
              <a:rPr lang="en-US" altLang="zh-CN"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 </a:t>
            </a:r>
            <a:r>
              <a:rPr lang="zh-CN" altLang="en-US"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从文件中读取</a:t>
            </a:r>
            <a:r>
              <a:rPr lang="en-US" altLang="zh-CN" b="1" dirty="0" err="1">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len</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个字节，</a:t>
            </a: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off</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表示首字节在数组中存储的位置，</a:t>
            </a:r>
            <a:r>
              <a:rPr lang="zh-CN" altLang="en-US"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如果到达源的结尾，则返回</a:t>
            </a:r>
            <a:r>
              <a:rPr lang="en-US" altLang="zh-CN"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-1</a:t>
            </a:r>
            <a:r>
              <a:rPr lang="zh-CN" altLang="en-US"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rPr>
              <a:t>；</a:t>
            </a:r>
            <a:endParaRPr lang="en-US" altLang="zh-CN" sz="1800" b="1" dirty="0">
              <a:solidFill>
                <a:srgbClr val="1557AE"/>
              </a:solidFill>
              <a:latin typeface="Consolas" panose="020B0609020204030204" pitchFamily="49" charset="0"/>
              <a:ea typeface="楷体" panose="02010609060101010101" pitchFamily="49" charset="-122"/>
              <a:cs typeface="黑体" panose="02010609060101010101" pitchFamily="49" charset="-122"/>
              <a:sym typeface="+mn-ea"/>
            </a:endParaRPr>
          </a:p>
        </p:txBody>
      </p:sp>
      <p:sp>
        <p:nvSpPr>
          <p:cNvPr id="8" name="文本框 7">
            <a:extLst>
              <a:ext uri="{FF2B5EF4-FFF2-40B4-BE49-F238E27FC236}">
                <a16:creationId xmlns:a16="http://schemas.microsoft.com/office/drawing/2014/main" id="{214C0062-8F28-4A48-B227-71FD3E0CA873}"/>
              </a:ext>
            </a:extLst>
          </p:cNvPr>
          <p:cNvSpPr txBox="1"/>
          <p:nvPr/>
        </p:nvSpPr>
        <p:spPr>
          <a:xfrm>
            <a:off x="4500563" y="2618206"/>
            <a:ext cx="4600307" cy="1722523"/>
          </a:xfrm>
          <a:prstGeom prst="rect">
            <a:avLst/>
          </a:prstGeom>
          <a:noFill/>
        </p:spPr>
        <p:txBody>
          <a:bodyPr wrap="square">
            <a:spAutoFit/>
          </a:bodyPr>
          <a:lstStyle/>
          <a:p>
            <a:pPr marL="285750" lvl="3" indent="-285750">
              <a:lnSpc>
                <a:spcPct val="120000"/>
              </a:lnSpc>
              <a:buFont typeface="Wingdings" panose="05000000000000000000" pitchFamily="2" charset="2"/>
              <a:buChar char="ü"/>
            </a:pPr>
            <a:r>
              <a:rPr lang="en-US" altLang="zh-CN"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 public void write(byte b[])</a:t>
            </a:r>
            <a:r>
              <a:rPr lang="zh-CN" altLang="en-US"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：以字节为单位向文件写入数据；</a:t>
            </a:r>
            <a:endParaRPr lang="en-US" altLang="zh-CN"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endParaRPr>
          </a:p>
          <a:p>
            <a:pPr marL="285750" lvl="3" indent="-285750">
              <a:lnSpc>
                <a:spcPct val="120000"/>
              </a:lnSpc>
              <a:buFont typeface="Wingdings" panose="05000000000000000000" pitchFamily="2" charset="2"/>
              <a:buChar char="ü"/>
            </a:pPr>
            <a:r>
              <a:rPr lang="en-US" altLang="zh-CN" sz="1800"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public void write(by</a:t>
            </a:r>
            <a:r>
              <a:rPr lang="en-US" altLang="zh-CN"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te b[], int off, int </a:t>
            </a:r>
            <a:r>
              <a:rPr lang="en-US" altLang="zh-CN" b="1" dirty="0" err="1">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len</a:t>
            </a:r>
            <a:r>
              <a:rPr lang="en-US" altLang="zh-CN"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a:t>
            </a:r>
            <a:r>
              <a:rPr lang="zh-CN" altLang="en-US"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：从给定字节数组中起始</a:t>
            </a:r>
            <a:r>
              <a:rPr lang="en-US" altLang="zh-CN"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off</a:t>
            </a:r>
            <a:r>
              <a:rPr lang="zh-CN" altLang="en-US"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处写</a:t>
            </a:r>
            <a:r>
              <a:rPr lang="en-US" altLang="zh-CN" b="1" dirty="0" err="1">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len</a:t>
            </a:r>
            <a:r>
              <a:rPr lang="zh-CN" altLang="en-US"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rPr>
              <a:t>个字节到文件。</a:t>
            </a:r>
            <a:endParaRPr lang="en-US" altLang="zh-CN" sz="1800" b="1" dirty="0">
              <a:solidFill>
                <a:srgbClr val="C00000"/>
              </a:solidFill>
              <a:latin typeface="Consolas" panose="020B0609020204030204" pitchFamily="49" charset="0"/>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246047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675813D8-1820-4CD3-A68C-2CD5C351CDE9}"/>
              </a:ext>
            </a:extLst>
          </p:cNvPr>
          <p:cNvSpPr txBox="1"/>
          <p:nvPr/>
        </p:nvSpPr>
        <p:spPr>
          <a:xfrm>
            <a:off x="0" y="931325"/>
            <a:ext cx="9144000" cy="1900328"/>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cs typeface="黑体" panose="02010609060101010101" pitchFamily="49" charset="-122"/>
                <a:sym typeface="+mn-ea"/>
              </a:rPr>
              <a:t>随机访问文件</a:t>
            </a:r>
            <a:endParaRPr lang="en-US" altLang="zh-CN" sz="2800" b="1" dirty="0">
              <a:solidFill>
                <a:srgbClr val="1557AE"/>
              </a:solidFill>
              <a:latin typeface="+mn-ea"/>
              <a:ea typeface="+mn-ea"/>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RandomAccessFile</a:t>
            </a: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5C6BAD7E-1F2B-46E4-B569-B64E8DAFF1BC}"/>
              </a:ext>
            </a:extLst>
          </p:cNvPr>
          <p:cNvSpPr/>
          <p:nvPr/>
        </p:nvSpPr>
        <p:spPr>
          <a:xfrm>
            <a:off x="3756705" y="2325009"/>
            <a:ext cx="5252060" cy="783378"/>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chemeClr val="tx1"/>
                </a:solidFill>
                <a:latin typeface="+mj-lt"/>
              </a:rPr>
              <a:t>InputStream</a:t>
            </a:r>
            <a:r>
              <a:rPr lang="zh-CN" altLang="en-US" sz="2000" b="1" dirty="0">
                <a:solidFill>
                  <a:schemeClr val="tx1"/>
                </a:solidFill>
                <a:latin typeface="+mj-lt"/>
              </a:rPr>
              <a:t>和</a:t>
            </a:r>
            <a:r>
              <a:rPr lang="en-US" altLang="zh-CN" sz="2000" b="1" dirty="0" err="1">
                <a:solidFill>
                  <a:schemeClr val="tx1"/>
                </a:solidFill>
                <a:latin typeface="+mj-lt"/>
              </a:rPr>
              <a:t>OutputStream</a:t>
            </a:r>
            <a:r>
              <a:rPr lang="zh-CN" altLang="en-US" sz="2000" b="1" dirty="0">
                <a:solidFill>
                  <a:schemeClr val="tx1"/>
                </a:solidFill>
                <a:latin typeface="+mj-lt"/>
              </a:rPr>
              <a:t>来说，它们的实例都是顺序访问流，即只能进行顺序读</a:t>
            </a:r>
            <a:r>
              <a:rPr lang="en-US" altLang="zh-CN" sz="2000" b="1" dirty="0">
                <a:solidFill>
                  <a:schemeClr val="tx1"/>
                </a:solidFill>
                <a:latin typeface="+mj-lt"/>
              </a:rPr>
              <a:t>/</a:t>
            </a:r>
            <a:r>
              <a:rPr lang="zh-CN" altLang="en-US" sz="2000" b="1" dirty="0">
                <a:solidFill>
                  <a:schemeClr val="tx1"/>
                </a:solidFill>
                <a:latin typeface="+mj-lt"/>
              </a:rPr>
              <a:t>写。</a:t>
            </a:r>
          </a:p>
        </p:txBody>
      </p:sp>
      <p:sp>
        <p:nvSpPr>
          <p:cNvPr id="6" name="箭头: 下 5">
            <a:extLst>
              <a:ext uri="{FF2B5EF4-FFF2-40B4-BE49-F238E27FC236}">
                <a16:creationId xmlns:a16="http://schemas.microsoft.com/office/drawing/2014/main" id="{5C40EA03-F242-491D-9936-26CD25002C46}"/>
              </a:ext>
            </a:extLst>
          </p:cNvPr>
          <p:cNvSpPr/>
          <p:nvPr/>
        </p:nvSpPr>
        <p:spPr>
          <a:xfrm>
            <a:off x="6158531" y="3135559"/>
            <a:ext cx="448408" cy="237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45CD0820-4324-49F2-887F-4F13E890A868}"/>
              </a:ext>
            </a:extLst>
          </p:cNvPr>
          <p:cNvSpPr/>
          <p:nvPr/>
        </p:nvSpPr>
        <p:spPr>
          <a:xfrm>
            <a:off x="3756705" y="3411290"/>
            <a:ext cx="5252060" cy="783378"/>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chemeClr val="tx1"/>
                </a:solidFill>
                <a:latin typeface="+mj-lt"/>
              </a:rPr>
              <a:t>RandomAccessFile</a:t>
            </a:r>
            <a:r>
              <a:rPr lang="zh-CN" altLang="en-US" sz="2000" b="1" dirty="0">
                <a:solidFill>
                  <a:schemeClr val="tx1"/>
                </a:solidFill>
                <a:latin typeface="+mj-lt"/>
              </a:rPr>
              <a:t>则允许在</a:t>
            </a:r>
            <a:r>
              <a:rPr lang="zh-CN" altLang="en-US" sz="2000" b="1" dirty="0">
                <a:solidFill>
                  <a:srgbClr val="C00000"/>
                </a:solidFill>
                <a:latin typeface="+mj-lt"/>
              </a:rPr>
              <a:t>文件任意位置</a:t>
            </a:r>
            <a:r>
              <a:rPr lang="zh-CN" altLang="en-US" sz="2000" b="1" dirty="0">
                <a:solidFill>
                  <a:schemeClr val="tx1"/>
                </a:solidFill>
                <a:latin typeface="+mj-lt"/>
              </a:rPr>
              <a:t>进行</a:t>
            </a:r>
            <a:r>
              <a:rPr lang="zh-CN" altLang="en-US" sz="2000" b="1" dirty="0">
                <a:solidFill>
                  <a:srgbClr val="C00000"/>
                </a:solidFill>
                <a:latin typeface="+mj-lt"/>
              </a:rPr>
              <a:t>读写</a:t>
            </a:r>
            <a:r>
              <a:rPr lang="zh-CN" altLang="en-US" sz="2000" b="1" dirty="0">
                <a:solidFill>
                  <a:schemeClr val="tx1"/>
                </a:solidFill>
                <a:latin typeface="+mj-lt"/>
              </a:rPr>
              <a:t>。</a:t>
            </a:r>
          </a:p>
        </p:txBody>
      </p:sp>
      <p:sp>
        <p:nvSpPr>
          <p:cNvPr id="8" name="箭头: 下 7">
            <a:extLst>
              <a:ext uri="{FF2B5EF4-FFF2-40B4-BE49-F238E27FC236}">
                <a16:creationId xmlns:a16="http://schemas.microsoft.com/office/drawing/2014/main" id="{F8380DFC-E9B6-4FE4-97D9-E5400EEB4DF8}"/>
              </a:ext>
            </a:extLst>
          </p:cNvPr>
          <p:cNvSpPr/>
          <p:nvPr/>
        </p:nvSpPr>
        <p:spPr>
          <a:xfrm>
            <a:off x="6192175" y="4233007"/>
            <a:ext cx="448408" cy="2373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397D6B7-2BF0-4305-9C4C-E0E37D0BFBD7}"/>
              </a:ext>
            </a:extLst>
          </p:cNvPr>
          <p:cNvSpPr/>
          <p:nvPr/>
        </p:nvSpPr>
        <p:spPr>
          <a:xfrm>
            <a:off x="0" y="3602573"/>
            <a:ext cx="122213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Object</a:t>
            </a:r>
            <a:endParaRPr lang="zh-CN" altLang="en-US" sz="1600" b="1" dirty="0">
              <a:solidFill>
                <a:schemeClr val="bg1"/>
              </a:solidFill>
              <a:latin typeface="Consolas" panose="020B0609020204030204" pitchFamily="49" charset="0"/>
            </a:endParaRPr>
          </a:p>
        </p:txBody>
      </p:sp>
      <p:sp>
        <p:nvSpPr>
          <p:cNvPr id="11" name="矩形: 圆角 10">
            <a:extLst>
              <a:ext uri="{FF2B5EF4-FFF2-40B4-BE49-F238E27FC236}">
                <a16:creationId xmlns:a16="http://schemas.microsoft.com/office/drawing/2014/main" id="{574EB87F-E667-4A0E-B2AD-6675B3859DF1}"/>
              </a:ext>
            </a:extLst>
          </p:cNvPr>
          <p:cNvSpPr/>
          <p:nvPr/>
        </p:nvSpPr>
        <p:spPr>
          <a:xfrm>
            <a:off x="1479499" y="2409232"/>
            <a:ext cx="179855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InputStream</a:t>
            </a:r>
            <a:endParaRPr lang="zh-CN" altLang="en-US" sz="1600" b="1" dirty="0">
              <a:solidFill>
                <a:schemeClr val="bg1"/>
              </a:solidFill>
              <a:latin typeface="Consolas" panose="020B0609020204030204" pitchFamily="49" charset="0"/>
            </a:endParaRPr>
          </a:p>
        </p:txBody>
      </p:sp>
      <p:sp>
        <p:nvSpPr>
          <p:cNvPr id="12" name="矩形: 圆角 11">
            <a:extLst>
              <a:ext uri="{FF2B5EF4-FFF2-40B4-BE49-F238E27FC236}">
                <a16:creationId xmlns:a16="http://schemas.microsoft.com/office/drawing/2014/main" id="{67276B33-22AA-4370-B393-7F25B69CCAB6}"/>
              </a:ext>
            </a:extLst>
          </p:cNvPr>
          <p:cNvSpPr/>
          <p:nvPr/>
        </p:nvSpPr>
        <p:spPr>
          <a:xfrm>
            <a:off x="1485900" y="3602574"/>
            <a:ext cx="1798551"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bg1"/>
                </a:solidFill>
                <a:latin typeface="Consolas" panose="020B0609020204030204" pitchFamily="49" charset="0"/>
              </a:rPr>
              <a:t>OutputStream</a:t>
            </a:r>
            <a:endParaRPr lang="zh-CN" altLang="en-US" sz="1600" b="1" dirty="0">
              <a:solidFill>
                <a:schemeClr val="bg1"/>
              </a:solidFill>
              <a:latin typeface="Consolas" panose="020B0609020204030204" pitchFamily="49" charset="0"/>
            </a:endParaRPr>
          </a:p>
        </p:txBody>
      </p:sp>
      <p:cxnSp>
        <p:nvCxnSpPr>
          <p:cNvPr id="13" name="连接符: 肘形 12">
            <a:extLst>
              <a:ext uri="{FF2B5EF4-FFF2-40B4-BE49-F238E27FC236}">
                <a16:creationId xmlns:a16="http://schemas.microsoft.com/office/drawing/2014/main" id="{8E29B3EA-B928-4C1E-AB37-232E59188C3A}"/>
              </a:ext>
            </a:extLst>
          </p:cNvPr>
          <p:cNvCxnSpPr>
            <a:cxnSpLocks/>
            <a:stCxn id="11" idx="1"/>
            <a:endCxn id="9" idx="3"/>
          </p:cNvCxnSpPr>
          <p:nvPr/>
        </p:nvCxnSpPr>
        <p:spPr>
          <a:xfrm rot="10800000" flipV="1">
            <a:off x="1222131" y="2607058"/>
            <a:ext cx="257368" cy="1193341"/>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087DF880-F9C7-46A3-88D2-E83FF87DA6D6}"/>
              </a:ext>
            </a:extLst>
          </p:cNvPr>
          <p:cNvCxnSpPr>
            <a:cxnSpLocks/>
            <a:stCxn id="12" idx="1"/>
            <a:endCxn id="9" idx="3"/>
          </p:cNvCxnSpPr>
          <p:nvPr/>
        </p:nvCxnSpPr>
        <p:spPr>
          <a:xfrm rot="10800000">
            <a:off x="1222132" y="3800401"/>
            <a:ext cx="263769" cy="1"/>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D1B2BE57-10A6-422A-83E9-152FA050EE9C}"/>
              </a:ext>
            </a:extLst>
          </p:cNvPr>
          <p:cNvSpPr/>
          <p:nvPr/>
        </p:nvSpPr>
        <p:spPr>
          <a:xfrm>
            <a:off x="1485900" y="4286606"/>
            <a:ext cx="2013438" cy="395654"/>
          </a:xfrm>
          <a:prstGeom prst="roundRect">
            <a:avLst/>
          </a:prstGeom>
          <a:solidFill>
            <a:srgbClr val="C00000"/>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RandomAccessFile</a:t>
            </a:r>
            <a:endParaRPr lang="zh-CN" altLang="en-US" sz="1600" b="1" dirty="0">
              <a:solidFill>
                <a:schemeClr val="bg1"/>
              </a:solidFill>
              <a:latin typeface="Consolas" panose="020B0609020204030204" pitchFamily="49" charset="0"/>
            </a:endParaRPr>
          </a:p>
        </p:txBody>
      </p:sp>
      <p:cxnSp>
        <p:nvCxnSpPr>
          <p:cNvPr id="16" name="连接符: 肘形 15">
            <a:extLst>
              <a:ext uri="{FF2B5EF4-FFF2-40B4-BE49-F238E27FC236}">
                <a16:creationId xmlns:a16="http://schemas.microsoft.com/office/drawing/2014/main" id="{721865C3-B31A-4F26-9C77-DE5687CF8C8C}"/>
              </a:ext>
            </a:extLst>
          </p:cNvPr>
          <p:cNvCxnSpPr>
            <a:cxnSpLocks/>
            <a:stCxn id="15" idx="1"/>
            <a:endCxn id="9" idx="3"/>
          </p:cNvCxnSpPr>
          <p:nvPr/>
        </p:nvCxnSpPr>
        <p:spPr>
          <a:xfrm rot="10800000">
            <a:off x="1222132" y="3800401"/>
            <a:ext cx="263769" cy="684033"/>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0F37194F-E628-4DB8-AFFD-1D850E669CFA}"/>
              </a:ext>
            </a:extLst>
          </p:cNvPr>
          <p:cNvSpPr/>
          <p:nvPr/>
        </p:nvSpPr>
        <p:spPr>
          <a:xfrm>
            <a:off x="1479499" y="4970503"/>
            <a:ext cx="1090246" cy="395654"/>
          </a:xfrm>
          <a:prstGeom prst="roundRect">
            <a:avLst/>
          </a:prstGeom>
          <a:solidFill>
            <a:srgbClr val="1557AE"/>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Consolas" panose="020B0609020204030204" pitchFamily="49" charset="0"/>
              </a:rPr>
              <a:t>System</a:t>
            </a:r>
            <a:endParaRPr lang="zh-CN" altLang="en-US" sz="1600" b="1" dirty="0">
              <a:solidFill>
                <a:schemeClr val="bg1"/>
              </a:solidFill>
              <a:latin typeface="Consolas" panose="020B0609020204030204" pitchFamily="49" charset="0"/>
            </a:endParaRPr>
          </a:p>
        </p:txBody>
      </p:sp>
      <p:cxnSp>
        <p:nvCxnSpPr>
          <p:cNvPr id="18" name="连接符: 肘形 17">
            <a:extLst>
              <a:ext uri="{FF2B5EF4-FFF2-40B4-BE49-F238E27FC236}">
                <a16:creationId xmlns:a16="http://schemas.microsoft.com/office/drawing/2014/main" id="{B6CCEF3F-A0A3-4E5C-83A3-B6B6FC23B990}"/>
              </a:ext>
            </a:extLst>
          </p:cNvPr>
          <p:cNvCxnSpPr>
            <a:cxnSpLocks/>
            <a:stCxn id="17" idx="1"/>
            <a:endCxn id="9" idx="3"/>
          </p:cNvCxnSpPr>
          <p:nvPr/>
        </p:nvCxnSpPr>
        <p:spPr>
          <a:xfrm rot="10800000">
            <a:off x="1222131" y="3800400"/>
            <a:ext cx="257368" cy="1367930"/>
          </a:xfrm>
          <a:prstGeom prst="bentConnector3">
            <a:avLst>
              <a:gd name="adj1" fmla="val 50000"/>
            </a:avLst>
          </a:prstGeom>
          <a:ln w="28575">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AC5A16A8-37B1-48B4-B0A8-4AFC6C5842A6}"/>
              </a:ext>
            </a:extLst>
          </p:cNvPr>
          <p:cNvSpPr/>
          <p:nvPr/>
        </p:nvSpPr>
        <p:spPr>
          <a:xfrm>
            <a:off x="3756705" y="4527058"/>
            <a:ext cx="5252060" cy="1031373"/>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b="1" dirty="0">
                <a:solidFill>
                  <a:schemeClr val="tx1"/>
                </a:solidFill>
                <a:latin typeface="+mj-lt"/>
              </a:rPr>
              <a:t>直接继承</a:t>
            </a:r>
            <a:r>
              <a:rPr lang="en-US" altLang="zh-CN" sz="2000" b="1" dirty="0">
                <a:solidFill>
                  <a:schemeClr val="tx1"/>
                </a:solidFill>
                <a:latin typeface="+mj-lt"/>
              </a:rPr>
              <a:t>object</a:t>
            </a:r>
            <a:r>
              <a:rPr lang="zh-CN" altLang="en-US" sz="2000" b="1" dirty="0">
                <a:solidFill>
                  <a:schemeClr val="tx1"/>
                </a:solidFill>
                <a:latin typeface="+mj-lt"/>
              </a:rPr>
              <a:t>，并且同时实现了接口</a:t>
            </a:r>
            <a:r>
              <a:rPr lang="en-US" altLang="zh-CN" sz="2000" b="1" dirty="0" err="1">
                <a:solidFill>
                  <a:schemeClr val="tx1"/>
                </a:solidFill>
                <a:latin typeface="+mj-lt"/>
              </a:rPr>
              <a:t>DataInput</a:t>
            </a:r>
            <a:r>
              <a:rPr lang="zh-CN" altLang="en-US" sz="2000" b="1" dirty="0">
                <a:solidFill>
                  <a:schemeClr val="tx1"/>
                </a:solidFill>
                <a:latin typeface="+mj-lt"/>
              </a:rPr>
              <a:t>和</a:t>
            </a:r>
            <a:r>
              <a:rPr lang="en-US" altLang="zh-CN" sz="2000" b="1" dirty="0" err="1">
                <a:solidFill>
                  <a:schemeClr val="tx1"/>
                </a:solidFill>
                <a:latin typeface="+mj-lt"/>
              </a:rPr>
              <a:t>DataOutput</a:t>
            </a:r>
            <a:r>
              <a:rPr lang="zh-CN" altLang="en-US" sz="2000" b="1" dirty="0">
                <a:solidFill>
                  <a:schemeClr val="tx1"/>
                </a:solidFill>
                <a:latin typeface="+mj-lt"/>
              </a:rPr>
              <a:t>，提供了支持随机文件操作的方法。</a:t>
            </a:r>
          </a:p>
        </p:txBody>
      </p:sp>
      <p:sp>
        <p:nvSpPr>
          <p:cNvPr id="21" name="矩形 20">
            <a:extLst>
              <a:ext uri="{FF2B5EF4-FFF2-40B4-BE49-F238E27FC236}">
                <a16:creationId xmlns:a16="http://schemas.microsoft.com/office/drawing/2014/main" id="{BB15E819-4F28-4322-9B4B-F5A4E12F9677}"/>
              </a:ext>
            </a:extLst>
          </p:cNvPr>
          <p:cNvSpPr/>
          <p:nvPr/>
        </p:nvSpPr>
        <p:spPr>
          <a:xfrm>
            <a:off x="-1" y="2029719"/>
            <a:ext cx="9143999" cy="3702865"/>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418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A6E036DD-E034-4D0B-BC3B-EDB5C52CE21F}"/>
              </a:ext>
            </a:extLst>
          </p:cNvPr>
          <p:cNvSpPr txBox="1"/>
          <p:nvPr/>
        </p:nvSpPr>
        <p:spPr>
          <a:xfrm>
            <a:off x="0" y="931325"/>
            <a:ext cx="9144000" cy="5445914"/>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cs typeface="黑体" panose="02010609060101010101" pitchFamily="49" charset="-122"/>
                <a:sym typeface="+mn-ea"/>
              </a:rPr>
              <a:t>随机访问文件</a:t>
            </a:r>
            <a:endParaRPr lang="en-US" altLang="zh-CN" sz="2800" b="1" dirty="0">
              <a:solidFill>
                <a:srgbClr val="1557AE"/>
              </a:solidFill>
              <a:latin typeface="+mn-ea"/>
              <a:ea typeface="+mn-ea"/>
              <a:cs typeface="黑体" panose="02010609060101010101" pitchFamily="49" charset="-122"/>
              <a:sym typeface="+mn-ea"/>
            </a:endParaRPr>
          </a:p>
          <a:p>
            <a:pPr marL="800100" lvl="2"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RandomAccessFile</a:t>
            </a: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在生成一个随机文件对象时，除了要指明文件对象和文件名之外，还需要指明访问文件的模式。</a:t>
            </a: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1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方法</a:t>
            </a: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2726A655-F7F4-4BF7-A747-81DDD126CE0C}"/>
              </a:ext>
            </a:extLst>
          </p:cNvPr>
          <p:cNvSpPr/>
          <p:nvPr/>
        </p:nvSpPr>
        <p:spPr>
          <a:xfrm>
            <a:off x="43130" y="4730456"/>
            <a:ext cx="8999270" cy="1982429"/>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20000"/>
              </a:lnSpc>
              <a:buFont typeface="Wingdings" panose="05000000000000000000" pitchFamily="2" charset="2"/>
              <a:buChar char="ü"/>
            </a:pPr>
            <a:r>
              <a:rPr lang="en-US" altLang="zh-CN" b="1" dirty="0" err="1">
                <a:solidFill>
                  <a:schemeClr val="tx1"/>
                </a:solidFill>
                <a:latin typeface="Consolas" panose="020B0609020204030204" pitchFamily="49" charset="0"/>
              </a:rPr>
              <a:t>readXXX</a:t>
            </a:r>
            <a:r>
              <a:rPr lang="en-US" altLang="zh-CN" b="1" dirty="0">
                <a:solidFill>
                  <a:schemeClr val="tx1"/>
                </a:solidFill>
                <a:latin typeface="Consolas" panose="020B0609020204030204" pitchFamily="49" charset="0"/>
              </a:rPr>
              <a:t>()/</a:t>
            </a:r>
            <a:r>
              <a:rPr lang="en-US" altLang="zh-CN" b="1" dirty="0" err="1">
                <a:solidFill>
                  <a:schemeClr val="tx1"/>
                </a:solidFill>
                <a:latin typeface="Consolas" panose="020B0609020204030204" pitchFamily="49" charset="0"/>
              </a:rPr>
              <a:t>writeXXX</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：如</a:t>
            </a:r>
            <a:r>
              <a:rPr lang="en-US" altLang="zh-CN" b="1" dirty="0" err="1">
                <a:solidFill>
                  <a:schemeClr val="tx1"/>
                </a:solidFill>
                <a:latin typeface="Consolas" panose="020B0609020204030204" pitchFamily="49" charset="0"/>
              </a:rPr>
              <a:t>ReadInt</a:t>
            </a:r>
            <a:r>
              <a:rPr lang="en-US" altLang="zh-CN" b="1" dirty="0">
                <a:solidFill>
                  <a:schemeClr val="tx1"/>
                </a:solidFill>
                <a:latin typeface="Consolas" panose="020B0609020204030204" pitchFamily="49" charset="0"/>
              </a:rPr>
              <a:t>(), </a:t>
            </a:r>
            <a:r>
              <a:rPr lang="en-US" altLang="zh-CN" b="1" dirty="0" err="1">
                <a:solidFill>
                  <a:schemeClr val="tx1"/>
                </a:solidFill>
                <a:latin typeface="Consolas" panose="020B0609020204030204" pitchFamily="49" charset="0"/>
              </a:rPr>
              <a:t>ReadLine</a:t>
            </a:r>
            <a:r>
              <a:rPr lang="en-US" altLang="zh-CN" b="1" dirty="0">
                <a:solidFill>
                  <a:schemeClr val="tx1"/>
                </a:solidFill>
                <a:latin typeface="Consolas" panose="020B0609020204030204" pitchFamily="49" charset="0"/>
              </a:rPr>
              <a:t>(),</a:t>
            </a:r>
            <a:r>
              <a:rPr lang="en-US" altLang="zh-CN" b="1" dirty="0" err="1">
                <a:solidFill>
                  <a:schemeClr val="tx1"/>
                </a:solidFill>
                <a:latin typeface="Consolas" panose="020B0609020204030204" pitchFamily="49" charset="0"/>
              </a:rPr>
              <a:t>WriteChar</a:t>
            </a:r>
            <a:r>
              <a:rPr lang="en-US" altLang="zh-CN" b="1" dirty="0">
                <a:solidFill>
                  <a:schemeClr val="tx1"/>
                </a:solidFill>
                <a:latin typeface="Consolas" panose="020B0609020204030204" pitchFamily="49" charset="0"/>
              </a:rPr>
              <a:t>(), </a:t>
            </a:r>
            <a:r>
              <a:rPr lang="en-US" altLang="zh-CN" b="1" dirty="0" err="1">
                <a:solidFill>
                  <a:schemeClr val="tx1"/>
                </a:solidFill>
                <a:latin typeface="Consolas" panose="020B0609020204030204" pitchFamily="49" charset="0"/>
              </a:rPr>
              <a:t>WriteDouble</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等。</a:t>
            </a:r>
          </a:p>
          <a:p>
            <a:pPr marL="800100" lvl="1" indent="-342900" algn="just">
              <a:lnSpc>
                <a:spcPct val="120000"/>
              </a:lnSpc>
              <a:buFont typeface="Wingdings" panose="05000000000000000000" pitchFamily="2" charset="2"/>
              <a:buChar char="ü"/>
            </a:pPr>
            <a:r>
              <a:rPr lang="zh-CN" altLang="en-US" b="1" dirty="0">
                <a:solidFill>
                  <a:schemeClr val="tx1"/>
                </a:solidFill>
                <a:latin typeface="Consolas" panose="020B0609020204030204" pitchFamily="49" charset="0"/>
              </a:rPr>
              <a:t> </a:t>
            </a:r>
            <a:r>
              <a:rPr lang="en-US" altLang="zh-CN" b="1" dirty="0">
                <a:solidFill>
                  <a:schemeClr val="tx1"/>
                </a:solidFill>
                <a:latin typeface="Consolas" panose="020B0609020204030204" pitchFamily="49" charset="0"/>
              </a:rPr>
              <a:t>int </a:t>
            </a:r>
            <a:r>
              <a:rPr lang="en-US" altLang="zh-CN" b="1" dirty="0" err="1">
                <a:solidFill>
                  <a:schemeClr val="tx1"/>
                </a:solidFill>
                <a:latin typeface="Consolas" panose="020B0609020204030204" pitchFamily="49" charset="0"/>
              </a:rPr>
              <a:t>skipBytes</a:t>
            </a:r>
            <a:r>
              <a:rPr lang="en-US" altLang="zh-CN" b="1" dirty="0">
                <a:solidFill>
                  <a:schemeClr val="tx1"/>
                </a:solidFill>
                <a:latin typeface="Consolas" panose="020B0609020204030204" pitchFamily="49" charset="0"/>
              </a:rPr>
              <a:t>(int n)</a:t>
            </a:r>
            <a:r>
              <a:rPr lang="zh-CN" altLang="en-US" b="1" dirty="0">
                <a:solidFill>
                  <a:schemeClr val="tx1"/>
                </a:solidFill>
                <a:latin typeface="Consolas" panose="020B0609020204030204" pitchFamily="49" charset="0"/>
              </a:rPr>
              <a:t>：将指针向下移动若干字节</a:t>
            </a:r>
          </a:p>
          <a:p>
            <a:pPr marL="800100" lvl="1" indent="-342900" algn="just">
              <a:lnSpc>
                <a:spcPct val="120000"/>
              </a:lnSpc>
              <a:buFont typeface="Wingdings" panose="05000000000000000000" pitchFamily="2" charset="2"/>
              <a:buChar char="ü"/>
            </a:pPr>
            <a:r>
              <a:rPr lang="zh-CN" altLang="en-US" b="1" dirty="0">
                <a:solidFill>
                  <a:schemeClr val="tx1"/>
                </a:solidFill>
                <a:latin typeface="Consolas" panose="020B0609020204030204" pitchFamily="49" charset="0"/>
              </a:rPr>
              <a:t> </a:t>
            </a:r>
            <a:r>
              <a:rPr lang="en-US" altLang="zh-CN" b="1" dirty="0">
                <a:solidFill>
                  <a:schemeClr val="tx1"/>
                </a:solidFill>
                <a:latin typeface="Consolas" panose="020B0609020204030204" pitchFamily="49" charset="0"/>
              </a:rPr>
              <a:t>length()</a:t>
            </a:r>
            <a:r>
              <a:rPr lang="zh-CN" altLang="en-US" b="1" dirty="0">
                <a:solidFill>
                  <a:schemeClr val="tx1"/>
                </a:solidFill>
                <a:latin typeface="Consolas" panose="020B0609020204030204" pitchFamily="49" charset="0"/>
              </a:rPr>
              <a:t>：返回文件长度</a:t>
            </a:r>
          </a:p>
          <a:p>
            <a:pPr marL="800100" lvl="1" indent="-342900" algn="just">
              <a:lnSpc>
                <a:spcPct val="120000"/>
              </a:lnSpc>
              <a:buFont typeface="Wingdings" panose="05000000000000000000" pitchFamily="2" charset="2"/>
              <a:buChar char="ü"/>
            </a:pPr>
            <a:r>
              <a:rPr lang="zh-CN" altLang="en-US" b="1" dirty="0">
                <a:solidFill>
                  <a:schemeClr val="tx1"/>
                </a:solidFill>
                <a:latin typeface="Consolas" panose="020B0609020204030204" pitchFamily="49" charset="0"/>
              </a:rPr>
              <a:t> </a:t>
            </a:r>
            <a:r>
              <a:rPr lang="en-US" altLang="zh-CN" b="1" dirty="0">
                <a:solidFill>
                  <a:schemeClr val="tx1"/>
                </a:solidFill>
                <a:latin typeface="Consolas" panose="020B0609020204030204" pitchFamily="49" charset="0"/>
              </a:rPr>
              <a:t>long </a:t>
            </a:r>
            <a:r>
              <a:rPr lang="en-US" altLang="zh-CN" b="1" dirty="0" err="1">
                <a:solidFill>
                  <a:schemeClr val="tx1"/>
                </a:solidFill>
                <a:latin typeface="Consolas" panose="020B0609020204030204" pitchFamily="49" charset="0"/>
              </a:rPr>
              <a:t>getFilePointer</a:t>
            </a:r>
            <a:r>
              <a:rPr lang="en-US" altLang="zh-CN" b="1" dirty="0">
                <a:solidFill>
                  <a:schemeClr val="tx1"/>
                </a:solidFill>
                <a:latin typeface="Consolas" panose="020B0609020204030204" pitchFamily="49" charset="0"/>
              </a:rPr>
              <a:t>()</a:t>
            </a:r>
            <a:r>
              <a:rPr lang="zh-CN" altLang="en-US" b="1" dirty="0">
                <a:solidFill>
                  <a:schemeClr val="tx1"/>
                </a:solidFill>
                <a:latin typeface="Consolas" panose="020B0609020204030204" pitchFamily="49" charset="0"/>
              </a:rPr>
              <a:t>：返回指针当前位置</a:t>
            </a:r>
          </a:p>
          <a:p>
            <a:pPr marL="800100" lvl="1" indent="-342900" algn="just">
              <a:lnSpc>
                <a:spcPct val="120000"/>
              </a:lnSpc>
              <a:buFont typeface="Wingdings" panose="05000000000000000000" pitchFamily="2" charset="2"/>
              <a:buChar char="ü"/>
            </a:pPr>
            <a:r>
              <a:rPr lang="zh-CN" altLang="en-US" b="1" dirty="0">
                <a:solidFill>
                  <a:schemeClr val="tx1"/>
                </a:solidFill>
                <a:latin typeface="Consolas" panose="020B0609020204030204" pitchFamily="49" charset="0"/>
              </a:rPr>
              <a:t> </a:t>
            </a:r>
            <a:r>
              <a:rPr lang="en-US" altLang="zh-CN" b="1" dirty="0">
                <a:solidFill>
                  <a:schemeClr val="tx1"/>
                </a:solidFill>
                <a:latin typeface="Consolas" panose="020B0609020204030204" pitchFamily="49" charset="0"/>
              </a:rPr>
              <a:t>void seek(long pos)</a:t>
            </a:r>
            <a:r>
              <a:rPr lang="zh-CN" altLang="en-US" b="1" dirty="0">
                <a:solidFill>
                  <a:schemeClr val="tx1"/>
                </a:solidFill>
                <a:latin typeface="Consolas" panose="020B0609020204030204" pitchFamily="49" charset="0"/>
              </a:rPr>
              <a:t>：将指针调到所需位置</a:t>
            </a:r>
          </a:p>
        </p:txBody>
      </p:sp>
      <p:sp>
        <p:nvSpPr>
          <p:cNvPr id="6" name="矩形: 圆角 5">
            <a:extLst>
              <a:ext uri="{FF2B5EF4-FFF2-40B4-BE49-F238E27FC236}">
                <a16:creationId xmlns:a16="http://schemas.microsoft.com/office/drawing/2014/main" id="{68DBCFC7-8906-4372-B198-A18B22D22DC8}"/>
              </a:ext>
            </a:extLst>
          </p:cNvPr>
          <p:cNvSpPr/>
          <p:nvPr/>
        </p:nvSpPr>
        <p:spPr>
          <a:xfrm>
            <a:off x="43130" y="2775710"/>
            <a:ext cx="8999270" cy="1567690"/>
          </a:xfrm>
          <a:prstGeom prst="roundRect">
            <a:avLst>
              <a:gd name="adj" fmla="val 5439"/>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120000"/>
              </a:lnSpc>
              <a:buFont typeface="Wingdings" panose="05000000000000000000" pitchFamily="2" charset="2"/>
              <a:buChar char="ü"/>
            </a:pPr>
            <a:r>
              <a:rPr lang="en-US" altLang="zh-CN" b="1" dirty="0">
                <a:solidFill>
                  <a:schemeClr val="tx1"/>
                </a:solidFill>
                <a:latin typeface="Consolas" panose="020B0609020204030204" pitchFamily="49" charset="0"/>
              </a:rPr>
              <a:t>File f = new File(“file.txt”);</a:t>
            </a:r>
          </a:p>
          <a:p>
            <a:pPr marL="800100" lvl="1" indent="-342900">
              <a:lnSpc>
                <a:spcPct val="120000"/>
              </a:lnSpc>
              <a:buFont typeface="Wingdings" panose="05000000000000000000" pitchFamily="2" charset="2"/>
              <a:buChar char="ü"/>
            </a:pPr>
            <a:r>
              <a:rPr lang="en-US" altLang="zh-CN" b="1" dirty="0">
                <a:solidFill>
                  <a:schemeClr val="tx1"/>
                </a:solidFill>
                <a:latin typeface="Consolas" panose="020B0609020204030204" pitchFamily="49" charset="0"/>
              </a:rPr>
              <a:t>new RandomAccessFile(f, </a:t>
            </a:r>
            <a:r>
              <a:rPr lang="en-US" altLang="zh-CN" b="1" dirty="0">
                <a:solidFill>
                  <a:srgbClr val="C00000"/>
                </a:solidFill>
                <a:latin typeface="Consolas" panose="020B0609020204030204" pitchFamily="49" charset="0"/>
              </a:rPr>
              <a:t>“r”</a:t>
            </a:r>
            <a:r>
              <a:rPr lang="en-US" altLang="zh-CN" b="1" dirty="0">
                <a:solidFill>
                  <a:schemeClr val="tx1"/>
                </a:solidFill>
                <a:latin typeface="Consolas" panose="020B0609020204030204" pitchFamily="49" charset="0"/>
              </a:rPr>
              <a:t>);</a:t>
            </a:r>
          </a:p>
          <a:p>
            <a:pPr marL="800100" lvl="1" indent="-342900">
              <a:lnSpc>
                <a:spcPct val="120000"/>
              </a:lnSpc>
              <a:buFont typeface="Wingdings" panose="05000000000000000000" pitchFamily="2" charset="2"/>
              <a:buChar char="ü"/>
            </a:pPr>
            <a:r>
              <a:rPr lang="en-US" altLang="zh-CN" b="1" dirty="0">
                <a:solidFill>
                  <a:schemeClr val="tx1"/>
                </a:solidFill>
                <a:latin typeface="Consolas" panose="020B0609020204030204" pitchFamily="49" charset="0"/>
              </a:rPr>
              <a:t>new RandomAccessFile(f, </a:t>
            </a:r>
            <a:r>
              <a:rPr lang="en-US" altLang="zh-CN" b="1" dirty="0">
                <a:solidFill>
                  <a:srgbClr val="C00000"/>
                </a:solidFill>
                <a:latin typeface="Consolas" panose="020B0609020204030204" pitchFamily="49" charset="0"/>
              </a:rPr>
              <a:t>“</a:t>
            </a:r>
            <a:r>
              <a:rPr lang="en-US" altLang="zh-CN" b="1" dirty="0" err="1">
                <a:solidFill>
                  <a:srgbClr val="C00000"/>
                </a:solidFill>
                <a:latin typeface="Consolas" panose="020B0609020204030204" pitchFamily="49" charset="0"/>
              </a:rPr>
              <a:t>rw</a:t>
            </a:r>
            <a:r>
              <a:rPr lang="en-US" altLang="zh-CN" b="1" dirty="0">
                <a:solidFill>
                  <a:srgbClr val="C00000"/>
                </a:solidFill>
                <a:latin typeface="Consolas" panose="020B0609020204030204" pitchFamily="49" charset="0"/>
              </a:rPr>
              <a:t>”</a:t>
            </a:r>
            <a:r>
              <a:rPr lang="en-US" altLang="zh-CN" b="1" dirty="0">
                <a:solidFill>
                  <a:schemeClr val="tx1"/>
                </a:solidFill>
                <a:latin typeface="Consolas" panose="020B0609020204030204" pitchFamily="49" charset="0"/>
              </a:rPr>
              <a:t>);</a:t>
            </a:r>
          </a:p>
          <a:p>
            <a:pPr marL="800100" lvl="1" indent="-342900">
              <a:lnSpc>
                <a:spcPct val="120000"/>
              </a:lnSpc>
              <a:buFont typeface="Wingdings" panose="05000000000000000000" pitchFamily="2" charset="2"/>
              <a:buChar char="ü"/>
            </a:pPr>
            <a:r>
              <a:rPr lang="en-US" altLang="zh-CN" b="1" dirty="0">
                <a:solidFill>
                  <a:schemeClr val="tx1"/>
                </a:solidFill>
                <a:latin typeface="Consolas" panose="020B0609020204030204" pitchFamily="49" charset="0"/>
              </a:rPr>
              <a:t>new RandomAccessFile(</a:t>
            </a:r>
            <a:r>
              <a:rPr lang="en-US" altLang="zh-CN" b="1" dirty="0">
                <a:solidFill>
                  <a:srgbClr val="C00000"/>
                </a:solidFill>
                <a:latin typeface="Consolas" panose="020B0609020204030204" pitchFamily="49" charset="0"/>
              </a:rPr>
              <a:t>“file1.txt”</a:t>
            </a:r>
            <a:r>
              <a:rPr lang="en-US" altLang="zh-CN" b="1" dirty="0">
                <a:solidFill>
                  <a:schemeClr val="tx1"/>
                </a:solidFill>
                <a:latin typeface="Consolas" panose="020B0609020204030204" pitchFamily="49" charset="0"/>
              </a:rPr>
              <a:t>, “r”);</a:t>
            </a:r>
          </a:p>
          <a:p>
            <a:pPr marL="800100" lvl="1" indent="-342900">
              <a:lnSpc>
                <a:spcPct val="120000"/>
              </a:lnSpc>
              <a:buFont typeface="Wingdings" panose="05000000000000000000" pitchFamily="2" charset="2"/>
              <a:buChar char="ü"/>
            </a:pPr>
            <a:r>
              <a:rPr lang="en-US" altLang="zh-CN" b="1" dirty="0">
                <a:solidFill>
                  <a:schemeClr val="tx1"/>
                </a:solidFill>
                <a:latin typeface="Consolas" panose="020B0609020204030204" pitchFamily="49" charset="0"/>
              </a:rPr>
              <a:t>new RandomAccessFile(</a:t>
            </a:r>
            <a:r>
              <a:rPr lang="en-US" altLang="zh-CN" b="1" dirty="0">
                <a:solidFill>
                  <a:srgbClr val="C00000"/>
                </a:solidFill>
                <a:latin typeface="Consolas" panose="020B0609020204030204" pitchFamily="49" charset="0"/>
              </a:rPr>
              <a:t>“file2.txt”</a:t>
            </a:r>
            <a:r>
              <a:rPr lang="en-US" altLang="zh-CN" b="1" dirty="0">
                <a:solidFill>
                  <a:schemeClr val="tx1"/>
                </a:solidFill>
                <a:latin typeface="Consolas" panose="020B0609020204030204" pitchFamily="49" charset="0"/>
              </a:rPr>
              <a:t>, “</a:t>
            </a:r>
            <a:r>
              <a:rPr lang="en-US" altLang="zh-CN" b="1" dirty="0" err="1">
                <a:solidFill>
                  <a:schemeClr val="tx1"/>
                </a:solidFill>
                <a:latin typeface="Consolas" panose="020B0609020204030204" pitchFamily="49" charset="0"/>
              </a:rPr>
              <a:t>rw</a:t>
            </a:r>
            <a:r>
              <a:rPr lang="en-US" altLang="zh-CN" b="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818155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fade">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fade">
                                      <p:cBhvr>
                                        <p:cTn id="52" dur="500"/>
                                        <p:tgtEl>
                                          <p:spTgt spid="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animEffect transition="in" filter="fade">
                                      <p:cBhvr>
                                        <p:cTn id="57" dur="500"/>
                                        <p:tgtEl>
                                          <p:spTgt spid="5">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3" end="3"/>
                                            </p:txEl>
                                          </p:spTgt>
                                        </p:tgtEl>
                                        <p:attrNameLst>
                                          <p:attrName>style.visibility</p:attrName>
                                        </p:attrNameLst>
                                      </p:cBhvr>
                                      <p:to>
                                        <p:strVal val="visible"/>
                                      </p:to>
                                    </p:set>
                                    <p:animEffect transition="in" filter="fade">
                                      <p:cBhvr>
                                        <p:cTn id="62" dur="500"/>
                                        <p:tgtEl>
                                          <p:spTgt spid="5">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4" end="4"/>
                                            </p:txEl>
                                          </p:spTgt>
                                        </p:tgtEl>
                                        <p:attrNameLst>
                                          <p:attrName>style.visibility</p:attrName>
                                        </p:attrNameLst>
                                      </p:cBhvr>
                                      <p:to>
                                        <p:strVal val="visible"/>
                                      </p:to>
                                    </p:set>
                                    <p:animEffect transition="in" filter="fade">
                                      <p:cBhvr>
                                        <p:cTn id="6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15021A36-0FEE-4EE6-9F1B-CAC25998CE7C}"/>
              </a:ext>
            </a:extLst>
          </p:cNvPr>
          <p:cNvSpPr txBox="1"/>
          <p:nvPr/>
        </p:nvSpPr>
        <p:spPr>
          <a:xfrm>
            <a:off x="0" y="931325"/>
            <a:ext cx="9144000" cy="540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过滤流</a:t>
            </a:r>
            <a:endParaRPr lang="en-US" altLang="zh-CN" sz="2800" b="1" dirty="0">
              <a:solidFill>
                <a:srgbClr val="1557AE"/>
              </a:solidFill>
              <a:latin typeface="+mn-ea"/>
              <a:ea typeface="+mn-ea"/>
              <a:sym typeface="+mn-ea"/>
            </a:endParaRPr>
          </a:p>
        </p:txBody>
      </p:sp>
      <p:sp>
        <p:nvSpPr>
          <p:cNvPr id="5" name="矩形 4">
            <a:extLst>
              <a:ext uri="{FF2B5EF4-FFF2-40B4-BE49-F238E27FC236}">
                <a16:creationId xmlns:a16="http://schemas.microsoft.com/office/drawing/2014/main" id="{69D4463C-BC9D-4CD7-8D3D-5A7EC9C6FA09}"/>
              </a:ext>
            </a:extLst>
          </p:cNvPr>
          <p:cNvSpPr/>
          <p:nvPr/>
        </p:nvSpPr>
        <p:spPr>
          <a:xfrm>
            <a:off x="0" y="1611929"/>
            <a:ext cx="9144000" cy="410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557AE"/>
                </a:solidFill>
              </a:rPr>
              <a:t>基本字节输入流只提供了</a:t>
            </a:r>
            <a:r>
              <a:rPr lang="en-US" altLang="zh-CN" sz="2400" b="1" dirty="0">
                <a:solidFill>
                  <a:srgbClr val="1557AE"/>
                </a:solidFill>
              </a:rPr>
              <a:t>read</a:t>
            </a:r>
            <a:r>
              <a:rPr lang="zh-CN" altLang="en-US" sz="2400" b="1" dirty="0">
                <a:solidFill>
                  <a:srgbClr val="1557AE"/>
                </a:solidFill>
              </a:rPr>
              <a:t>方法读取字节</a:t>
            </a:r>
          </a:p>
        </p:txBody>
      </p:sp>
      <p:sp>
        <p:nvSpPr>
          <p:cNvPr id="6" name="矩形: 圆角 5">
            <a:extLst>
              <a:ext uri="{FF2B5EF4-FFF2-40B4-BE49-F238E27FC236}">
                <a16:creationId xmlns:a16="http://schemas.microsoft.com/office/drawing/2014/main" id="{C2DFC34D-6B52-4CED-8B28-064CEE3FB264}"/>
              </a:ext>
            </a:extLst>
          </p:cNvPr>
          <p:cNvSpPr/>
          <p:nvPr/>
        </p:nvSpPr>
        <p:spPr>
          <a:xfrm>
            <a:off x="43129" y="2162111"/>
            <a:ext cx="9029433" cy="1143798"/>
          </a:xfrm>
          <a:prstGeom prst="roundRect">
            <a:avLst>
              <a:gd name="adj" fmla="val 218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 </a:t>
            </a:r>
            <a:r>
              <a:rPr lang="en-US" altLang="zh-CN" sz="2000" b="1" dirty="0">
                <a:solidFill>
                  <a:schemeClr val="tx1"/>
                </a:solidFill>
                <a:latin typeface="+mj-lt"/>
                <a:ea typeface="楷体" panose="02010609060101010101" pitchFamily="49" charset="-122"/>
              </a:rPr>
              <a:t>java.io</a:t>
            </a:r>
            <a:r>
              <a:rPr lang="zh-CN" altLang="en-US" sz="2000" b="1" dirty="0">
                <a:solidFill>
                  <a:schemeClr val="tx1"/>
                </a:solidFill>
                <a:latin typeface="+mj-lt"/>
                <a:ea typeface="楷体" panose="02010609060101010101" pitchFamily="49" charset="-122"/>
              </a:rPr>
              <a:t>中提供类</a:t>
            </a:r>
            <a:r>
              <a:rPr lang="en-US" altLang="zh-CN" sz="2000" b="1" dirty="0" err="1">
                <a:solidFill>
                  <a:srgbClr val="C00000"/>
                </a:solidFill>
                <a:latin typeface="+mj-lt"/>
                <a:ea typeface="楷体" panose="02010609060101010101" pitchFamily="49" charset="-122"/>
              </a:rPr>
              <a:t>FilterInputStream</a:t>
            </a:r>
            <a:r>
              <a:rPr lang="zh-CN" altLang="en-US" sz="2000" b="1" dirty="0">
                <a:solidFill>
                  <a:schemeClr val="tx1"/>
                </a:solidFill>
                <a:latin typeface="+mj-lt"/>
                <a:ea typeface="楷体" panose="02010609060101010101" pitchFamily="49" charset="-122"/>
              </a:rPr>
              <a:t>和</a:t>
            </a:r>
            <a:r>
              <a:rPr lang="en-US" altLang="zh-CN" sz="2000" b="1" dirty="0" err="1">
                <a:solidFill>
                  <a:srgbClr val="C00000"/>
                </a:solidFill>
                <a:latin typeface="+mj-lt"/>
                <a:ea typeface="楷体" panose="02010609060101010101" pitchFamily="49" charset="-122"/>
              </a:rPr>
              <a:t>FilterOutputStream</a:t>
            </a:r>
            <a:r>
              <a:rPr lang="zh-CN" altLang="en-US" sz="2000" b="1" dirty="0">
                <a:solidFill>
                  <a:schemeClr val="tx1"/>
                </a:solidFill>
                <a:latin typeface="+mj-lt"/>
                <a:ea typeface="楷体" panose="02010609060101010101" pitchFamily="49" charset="-122"/>
              </a:rPr>
              <a:t>分别对其他输入</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输出流进行特殊处理，它们在读</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写数据的同时可以对数据进行特殊处理</a:t>
            </a:r>
            <a:r>
              <a:rPr lang="en-US" altLang="zh-CN" sz="2000" b="1" dirty="0">
                <a:solidFill>
                  <a:schemeClr val="tx1"/>
                </a:solidFill>
                <a:latin typeface="+mj-lt"/>
                <a:ea typeface="楷体" panose="02010609060101010101" pitchFamily="49" charset="-122"/>
              </a:rPr>
              <a:t>;</a:t>
            </a:r>
          </a:p>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还提供了同步机制，使得某一时刻只有一个线程可以访问一个输入</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输出。</a:t>
            </a:r>
            <a:endParaRPr lang="en-US" altLang="zh-CN" sz="2000" b="1" dirty="0">
              <a:solidFill>
                <a:schemeClr val="tx1"/>
              </a:solidFill>
              <a:latin typeface="+mj-lt"/>
              <a:ea typeface="楷体" panose="02010609060101010101" pitchFamily="49" charset="-122"/>
            </a:endParaRPr>
          </a:p>
        </p:txBody>
      </p:sp>
      <p:sp>
        <p:nvSpPr>
          <p:cNvPr id="7" name="矩形: 圆角 6">
            <a:extLst>
              <a:ext uri="{FF2B5EF4-FFF2-40B4-BE49-F238E27FC236}">
                <a16:creationId xmlns:a16="http://schemas.microsoft.com/office/drawing/2014/main" id="{AF68C9F4-2842-48F2-99B8-51AE12BCB975}"/>
              </a:ext>
            </a:extLst>
          </p:cNvPr>
          <p:cNvSpPr/>
          <p:nvPr/>
        </p:nvSpPr>
        <p:spPr>
          <a:xfrm>
            <a:off x="0" y="3445789"/>
            <a:ext cx="9144000" cy="2647280"/>
          </a:xfrm>
          <a:prstGeom prst="roundRect">
            <a:avLst>
              <a:gd name="adj" fmla="val 0"/>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Wingdings" panose="05000000000000000000" pitchFamily="2" charset="2"/>
              <a:buChar char="ü"/>
            </a:pPr>
            <a:r>
              <a:rPr lang="zh-CN" altLang="en-US" sz="2000" b="1" dirty="0">
                <a:solidFill>
                  <a:srgbClr val="C00000"/>
                </a:solidFill>
                <a:latin typeface="+mj-lt"/>
                <a:ea typeface="楷体" panose="02010609060101010101" pitchFamily="49" charset="-122"/>
              </a:rPr>
              <a:t>抽象类</a:t>
            </a:r>
            <a:endParaRPr lang="en-US" altLang="zh-CN" sz="2000" b="1" dirty="0">
              <a:solidFill>
                <a:srgbClr val="C00000"/>
              </a:solidFill>
              <a:latin typeface="+mj-lt"/>
              <a:ea typeface="楷体" panose="02010609060101010101" pitchFamily="49" charset="-122"/>
            </a:endParaRPr>
          </a:p>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分别重写了父类</a:t>
            </a:r>
            <a:r>
              <a:rPr lang="en-US" altLang="zh-CN" sz="2000" b="1" dirty="0">
                <a:solidFill>
                  <a:schemeClr val="tx1"/>
                </a:solidFill>
                <a:latin typeface="+mj-lt"/>
                <a:ea typeface="楷体" panose="02010609060101010101" pitchFamily="49" charset="-122"/>
              </a:rPr>
              <a:t>InputStream</a:t>
            </a:r>
            <a:r>
              <a:rPr lang="zh-CN" altLang="en-US" sz="2000" b="1" dirty="0">
                <a:solidFill>
                  <a:schemeClr val="tx1"/>
                </a:solidFill>
                <a:latin typeface="+mj-lt"/>
                <a:ea typeface="楷体" panose="02010609060101010101" pitchFamily="49" charset="-122"/>
              </a:rPr>
              <a:t>和</a:t>
            </a:r>
            <a:r>
              <a:rPr lang="en-US" altLang="zh-CN" sz="2000" b="1" dirty="0" err="1">
                <a:solidFill>
                  <a:schemeClr val="tx1"/>
                </a:solidFill>
                <a:latin typeface="+mj-lt"/>
                <a:ea typeface="楷体" panose="02010609060101010101" pitchFamily="49" charset="-122"/>
              </a:rPr>
              <a:t>OutputStream</a:t>
            </a:r>
            <a:r>
              <a:rPr lang="zh-CN" altLang="en-US" sz="2000" b="1" dirty="0">
                <a:solidFill>
                  <a:schemeClr val="tx1"/>
                </a:solidFill>
                <a:latin typeface="+mj-lt"/>
                <a:ea typeface="楷体" panose="02010609060101010101" pitchFamily="49" charset="-122"/>
              </a:rPr>
              <a:t>的所有方法，且它们的子类也应该重写它们的方法以满足特定的需要。</a:t>
            </a:r>
          </a:p>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 要使用过滤流，首先必须把它</a:t>
            </a:r>
            <a:r>
              <a:rPr lang="zh-CN" altLang="en-US" sz="2000" b="1" dirty="0">
                <a:solidFill>
                  <a:srgbClr val="C00000"/>
                </a:solidFill>
                <a:latin typeface="+mj-lt"/>
                <a:ea typeface="楷体" panose="02010609060101010101" pitchFamily="49" charset="-122"/>
              </a:rPr>
              <a:t>连接到某个输入</a:t>
            </a:r>
            <a:r>
              <a:rPr lang="en-US" altLang="zh-CN" sz="2000" b="1" dirty="0">
                <a:solidFill>
                  <a:srgbClr val="C00000"/>
                </a:solidFill>
                <a:latin typeface="+mj-lt"/>
                <a:ea typeface="楷体" panose="02010609060101010101" pitchFamily="49" charset="-122"/>
              </a:rPr>
              <a:t>/</a:t>
            </a:r>
            <a:r>
              <a:rPr lang="zh-CN" altLang="en-US" sz="2000" b="1" dirty="0">
                <a:solidFill>
                  <a:srgbClr val="C00000"/>
                </a:solidFill>
                <a:latin typeface="+mj-lt"/>
                <a:ea typeface="楷体" panose="02010609060101010101" pitchFamily="49" charset="-122"/>
              </a:rPr>
              <a:t>输出流</a:t>
            </a:r>
            <a:r>
              <a:rPr lang="zh-CN" altLang="en-US" sz="2000" b="1" dirty="0">
                <a:solidFill>
                  <a:schemeClr val="tx1"/>
                </a:solidFill>
                <a:latin typeface="+mj-lt"/>
                <a:ea typeface="楷体" panose="02010609060101010101" pitchFamily="49" charset="-122"/>
              </a:rPr>
              <a:t>上，通常在构造方法的参数中指定所要连接的流：</a:t>
            </a:r>
          </a:p>
          <a:p>
            <a:pPr lvl="3">
              <a:lnSpc>
                <a:spcPct val="120000"/>
              </a:lnSpc>
            </a:pPr>
            <a:r>
              <a:rPr lang="en-US" altLang="zh-CN" sz="2000" b="1" dirty="0" err="1">
                <a:solidFill>
                  <a:schemeClr val="tx1"/>
                </a:solidFill>
                <a:latin typeface="+mj-lt"/>
                <a:ea typeface="楷体" panose="02010609060101010101" pitchFamily="49" charset="-122"/>
              </a:rPr>
              <a:t>FilterInputStream</a:t>
            </a:r>
            <a:r>
              <a:rPr lang="en-US" altLang="zh-CN" sz="2000" b="1" dirty="0">
                <a:solidFill>
                  <a:schemeClr val="tx1"/>
                </a:solidFill>
                <a:latin typeface="+mj-lt"/>
                <a:ea typeface="楷体" panose="02010609060101010101" pitchFamily="49" charset="-122"/>
              </a:rPr>
              <a:t>(InputStream in);</a:t>
            </a:r>
          </a:p>
          <a:p>
            <a:pPr lvl="3">
              <a:lnSpc>
                <a:spcPct val="120000"/>
              </a:lnSpc>
            </a:pPr>
            <a:r>
              <a:rPr lang="en-US" altLang="zh-CN" sz="2000" b="1" dirty="0" err="1">
                <a:solidFill>
                  <a:schemeClr val="tx1"/>
                </a:solidFill>
                <a:latin typeface="+mj-lt"/>
                <a:ea typeface="楷体" panose="02010609060101010101" pitchFamily="49" charset="-122"/>
              </a:rPr>
              <a:t>FilterOutputStream</a:t>
            </a:r>
            <a:r>
              <a:rPr lang="en-US" altLang="zh-CN" sz="2000" b="1" dirty="0">
                <a:solidFill>
                  <a:schemeClr val="tx1"/>
                </a:solidFill>
                <a:latin typeface="+mj-lt"/>
                <a:ea typeface="楷体" panose="02010609060101010101" pitchFamily="49" charset="-122"/>
              </a:rPr>
              <a:t>(</a:t>
            </a:r>
            <a:r>
              <a:rPr lang="en-US" altLang="zh-CN" sz="2000" b="1" dirty="0" err="1">
                <a:solidFill>
                  <a:schemeClr val="tx1"/>
                </a:solidFill>
                <a:latin typeface="+mj-lt"/>
                <a:ea typeface="楷体" panose="02010609060101010101" pitchFamily="49" charset="-122"/>
              </a:rPr>
              <a:t>OutputStream</a:t>
            </a:r>
            <a:r>
              <a:rPr lang="en-US" altLang="zh-CN" sz="2000" b="1" dirty="0">
                <a:solidFill>
                  <a:schemeClr val="tx1"/>
                </a:solidFill>
                <a:latin typeface="+mj-lt"/>
                <a:ea typeface="楷体" panose="02010609060101010101" pitchFamily="49" charset="-122"/>
              </a:rPr>
              <a:t> out);</a:t>
            </a:r>
            <a:endParaRPr lang="zh-CN" altLang="en-US" sz="2000" b="1" dirty="0">
              <a:solidFill>
                <a:schemeClr val="tx1"/>
              </a:solidFill>
              <a:latin typeface="+mj-lt"/>
              <a:ea typeface="楷体" panose="02010609060101010101" pitchFamily="49" charset="-122"/>
            </a:endParaRPr>
          </a:p>
        </p:txBody>
      </p:sp>
    </p:spTree>
    <p:extLst>
      <p:ext uri="{BB962C8B-B14F-4D97-AF65-F5344CB8AC3E}">
        <p14:creationId xmlns:p14="http://schemas.microsoft.com/office/powerpoint/2010/main" val="145844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fad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fade">
                                      <p:cBhvr>
                                        <p:cTn id="4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矩形: 圆角 3">
            <a:extLst>
              <a:ext uri="{FF2B5EF4-FFF2-40B4-BE49-F238E27FC236}">
                <a16:creationId xmlns:a16="http://schemas.microsoft.com/office/drawing/2014/main" id="{5D31CB6C-C62B-4827-99CD-454BDC576A43}"/>
              </a:ext>
            </a:extLst>
          </p:cNvPr>
          <p:cNvSpPr/>
          <p:nvPr/>
        </p:nvSpPr>
        <p:spPr>
          <a:xfrm>
            <a:off x="-1" y="5020408"/>
            <a:ext cx="9144000" cy="1624082"/>
          </a:xfrm>
          <a:prstGeom prst="roundRect">
            <a:avLst>
              <a:gd name="adj" fmla="val 218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b="1" dirty="0">
                <a:solidFill>
                  <a:schemeClr val="tx1"/>
                </a:solidFill>
                <a:latin typeface="+mj-lt"/>
                <a:ea typeface="楷体" panose="02010609060101010101" pitchFamily="49" charset="-122"/>
              </a:rPr>
              <a:t>在初始化时，除了要指定所连接的</a:t>
            </a:r>
            <a:r>
              <a:rPr lang="en-US" altLang="zh-CN" b="1" dirty="0">
                <a:solidFill>
                  <a:schemeClr val="tx1"/>
                </a:solidFill>
                <a:latin typeface="+mj-lt"/>
                <a:ea typeface="楷体" panose="02010609060101010101" pitchFamily="49" charset="-122"/>
              </a:rPr>
              <a:t>I/O</a:t>
            </a:r>
            <a:r>
              <a:rPr lang="zh-CN" altLang="en-US" b="1" dirty="0">
                <a:solidFill>
                  <a:schemeClr val="tx1"/>
                </a:solidFill>
                <a:latin typeface="+mj-lt"/>
                <a:ea typeface="楷体" panose="02010609060101010101" pitchFamily="49" charset="-122"/>
              </a:rPr>
              <a:t>流之外，还可以指定缓冲区的大小。</a:t>
            </a:r>
            <a:endParaRPr lang="en-US" altLang="zh-CN"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b="1" dirty="0">
                <a:solidFill>
                  <a:schemeClr val="tx1"/>
                </a:solidFill>
                <a:latin typeface="+mj-lt"/>
                <a:ea typeface="楷体" panose="02010609060101010101" pitchFamily="49" charset="-122"/>
              </a:rPr>
              <a:t>缺省时实用</a:t>
            </a:r>
            <a:r>
              <a:rPr lang="en-US" altLang="zh-CN" b="1" dirty="0">
                <a:solidFill>
                  <a:schemeClr val="tx1"/>
                </a:solidFill>
                <a:latin typeface="+mj-lt"/>
                <a:ea typeface="楷体" panose="02010609060101010101" pitchFamily="49" charset="-122"/>
              </a:rPr>
              <a:t>32</a:t>
            </a:r>
            <a:r>
              <a:rPr lang="zh-CN" altLang="en-US" b="1" dirty="0">
                <a:solidFill>
                  <a:schemeClr val="tx1"/>
                </a:solidFill>
                <a:latin typeface="+mj-lt"/>
                <a:ea typeface="楷体" panose="02010609060101010101" pitchFamily="49" charset="-122"/>
              </a:rPr>
              <a:t>字节大小的缓冲区；</a:t>
            </a:r>
            <a:endParaRPr lang="en-US" altLang="zh-CN"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b="1" dirty="0">
                <a:solidFill>
                  <a:schemeClr val="tx1"/>
                </a:solidFill>
                <a:latin typeface="+mj-lt"/>
                <a:ea typeface="楷体" panose="02010609060101010101" pitchFamily="49" charset="-122"/>
              </a:rPr>
              <a:t>最优的缓冲区大小常依赖于主机操作系统、可使用的内存空间以及机器的配置等；</a:t>
            </a:r>
            <a:endParaRPr lang="en-US" altLang="zh-CN"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b="1" dirty="0">
                <a:solidFill>
                  <a:schemeClr val="tx1"/>
                </a:solidFill>
                <a:latin typeface="+mj-lt"/>
                <a:ea typeface="楷体" panose="02010609060101010101" pitchFamily="49" charset="-122"/>
              </a:rPr>
              <a:t>一般缓冲区的大小为内存页或磁盘块等的整数倍，如</a:t>
            </a:r>
            <a:r>
              <a:rPr lang="en-US" altLang="zh-CN" b="1" dirty="0">
                <a:solidFill>
                  <a:schemeClr val="tx1"/>
                </a:solidFill>
                <a:latin typeface="+mj-lt"/>
                <a:ea typeface="楷体" panose="02010609060101010101" pitchFamily="49" charset="-122"/>
              </a:rPr>
              <a:t>8912</a:t>
            </a:r>
            <a:r>
              <a:rPr lang="zh-CN" altLang="en-US" b="1" dirty="0">
                <a:solidFill>
                  <a:schemeClr val="tx1"/>
                </a:solidFill>
                <a:latin typeface="+mj-lt"/>
                <a:ea typeface="楷体" panose="02010609060101010101" pitchFamily="49" charset="-122"/>
              </a:rPr>
              <a:t>字节或更小。</a:t>
            </a:r>
          </a:p>
        </p:txBody>
      </p:sp>
      <p:sp>
        <p:nvSpPr>
          <p:cNvPr id="5" name="矩形 4">
            <a:extLst>
              <a:ext uri="{FF2B5EF4-FFF2-40B4-BE49-F238E27FC236}">
                <a16:creationId xmlns:a16="http://schemas.microsoft.com/office/drawing/2014/main" id="{E35F4574-875D-4210-A5E7-22B05310D7FB}"/>
              </a:ext>
            </a:extLst>
          </p:cNvPr>
          <p:cNvSpPr/>
          <p:nvPr/>
        </p:nvSpPr>
        <p:spPr>
          <a:xfrm>
            <a:off x="-1" y="1949853"/>
            <a:ext cx="9144001" cy="101021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rgbClr val="1557AE"/>
                </a:solidFill>
                <a:latin typeface="+mj-lt"/>
              </a:rPr>
              <a:t>类</a:t>
            </a:r>
            <a:r>
              <a:rPr lang="en-US" altLang="zh-CN" sz="2000" b="1" dirty="0" err="1">
                <a:solidFill>
                  <a:srgbClr val="1557AE"/>
                </a:solidFill>
                <a:latin typeface="+mj-lt"/>
              </a:rPr>
              <a:t>BufferedInputStream</a:t>
            </a:r>
            <a:r>
              <a:rPr lang="zh-CN" altLang="en-US" sz="2000" b="1" dirty="0">
                <a:solidFill>
                  <a:srgbClr val="1557AE"/>
                </a:solidFill>
                <a:latin typeface="+mj-lt"/>
              </a:rPr>
              <a:t>和</a:t>
            </a:r>
            <a:r>
              <a:rPr lang="en-US" altLang="zh-CN" sz="2000" b="1" dirty="0" err="1">
                <a:solidFill>
                  <a:srgbClr val="1557AE"/>
                </a:solidFill>
                <a:latin typeface="+mj-lt"/>
              </a:rPr>
              <a:t>BufferedOutputStream</a:t>
            </a:r>
            <a:r>
              <a:rPr lang="zh-CN" altLang="en-US" sz="2000" b="1" dirty="0">
                <a:solidFill>
                  <a:srgbClr val="1557AE"/>
                </a:solidFill>
                <a:latin typeface="+mj-lt"/>
              </a:rPr>
              <a:t>实现了带缓冲的过滤流，它提供了缓冲机制，把任意的</a:t>
            </a:r>
            <a:r>
              <a:rPr lang="en-US" altLang="zh-CN" sz="2000" b="1" dirty="0">
                <a:solidFill>
                  <a:srgbClr val="1557AE"/>
                </a:solidFill>
                <a:latin typeface="+mj-lt"/>
              </a:rPr>
              <a:t>I/O</a:t>
            </a:r>
            <a:r>
              <a:rPr lang="zh-CN" altLang="en-US" sz="2000" b="1" dirty="0">
                <a:solidFill>
                  <a:srgbClr val="1557AE"/>
                </a:solidFill>
                <a:latin typeface="+mj-lt"/>
              </a:rPr>
              <a:t>流“捆绑”到缓冲流上，可以提高该</a:t>
            </a:r>
            <a:r>
              <a:rPr lang="en-US" altLang="zh-CN" sz="2000" b="1" dirty="0">
                <a:solidFill>
                  <a:srgbClr val="1557AE"/>
                </a:solidFill>
                <a:latin typeface="+mj-lt"/>
              </a:rPr>
              <a:t>I/O</a:t>
            </a:r>
            <a:r>
              <a:rPr lang="zh-CN" altLang="en-US" sz="2000" b="1" dirty="0">
                <a:solidFill>
                  <a:srgbClr val="1557AE"/>
                </a:solidFill>
                <a:latin typeface="+mj-lt"/>
              </a:rPr>
              <a:t>流的读取效率。</a:t>
            </a:r>
            <a:endParaRPr lang="zh-CN" altLang="en-US" sz="2000" dirty="0">
              <a:solidFill>
                <a:srgbClr val="1557AE"/>
              </a:solidFill>
            </a:endParaRPr>
          </a:p>
        </p:txBody>
      </p:sp>
      <p:sp>
        <p:nvSpPr>
          <p:cNvPr id="6" name="矩形: 圆角 5">
            <a:extLst>
              <a:ext uri="{FF2B5EF4-FFF2-40B4-BE49-F238E27FC236}">
                <a16:creationId xmlns:a16="http://schemas.microsoft.com/office/drawing/2014/main" id="{5FD16FFE-C4B9-4B52-AEC6-CC357D6DFF70}"/>
              </a:ext>
            </a:extLst>
          </p:cNvPr>
          <p:cNvSpPr/>
          <p:nvPr/>
        </p:nvSpPr>
        <p:spPr>
          <a:xfrm>
            <a:off x="43130" y="2991666"/>
            <a:ext cx="9100870" cy="1966097"/>
          </a:xfrm>
          <a:prstGeom prst="roundRect">
            <a:avLst>
              <a:gd name="adj" fmla="val 0"/>
            </a:avLst>
          </a:prstGeom>
          <a:solidFill>
            <a:schemeClr val="bg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b="1" dirty="0">
              <a:solidFill>
                <a:schemeClr val="tx1"/>
              </a:solidFill>
              <a:latin typeface="+mj-lt"/>
              <a:ea typeface="楷体" panose="02010609060101010101" pitchFamily="49" charset="-122"/>
            </a:endParaRPr>
          </a:p>
        </p:txBody>
      </p:sp>
      <p:sp>
        <p:nvSpPr>
          <p:cNvPr id="7" name="圆柱体 6">
            <a:extLst>
              <a:ext uri="{FF2B5EF4-FFF2-40B4-BE49-F238E27FC236}">
                <a16:creationId xmlns:a16="http://schemas.microsoft.com/office/drawing/2014/main" id="{40EAF7A5-2E99-4BE2-A10C-68287C5E57E6}"/>
              </a:ext>
            </a:extLst>
          </p:cNvPr>
          <p:cNvSpPr/>
          <p:nvPr/>
        </p:nvSpPr>
        <p:spPr>
          <a:xfrm>
            <a:off x="138918" y="3894052"/>
            <a:ext cx="1037493" cy="58029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数据块</a:t>
            </a:r>
          </a:p>
        </p:txBody>
      </p:sp>
      <p:sp>
        <p:nvSpPr>
          <p:cNvPr id="8" name="矩形 7">
            <a:extLst>
              <a:ext uri="{FF2B5EF4-FFF2-40B4-BE49-F238E27FC236}">
                <a16:creationId xmlns:a16="http://schemas.microsoft.com/office/drawing/2014/main" id="{6DBA063C-138E-4C5C-8902-78B83CD38A13}"/>
              </a:ext>
            </a:extLst>
          </p:cNvPr>
          <p:cNvSpPr/>
          <p:nvPr/>
        </p:nvSpPr>
        <p:spPr>
          <a:xfrm>
            <a:off x="2594563" y="3429000"/>
            <a:ext cx="2474494" cy="10727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err="1"/>
              <a:t>BufferedInputStream</a:t>
            </a:r>
            <a:endParaRPr lang="en-US" altLang="zh-CN" b="1" dirty="0"/>
          </a:p>
          <a:p>
            <a:pPr algn="ctr"/>
            <a:endParaRPr lang="en-US" altLang="zh-CN" b="1" dirty="0"/>
          </a:p>
          <a:p>
            <a:pPr algn="ctr"/>
            <a:r>
              <a:rPr lang="zh-CN" altLang="en-US" b="1" dirty="0"/>
              <a:t>缓冲区</a:t>
            </a:r>
          </a:p>
        </p:txBody>
      </p:sp>
      <p:sp>
        <p:nvSpPr>
          <p:cNvPr id="9" name="矩形 8">
            <a:extLst>
              <a:ext uri="{FF2B5EF4-FFF2-40B4-BE49-F238E27FC236}">
                <a16:creationId xmlns:a16="http://schemas.microsoft.com/office/drawing/2014/main" id="{B18E7C97-F8B3-476C-BD5A-0F1F08B9B5AD}"/>
              </a:ext>
            </a:extLst>
          </p:cNvPr>
          <p:cNvSpPr/>
          <p:nvPr/>
        </p:nvSpPr>
        <p:spPr>
          <a:xfrm>
            <a:off x="6439148" y="3429000"/>
            <a:ext cx="2474494" cy="10727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程序</a:t>
            </a:r>
            <a:endParaRPr lang="en-US" altLang="zh-CN" b="1" dirty="0"/>
          </a:p>
          <a:p>
            <a:pPr algn="ctr"/>
            <a:endParaRPr lang="en-US" altLang="zh-CN" b="1" dirty="0"/>
          </a:p>
          <a:p>
            <a:pPr algn="ctr"/>
            <a:r>
              <a:rPr lang="zh-CN" altLang="en-US" b="1" dirty="0"/>
              <a:t>读取个别数据</a:t>
            </a:r>
          </a:p>
        </p:txBody>
      </p:sp>
      <p:cxnSp>
        <p:nvCxnSpPr>
          <p:cNvPr id="11" name="直接箭头连接符 10">
            <a:extLst>
              <a:ext uri="{FF2B5EF4-FFF2-40B4-BE49-F238E27FC236}">
                <a16:creationId xmlns:a16="http://schemas.microsoft.com/office/drawing/2014/main" id="{64E97601-AE73-4BAC-9AED-58481CA37777}"/>
              </a:ext>
            </a:extLst>
          </p:cNvPr>
          <p:cNvCxnSpPr>
            <a:cxnSpLocks/>
          </p:cNvCxnSpPr>
          <p:nvPr/>
        </p:nvCxnSpPr>
        <p:spPr>
          <a:xfrm>
            <a:off x="1176411" y="4221620"/>
            <a:ext cx="22221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E0B36F5-7593-45B2-828D-0CA01D280BAB}"/>
              </a:ext>
            </a:extLst>
          </p:cNvPr>
          <p:cNvCxnSpPr>
            <a:cxnSpLocks/>
          </p:cNvCxnSpPr>
          <p:nvPr/>
        </p:nvCxnSpPr>
        <p:spPr>
          <a:xfrm>
            <a:off x="4526279" y="4221620"/>
            <a:ext cx="22221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1A909B5-DCB9-4275-A6C0-F50BAD9A1BDB}"/>
              </a:ext>
            </a:extLst>
          </p:cNvPr>
          <p:cNvSpPr txBox="1"/>
          <p:nvPr/>
        </p:nvSpPr>
        <p:spPr>
          <a:xfrm>
            <a:off x="0" y="931325"/>
            <a:ext cx="9144000" cy="1010213"/>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过滤流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缓冲流</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2218896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fade">
                                      <p:cBhvr>
                                        <p:cTn id="47" dur="500"/>
                                        <p:tgtEl>
                                          <p:spTgt spid="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14" name="文本框 13">
            <a:extLst>
              <a:ext uri="{FF2B5EF4-FFF2-40B4-BE49-F238E27FC236}">
                <a16:creationId xmlns:a16="http://schemas.microsoft.com/office/drawing/2014/main" id="{FEFB5534-488E-4C24-AC67-12E6ABCA6350}"/>
              </a:ext>
            </a:extLst>
          </p:cNvPr>
          <p:cNvSpPr txBox="1"/>
          <p:nvPr/>
        </p:nvSpPr>
        <p:spPr>
          <a:xfrm>
            <a:off x="0" y="931325"/>
            <a:ext cx="9144000" cy="1453411"/>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过滤流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缓冲流</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将缓冲流与文件流相接：</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15" name="矩形: 圆角 14">
            <a:extLst>
              <a:ext uri="{FF2B5EF4-FFF2-40B4-BE49-F238E27FC236}">
                <a16:creationId xmlns:a16="http://schemas.microsoft.com/office/drawing/2014/main" id="{04AF9F74-89DE-4A2B-BCF1-CF8A025C8724}"/>
              </a:ext>
            </a:extLst>
          </p:cNvPr>
          <p:cNvSpPr/>
          <p:nvPr/>
        </p:nvSpPr>
        <p:spPr>
          <a:xfrm>
            <a:off x="1" y="2314588"/>
            <a:ext cx="9143999" cy="2428861"/>
          </a:xfrm>
          <a:prstGeom prst="roundRect">
            <a:avLst>
              <a:gd name="adj" fmla="val 0"/>
            </a:avLst>
          </a:prstGeom>
          <a:solidFill>
            <a:schemeClr val="bg1">
              <a:lumMod val="85000"/>
            </a:schemeClr>
          </a:solidFill>
          <a:ln w="28575">
            <a:solidFill>
              <a:srgbClr val="1557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3050" lvl="3">
              <a:tabLst>
                <a:tab pos="360363" algn="l"/>
              </a:tabLst>
            </a:pPr>
            <a:r>
              <a:rPr lang="en-US" altLang="zh-CN" sz="2000" b="1" dirty="0">
                <a:solidFill>
                  <a:schemeClr val="tx1"/>
                </a:solidFill>
                <a:latin typeface="Consolas" panose="020B0609020204030204" pitchFamily="49" charset="0"/>
                <a:ea typeface="楷体" panose="02010609060101010101" pitchFamily="49" charset="-122"/>
              </a:rPr>
              <a:t>FileInputStream in = new   FileInputStream(“file1.txt”);</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 out = new </a:t>
            </a:r>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 (“file2.txt”);</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BufferedInputStream</a:t>
            </a:r>
            <a:r>
              <a:rPr lang="en-US" altLang="zh-CN" sz="2000" b="1" dirty="0">
                <a:solidFill>
                  <a:schemeClr val="tx1"/>
                </a:solidFill>
                <a:latin typeface="Consolas" panose="020B0609020204030204" pitchFamily="49" charset="0"/>
                <a:ea typeface="楷体" panose="02010609060101010101" pitchFamily="49" charset="-122"/>
              </a:rPr>
              <a:t> bin = new </a:t>
            </a:r>
            <a:r>
              <a:rPr lang="en-US" altLang="zh-CN" sz="2000" b="1" dirty="0" err="1">
                <a:solidFill>
                  <a:schemeClr val="tx1"/>
                </a:solidFill>
                <a:latin typeface="Consolas" panose="020B0609020204030204" pitchFamily="49" charset="0"/>
                <a:ea typeface="楷体" panose="02010609060101010101" pitchFamily="49" charset="-122"/>
              </a:rPr>
              <a:t>BufferedInputStream</a:t>
            </a:r>
            <a:r>
              <a:rPr lang="en-US" altLang="zh-CN" sz="2000" b="1" dirty="0">
                <a:solidFill>
                  <a:schemeClr val="tx1"/>
                </a:solidFill>
                <a:latin typeface="Consolas" panose="020B0609020204030204" pitchFamily="49" charset="0"/>
                <a:ea typeface="楷体" panose="02010609060101010101" pitchFamily="49" charset="-122"/>
              </a:rPr>
              <a:t>(in,</a:t>
            </a:r>
            <a:r>
              <a:rPr lang="en-US" altLang="zh-CN" sz="2000" b="1" dirty="0">
                <a:solidFill>
                  <a:srgbClr val="C00000"/>
                </a:solidFill>
                <a:latin typeface="Consolas" panose="020B0609020204030204" pitchFamily="49" charset="0"/>
                <a:ea typeface="楷体" panose="02010609060101010101" pitchFamily="49" charset="-122"/>
              </a:rPr>
              <a:t>256</a:t>
            </a:r>
            <a:r>
              <a:rPr lang="en-US" altLang="zh-CN" sz="2000" b="1" dirty="0">
                <a:solidFill>
                  <a:schemeClr val="tx1"/>
                </a:solidFill>
                <a:latin typeface="Consolas" panose="020B0609020204030204" pitchFamily="49" charset="0"/>
                <a:ea typeface="楷体" panose="02010609060101010101" pitchFamily="49" charset="-122"/>
              </a:rPr>
              <a:t>) </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BufferedOutputStream</a:t>
            </a:r>
            <a:r>
              <a:rPr lang="en-US" altLang="zh-CN" sz="2000" b="1" dirty="0">
                <a:solidFill>
                  <a:schemeClr val="tx1"/>
                </a:solidFill>
                <a:latin typeface="Consolas" panose="020B0609020204030204" pitchFamily="49" charset="0"/>
                <a:ea typeface="楷体" panose="02010609060101010101" pitchFamily="49" charset="-122"/>
              </a:rPr>
              <a:t> bout = new </a:t>
            </a:r>
            <a:r>
              <a:rPr lang="en-US" altLang="zh-CN" sz="2000" b="1" dirty="0" err="1">
                <a:solidFill>
                  <a:schemeClr val="tx1"/>
                </a:solidFill>
                <a:latin typeface="Consolas" panose="020B0609020204030204" pitchFamily="49" charset="0"/>
                <a:ea typeface="楷体" panose="02010609060101010101" pitchFamily="49" charset="-122"/>
              </a:rPr>
              <a:t>BufferedOutputStream</a:t>
            </a:r>
            <a:r>
              <a:rPr lang="en-US" altLang="zh-CN" sz="2000" b="1" dirty="0">
                <a:solidFill>
                  <a:schemeClr val="tx1"/>
                </a:solidFill>
                <a:latin typeface="Consolas" panose="020B0609020204030204" pitchFamily="49" charset="0"/>
                <a:ea typeface="楷体" panose="02010609060101010101" pitchFamily="49" charset="-122"/>
              </a:rPr>
              <a:t>(out,</a:t>
            </a:r>
            <a:r>
              <a:rPr lang="en-US" altLang="zh-CN" sz="2000" b="1" dirty="0">
                <a:solidFill>
                  <a:srgbClr val="C00000"/>
                </a:solidFill>
                <a:latin typeface="Consolas" panose="020B0609020204030204" pitchFamily="49" charset="0"/>
                <a:ea typeface="楷体" panose="02010609060101010101" pitchFamily="49" charset="-122"/>
              </a:rPr>
              <a:t>256</a:t>
            </a:r>
            <a:r>
              <a:rPr lang="en-US" altLang="zh-CN" sz="2000" b="1" dirty="0">
                <a:solidFill>
                  <a:schemeClr val="tx1"/>
                </a:solidFill>
                <a:latin typeface="Consolas" panose="020B0609020204030204" pitchFamily="49" charset="0"/>
                <a:ea typeface="楷体" panose="02010609060101010101" pitchFamily="49" charset="-122"/>
              </a:rPr>
              <a:t>);</a:t>
            </a:r>
          </a:p>
          <a:p>
            <a:pPr marL="273050" lvl="3">
              <a:tabLst>
                <a:tab pos="360363" algn="l"/>
              </a:tabLst>
            </a:pPr>
            <a:r>
              <a:rPr lang="en-US" altLang="zh-CN" sz="2000" b="1" dirty="0">
                <a:solidFill>
                  <a:schemeClr val="tx1"/>
                </a:solidFill>
                <a:latin typeface="Consolas" panose="020B0609020204030204" pitchFamily="49" charset="0"/>
                <a:ea typeface="楷体" panose="02010609060101010101" pitchFamily="49" charset="-122"/>
              </a:rPr>
              <a:t>int </a:t>
            </a:r>
            <a:r>
              <a:rPr lang="en-US" altLang="zh-CN" sz="2000" b="1" dirty="0" err="1">
                <a:solidFill>
                  <a:schemeClr val="tx1"/>
                </a:solidFill>
                <a:latin typeface="Consolas" panose="020B0609020204030204" pitchFamily="49" charset="0"/>
                <a:ea typeface="楷体" panose="02010609060101010101" pitchFamily="49" charset="-122"/>
              </a:rPr>
              <a:t>len</a:t>
            </a:r>
            <a:r>
              <a:rPr lang="en-US" altLang="zh-CN" sz="2000" b="1" dirty="0">
                <a:solidFill>
                  <a:schemeClr val="tx1"/>
                </a:solidFill>
                <a:latin typeface="Consolas" panose="020B0609020204030204" pitchFamily="49" charset="0"/>
                <a:ea typeface="楷体" panose="02010609060101010101" pitchFamily="49" charset="-122"/>
              </a:rPr>
              <a:t>;</a:t>
            </a:r>
          </a:p>
          <a:p>
            <a:pPr marL="273050" lvl="3">
              <a:tabLst>
                <a:tab pos="360363" algn="l"/>
              </a:tabLst>
            </a:pPr>
            <a:r>
              <a:rPr lang="en-US" altLang="zh-CN" sz="2000" b="1" dirty="0">
                <a:solidFill>
                  <a:schemeClr val="tx1"/>
                </a:solidFill>
                <a:latin typeface="Consolas" panose="020B0609020204030204" pitchFamily="49" charset="0"/>
                <a:ea typeface="楷体" panose="02010609060101010101" pitchFamily="49" charset="-122"/>
              </a:rPr>
              <a:t>byte </a:t>
            </a:r>
            <a:r>
              <a:rPr lang="en-US" altLang="zh-CN" sz="2000" b="1" dirty="0" err="1">
                <a:solidFill>
                  <a:schemeClr val="tx1"/>
                </a:solidFill>
                <a:latin typeface="Consolas" panose="020B0609020204030204" pitchFamily="49" charset="0"/>
                <a:ea typeface="楷体" panose="02010609060101010101" pitchFamily="49" charset="-122"/>
              </a:rPr>
              <a:t>bArray</a:t>
            </a:r>
            <a:r>
              <a:rPr lang="en-US" altLang="zh-CN" sz="2000" b="1" dirty="0">
                <a:solidFill>
                  <a:schemeClr val="tx1"/>
                </a:solidFill>
                <a:latin typeface="Consolas" panose="020B0609020204030204" pitchFamily="49" charset="0"/>
                <a:ea typeface="楷体" panose="02010609060101010101" pitchFamily="49" charset="-122"/>
              </a:rPr>
              <a:t>[]=new byte[256];</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len</a:t>
            </a:r>
            <a:r>
              <a:rPr lang="en-US" altLang="zh-CN" sz="2000" b="1" dirty="0">
                <a:solidFill>
                  <a:schemeClr val="tx1"/>
                </a:solidFill>
                <a:latin typeface="Consolas" panose="020B0609020204030204" pitchFamily="49" charset="0"/>
                <a:ea typeface="楷体" panose="02010609060101010101" pitchFamily="49" charset="-122"/>
              </a:rPr>
              <a:t>=</a:t>
            </a:r>
            <a:r>
              <a:rPr lang="en-US" altLang="zh-CN" sz="2000" b="1" dirty="0" err="1">
                <a:solidFill>
                  <a:schemeClr val="tx1"/>
                </a:solidFill>
                <a:latin typeface="Consolas" panose="020B0609020204030204" pitchFamily="49" charset="0"/>
                <a:ea typeface="楷体" panose="02010609060101010101" pitchFamily="49" charset="-122"/>
              </a:rPr>
              <a:t>bin.read</a:t>
            </a:r>
            <a:r>
              <a:rPr lang="en-US" altLang="zh-CN" sz="2000" b="1" dirty="0">
                <a:solidFill>
                  <a:schemeClr val="tx1"/>
                </a:solidFill>
                <a:latin typeface="Consolas" panose="020B0609020204030204" pitchFamily="49" charset="0"/>
                <a:ea typeface="楷体" panose="02010609060101010101" pitchFamily="49" charset="-122"/>
              </a:rPr>
              <a:t>(</a:t>
            </a:r>
            <a:r>
              <a:rPr lang="en-US" altLang="zh-CN" sz="2000" b="1" dirty="0" err="1">
                <a:solidFill>
                  <a:schemeClr val="tx1"/>
                </a:solidFill>
                <a:latin typeface="Consolas" panose="020B0609020204030204" pitchFamily="49" charset="0"/>
                <a:ea typeface="楷体" panose="02010609060101010101" pitchFamily="49" charset="-122"/>
              </a:rPr>
              <a:t>bArray</a:t>
            </a:r>
            <a:r>
              <a:rPr lang="en-US" altLang="zh-CN" sz="2000" b="1" dirty="0">
                <a:solidFill>
                  <a:schemeClr val="tx1"/>
                </a:solidFill>
                <a:latin typeface="Consolas" panose="020B0609020204030204" pitchFamily="49" charset="0"/>
                <a:ea typeface="楷体" panose="02010609060101010101" pitchFamily="49" charset="-122"/>
              </a:rPr>
              <a:t>);  </a:t>
            </a:r>
            <a:r>
              <a:rPr lang="en-US" altLang="zh-CN" sz="2000" b="1" dirty="0">
                <a:solidFill>
                  <a:schemeClr val="accent6">
                    <a:lumMod val="50000"/>
                  </a:schemeClr>
                </a:solidFill>
                <a:latin typeface="Consolas" panose="020B0609020204030204" pitchFamily="49" charset="0"/>
                <a:ea typeface="楷体" panose="02010609060101010101" pitchFamily="49" charset="-122"/>
              </a:rPr>
              <a:t>//</a:t>
            </a:r>
            <a:r>
              <a:rPr lang="en-US" altLang="zh-CN" sz="2000" b="1" dirty="0" err="1">
                <a:solidFill>
                  <a:schemeClr val="accent6">
                    <a:lumMod val="50000"/>
                  </a:schemeClr>
                </a:solidFill>
                <a:latin typeface="Consolas" panose="020B0609020204030204" pitchFamily="49" charset="0"/>
                <a:ea typeface="楷体" panose="02010609060101010101" pitchFamily="49" charset="-122"/>
              </a:rPr>
              <a:t>len</a:t>
            </a:r>
            <a:r>
              <a:rPr lang="zh-CN" altLang="en-US" sz="2000" b="1" dirty="0">
                <a:solidFill>
                  <a:schemeClr val="accent6">
                    <a:lumMod val="50000"/>
                  </a:schemeClr>
                </a:solidFill>
                <a:latin typeface="Consolas" panose="020B0609020204030204" pitchFamily="49" charset="0"/>
                <a:ea typeface="楷体" panose="02010609060101010101" pitchFamily="49" charset="-122"/>
              </a:rPr>
              <a:t>中得到是长度</a:t>
            </a:r>
            <a:r>
              <a:rPr lang="en-US" altLang="zh-CN" sz="2000" b="1" dirty="0">
                <a:solidFill>
                  <a:schemeClr val="accent6">
                    <a:lumMod val="50000"/>
                  </a:schemeClr>
                </a:solidFill>
                <a:latin typeface="Consolas" panose="020B0609020204030204" pitchFamily="49" charset="0"/>
                <a:ea typeface="楷体" panose="02010609060101010101" pitchFamily="49" charset="-122"/>
              </a:rPr>
              <a:t>, </a:t>
            </a:r>
            <a:r>
              <a:rPr lang="en-US" altLang="zh-CN" sz="2000" b="1" dirty="0" err="1">
                <a:solidFill>
                  <a:schemeClr val="accent6">
                    <a:lumMod val="50000"/>
                  </a:schemeClr>
                </a:solidFill>
                <a:latin typeface="Consolas" panose="020B0609020204030204" pitchFamily="49" charset="0"/>
                <a:ea typeface="楷体" panose="02010609060101010101" pitchFamily="49" charset="-122"/>
              </a:rPr>
              <a:t>bArray</a:t>
            </a:r>
            <a:r>
              <a:rPr lang="zh-CN" altLang="en-US" sz="2000" b="1" dirty="0">
                <a:solidFill>
                  <a:schemeClr val="accent6">
                    <a:lumMod val="50000"/>
                  </a:schemeClr>
                </a:solidFill>
                <a:latin typeface="Consolas" panose="020B0609020204030204" pitchFamily="49" charset="0"/>
                <a:ea typeface="楷体" panose="02010609060101010101" pitchFamily="49" charset="-122"/>
              </a:rPr>
              <a:t>中得到的是数据</a:t>
            </a:r>
          </a:p>
        </p:txBody>
      </p:sp>
      <p:sp>
        <p:nvSpPr>
          <p:cNvPr id="16" name="矩形: 圆角 15">
            <a:extLst>
              <a:ext uri="{FF2B5EF4-FFF2-40B4-BE49-F238E27FC236}">
                <a16:creationId xmlns:a16="http://schemas.microsoft.com/office/drawing/2014/main" id="{828354DA-F4C6-488F-9F8B-D959960B1B97}"/>
              </a:ext>
            </a:extLst>
          </p:cNvPr>
          <p:cNvSpPr/>
          <p:nvPr/>
        </p:nvSpPr>
        <p:spPr>
          <a:xfrm>
            <a:off x="1" y="4959547"/>
            <a:ext cx="9143999" cy="1290961"/>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对于</a:t>
            </a:r>
            <a:r>
              <a:rPr lang="en-US" altLang="zh-CN" sz="2000" b="1" dirty="0" err="1">
                <a:solidFill>
                  <a:schemeClr val="tx1"/>
                </a:solidFill>
                <a:latin typeface="+mj-lt"/>
              </a:rPr>
              <a:t>BufferedOutputStream</a:t>
            </a:r>
            <a:r>
              <a:rPr lang="zh-CN" altLang="en-US" sz="2000" b="1" dirty="0">
                <a:solidFill>
                  <a:schemeClr val="tx1"/>
                </a:solidFill>
                <a:latin typeface="+mj-lt"/>
              </a:rPr>
              <a:t>，只有缓冲区满时，才会将数据真正送到输出流</a:t>
            </a:r>
            <a:endParaRPr lang="en-US" altLang="zh-CN" sz="2000" b="1" dirty="0">
              <a:solidFill>
                <a:schemeClr val="tx1"/>
              </a:solidFill>
              <a:latin typeface="+mj-lt"/>
            </a:endParaRPr>
          </a:p>
          <a:p>
            <a:pPr marL="342900" indent="-342900" algn="just">
              <a:lnSpc>
                <a:spcPct val="120000"/>
              </a:lnSpc>
              <a:buFont typeface="Wingdings" panose="05000000000000000000" pitchFamily="2" charset="2"/>
              <a:buChar char="ü"/>
            </a:pPr>
            <a:r>
              <a:rPr lang="zh-CN" altLang="en-US" sz="2000" b="1" dirty="0">
                <a:solidFill>
                  <a:schemeClr val="tx1"/>
                </a:solidFill>
                <a:latin typeface="+mj-lt"/>
              </a:rPr>
              <a:t>但可以使用</a:t>
            </a:r>
            <a:r>
              <a:rPr lang="en-US" altLang="zh-CN" sz="2000" b="1" dirty="0">
                <a:solidFill>
                  <a:schemeClr val="tx1"/>
                </a:solidFill>
                <a:latin typeface="+mj-lt"/>
              </a:rPr>
              <a:t>flush()</a:t>
            </a:r>
            <a:r>
              <a:rPr lang="zh-CN" altLang="en-US" sz="2000" b="1" dirty="0">
                <a:solidFill>
                  <a:schemeClr val="tx1"/>
                </a:solidFill>
                <a:latin typeface="+mj-lt"/>
              </a:rPr>
              <a:t>方法人为地将尚未填满的缓冲区中的数据送出。</a:t>
            </a:r>
          </a:p>
        </p:txBody>
      </p:sp>
    </p:spTree>
    <p:extLst>
      <p:ext uri="{BB962C8B-B14F-4D97-AF65-F5344CB8AC3E}">
        <p14:creationId xmlns:p14="http://schemas.microsoft.com/office/powerpoint/2010/main" val="2471023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4" end="4"/>
                                            </p:txEl>
                                          </p:spTgt>
                                        </p:tgtEl>
                                        <p:attrNameLst>
                                          <p:attrName>style.visibility</p:attrName>
                                        </p:attrNameLst>
                                      </p:cBhvr>
                                      <p:to>
                                        <p:strVal val="visible"/>
                                      </p:to>
                                    </p:set>
                                    <p:animEffect transition="in" filter="fade">
                                      <p:cBhvr>
                                        <p:cTn id="32" dur="500"/>
                                        <p:tgtEl>
                                          <p:spTgt spid="15">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xEl>
                                              <p:pRg st="5" end="5"/>
                                            </p:txEl>
                                          </p:spTgt>
                                        </p:tgtEl>
                                        <p:attrNameLst>
                                          <p:attrName>style.visibility</p:attrName>
                                        </p:attrNameLst>
                                      </p:cBhvr>
                                      <p:to>
                                        <p:strVal val="visible"/>
                                      </p:to>
                                    </p:set>
                                    <p:animEffect transition="in" filter="fade">
                                      <p:cBhvr>
                                        <p:cTn id="35" dur="500"/>
                                        <p:tgtEl>
                                          <p:spTgt spid="15">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xEl>
                                              <p:pRg st="6" end="6"/>
                                            </p:txEl>
                                          </p:spTgt>
                                        </p:tgtEl>
                                        <p:attrNameLst>
                                          <p:attrName>style.visibility</p:attrName>
                                        </p:attrNameLst>
                                      </p:cBhvr>
                                      <p:to>
                                        <p:strVal val="visible"/>
                                      </p:to>
                                    </p:set>
                                    <p:animEffect transition="in" filter="fade">
                                      <p:cBhvr>
                                        <p:cTn id="38" dur="500"/>
                                        <p:tgtEl>
                                          <p:spTgt spid="1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词法规则</a:t>
            </a:r>
          </a:p>
        </p:txBody>
      </p:sp>
      <p:sp>
        <p:nvSpPr>
          <p:cNvPr id="5" name="文本框 4">
            <a:extLst>
              <a:ext uri="{FF2B5EF4-FFF2-40B4-BE49-F238E27FC236}">
                <a16:creationId xmlns:a16="http://schemas.microsoft.com/office/drawing/2014/main" id="{F47865C7-ECF8-4480-A098-70EA81B60AA4}"/>
              </a:ext>
            </a:extLst>
          </p:cNvPr>
          <p:cNvSpPr txBox="1"/>
          <p:nvPr/>
        </p:nvSpPr>
        <p:spPr>
          <a:xfrm>
            <a:off x="0" y="1143635"/>
            <a:ext cx="9144000" cy="2783006"/>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分隔符</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空白符：</a:t>
            </a:r>
            <a:r>
              <a:rPr lang="zh-CN" altLang="en-US" sz="2400" b="1" dirty="0">
                <a:latin typeface="+mj-lt"/>
                <a:ea typeface="楷体" panose="02010609060101010101" pitchFamily="49" charset="-122"/>
                <a:cs typeface="黑体" panose="02010609060101010101" pitchFamily="49" charset="-122"/>
              </a:rPr>
              <a:t>空格、换行符、制表符</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分号：</a:t>
            </a:r>
            <a:r>
              <a:rPr lang="zh-CN" altLang="en-US" sz="2400" b="1" dirty="0">
                <a:latin typeface="+mj-lt"/>
                <a:ea typeface="楷体" panose="02010609060101010101" pitchFamily="49" charset="-122"/>
                <a:cs typeface="黑体" panose="02010609060101010101" pitchFamily="49" charset="-122"/>
              </a:rPr>
              <a:t>表示语句结束，或用于</a:t>
            </a:r>
            <a:r>
              <a:rPr lang="en-US" altLang="zh-CN" sz="2400" b="1" dirty="0">
                <a:latin typeface="+mj-lt"/>
                <a:ea typeface="楷体" panose="02010609060101010101" pitchFamily="49" charset="-122"/>
                <a:cs typeface="黑体" panose="02010609060101010101" pitchFamily="49" charset="-122"/>
              </a:rPr>
              <a:t>for</a:t>
            </a:r>
            <a:r>
              <a:rPr lang="zh-CN" altLang="en-US" sz="2400" b="1" dirty="0">
                <a:latin typeface="+mj-lt"/>
                <a:ea typeface="楷体" panose="02010609060101010101" pitchFamily="49" charset="-122"/>
                <a:cs typeface="黑体" panose="02010609060101010101" pitchFamily="49" charset="-122"/>
              </a:rPr>
              <a:t>循环语句中</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逗号：</a:t>
            </a:r>
            <a:r>
              <a:rPr lang="zh-CN" altLang="en-US" sz="2400" b="1" dirty="0">
                <a:latin typeface="+mj-lt"/>
                <a:ea typeface="楷体" panose="02010609060101010101" pitchFamily="49" charset="-122"/>
                <a:cs typeface="黑体" panose="02010609060101010101" pitchFamily="49" charset="-122"/>
              </a:rPr>
              <a:t>变量之间的分隔</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冒号：</a:t>
            </a:r>
            <a:r>
              <a:rPr lang="en-US" altLang="zh-CN" sz="2400" b="1" dirty="0">
                <a:latin typeface="+mj-lt"/>
                <a:ea typeface="楷体" panose="02010609060101010101" pitchFamily="49" charset="-122"/>
                <a:cs typeface="黑体" panose="02010609060101010101" pitchFamily="49" charset="-122"/>
              </a:rPr>
              <a:t>switch</a:t>
            </a:r>
            <a:r>
              <a:rPr lang="zh-CN" altLang="en-US" sz="2400" b="1" dirty="0">
                <a:latin typeface="+mj-lt"/>
                <a:ea typeface="楷体" panose="02010609060101010101" pitchFamily="49" charset="-122"/>
                <a:cs typeface="黑体" panose="02010609060101010101" pitchFamily="49" charset="-122"/>
              </a:rPr>
              <a:t>循环中的</a:t>
            </a:r>
            <a:r>
              <a:rPr lang="en-US" altLang="zh-CN" sz="2400" b="1" dirty="0">
                <a:latin typeface="+mj-lt"/>
                <a:ea typeface="楷体" panose="02010609060101010101" pitchFamily="49" charset="-122"/>
                <a:cs typeface="黑体" panose="02010609060101010101" pitchFamily="49" charset="-122"/>
              </a:rPr>
              <a:t>case</a:t>
            </a:r>
            <a:r>
              <a:rPr lang="zh-CN" altLang="en-US" sz="2400" b="1" dirty="0">
                <a:latin typeface="+mj-lt"/>
                <a:ea typeface="楷体" panose="02010609060101010101" pitchFamily="49" charset="-122"/>
                <a:cs typeface="黑体" panose="02010609060101010101" pitchFamily="49" charset="-122"/>
              </a:rPr>
              <a:t>语句</a:t>
            </a:r>
          </a:p>
          <a:p>
            <a:pPr marL="914400" lvl="1" indent="-4572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花括号：</a:t>
            </a:r>
            <a:r>
              <a:rPr lang="zh-CN" altLang="en-US" sz="2400" b="1" dirty="0">
                <a:latin typeface="+mj-lt"/>
                <a:ea typeface="楷体" panose="02010609060101010101" pitchFamily="49" charset="-122"/>
                <a:cs typeface="黑体" panose="02010609060101010101" pitchFamily="49" charset="-122"/>
              </a:rPr>
              <a:t>类体、方法体、复合语句</a:t>
            </a:r>
            <a:r>
              <a:rPr lang="en-US" altLang="zh-CN" sz="2400" b="1" dirty="0">
                <a:latin typeface="+mj-lt"/>
                <a:ea typeface="楷体" panose="02010609060101010101" pitchFamily="49" charset="-122"/>
                <a:cs typeface="黑体" panose="02010609060101010101" pitchFamily="49" charset="-122"/>
              </a:rPr>
              <a:t>(for/while/switch/if)</a:t>
            </a:r>
            <a:endParaRPr lang="en-US" altLang="zh-CN"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191425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97501450-632D-46D2-82CD-A10B374C99AF}"/>
              </a:ext>
            </a:extLst>
          </p:cNvPr>
          <p:cNvSpPr txBox="1"/>
          <p:nvPr/>
        </p:nvSpPr>
        <p:spPr>
          <a:xfrm>
            <a:off x="0" y="931325"/>
            <a:ext cx="9144000" cy="1010213"/>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过滤流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数据流</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859591C3-AB2D-4F52-A19D-9FA3E1927D6A}"/>
              </a:ext>
            </a:extLst>
          </p:cNvPr>
          <p:cNvSpPr/>
          <p:nvPr/>
        </p:nvSpPr>
        <p:spPr>
          <a:xfrm>
            <a:off x="0" y="3199753"/>
            <a:ext cx="9144000" cy="2496197"/>
          </a:xfrm>
          <a:prstGeom prst="roundRect">
            <a:avLst>
              <a:gd name="adj" fmla="val 218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它们分别实现了接口</a:t>
            </a:r>
            <a:r>
              <a:rPr lang="en-US" altLang="zh-CN" sz="2000" b="1" dirty="0" err="1">
                <a:solidFill>
                  <a:srgbClr val="C00000"/>
                </a:solidFill>
                <a:latin typeface="+mj-lt"/>
                <a:ea typeface="楷体" panose="02010609060101010101" pitchFamily="49" charset="-122"/>
              </a:rPr>
              <a:t>DataInput</a:t>
            </a:r>
            <a:r>
              <a:rPr lang="zh-CN" altLang="en-US" sz="2000" b="1" dirty="0">
                <a:solidFill>
                  <a:srgbClr val="C00000"/>
                </a:solidFill>
                <a:latin typeface="+mj-lt"/>
                <a:ea typeface="楷体" panose="02010609060101010101" pitchFamily="49" charset="-122"/>
              </a:rPr>
              <a:t>和</a:t>
            </a:r>
            <a:r>
              <a:rPr lang="en-US" altLang="zh-CN" sz="2000" b="1" dirty="0" err="1">
                <a:solidFill>
                  <a:srgbClr val="C00000"/>
                </a:solidFill>
                <a:latin typeface="+mj-lt"/>
                <a:ea typeface="楷体" panose="02010609060101010101" pitchFamily="49" charset="-122"/>
              </a:rPr>
              <a:t>DataOutput</a:t>
            </a:r>
            <a:r>
              <a:rPr lang="zh-CN" altLang="en-US" sz="2000" b="1" dirty="0">
                <a:solidFill>
                  <a:schemeClr val="tx1"/>
                </a:solidFill>
                <a:latin typeface="+mj-lt"/>
                <a:ea typeface="楷体" panose="02010609060101010101" pitchFamily="49" charset="-122"/>
              </a:rPr>
              <a:t>（与</a:t>
            </a:r>
            <a:r>
              <a:rPr lang="en-US" altLang="zh-CN" sz="2000" b="1" dirty="0">
                <a:solidFill>
                  <a:schemeClr val="tx1"/>
                </a:solidFill>
                <a:latin typeface="+mj-lt"/>
                <a:ea typeface="楷体" panose="02010609060101010101" pitchFamily="49" charset="-122"/>
              </a:rPr>
              <a:t>RandomAccessFile</a:t>
            </a:r>
            <a:r>
              <a:rPr lang="zh-CN" altLang="en-US" sz="2000" b="1" dirty="0">
                <a:solidFill>
                  <a:schemeClr val="tx1"/>
                </a:solidFill>
                <a:latin typeface="+mj-lt"/>
                <a:ea typeface="楷体" panose="02010609060101010101" pitchFamily="49" charset="-122"/>
              </a:rPr>
              <a:t>类似；</a:t>
            </a:r>
            <a:endParaRPr lang="en-US" altLang="zh-CN" sz="2000" b="1" dirty="0">
              <a:solidFill>
                <a:schemeClr val="tx1"/>
              </a:solidFill>
              <a:latin typeface="+mj-lt"/>
              <a:ea typeface="楷体" panose="02010609060101010101" pitchFamily="49" charset="-122"/>
            </a:endParaRPr>
          </a:p>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提供了一种较为高级的数据输入输出方式：除了可处理字节和字节数组外，还可以处理</a:t>
            </a:r>
            <a:r>
              <a:rPr lang="en-US" altLang="zh-CN" sz="2000" b="1" dirty="0">
                <a:solidFill>
                  <a:schemeClr val="tx1"/>
                </a:solidFill>
                <a:latin typeface="+mj-lt"/>
                <a:ea typeface="楷体" panose="02010609060101010101" pitchFamily="49" charset="-122"/>
              </a:rPr>
              <a:t>int</a:t>
            </a:r>
            <a:r>
              <a:rPr lang="zh-CN" altLang="en-US" sz="2000" b="1" dirty="0">
                <a:solidFill>
                  <a:schemeClr val="tx1"/>
                </a:solidFill>
                <a:latin typeface="+mj-lt"/>
                <a:ea typeface="楷体" panose="02010609060101010101" pitchFamily="49" charset="-122"/>
              </a:rPr>
              <a:t>、</a:t>
            </a:r>
            <a:r>
              <a:rPr lang="en-US" altLang="zh-CN" sz="2000" b="1" dirty="0">
                <a:solidFill>
                  <a:schemeClr val="tx1"/>
                </a:solidFill>
                <a:latin typeface="+mj-lt"/>
                <a:ea typeface="楷体" panose="02010609060101010101" pitchFamily="49" charset="-122"/>
              </a:rPr>
              <a:t>float</a:t>
            </a:r>
            <a:r>
              <a:rPr lang="zh-CN" altLang="en-US" sz="2000" b="1" dirty="0">
                <a:solidFill>
                  <a:schemeClr val="tx1"/>
                </a:solidFill>
                <a:latin typeface="+mj-lt"/>
                <a:ea typeface="楷体" panose="02010609060101010101" pitchFamily="49" charset="-122"/>
              </a:rPr>
              <a:t>、</a:t>
            </a:r>
            <a:r>
              <a:rPr lang="en-US" altLang="zh-CN" sz="2000" b="1" dirty="0" err="1">
                <a:solidFill>
                  <a:schemeClr val="tx1"/>
                </a:solidFill>
                <a:latin typeface="+mj-lt"/>
                <a:ea typeface="楷体" panose="02010609060101010101" pitchFamily="49" charset="-122"/>
              </a:rPr>
              <a:t>boolean</a:t>
            </a:r>
            <a:r>
              <a:rPr lang="zh-CN" altLang="en-US" sz="2000" b="1" dirty="0">
                <a:solidFill>
                  <a:schemeClr val="tx1"/>
                </a:solidFill>
                <a:latin typeface="+mj-lt"/>
                <a:ea typeface="楷体" panose="02010609060101010101" pitchFamily="49" charset="-122"/>
              </a:rPr>
              <a:t>等基本数据类型，这些数据在文件中的表示方式和它们在内存中的一样，无须转换，如</a:t>
            </a:r>
            <a:r>
              <a:rPr lang="en-US" altLang="zh-CN" sz="2000" b="1" dirty="0">
                <a:solidFill>
                  <a:schemeClr val="tx1"/>
                </a:solidFill>
                <a:latin typeface="+mj-lt"/>
                <a:ea typeface="楷体" panose="02010609060101010101" pitchFamily="49" charset="-122"/>
              </a:rPr>
              <a:t>read(), </a:t>
            </a:r>
            <a:r>
              <a:rPr lang="en-US" altLang="zh-CN" sz="2000" b="1" dirty="0" err="1">
                <a:solidFill>
                  <a:schemeClr val="tx1"/>
                </a:solidFill>
                <a:latin typeface="+mj-lt"/>
                <a:ea typeface="楷体" panose="02010609060101010101" pitchFamily="49" charset="-122"/>
              </a:rPr>
              <a:t>readInt</a:t>
            </a:r>
            <a:r>
              <a:rPr lang="en-US" altLang="zh-CN" sz="2000" b="1" dirty="0">
                <a:solidFill>
                  <a:schemeClr val="tx1"/>
                </a:solidFill>
                <a:latin typeface="+mj-lt"/>
                <a:ea typeface="楷体" panose="02010609060101010101" pitchFamily="49" charset="-122"/>
              </a:rPr>
              <a:t>(), </a:t>
            </a:r>
            <a:r>
              <a:rPr lang="en-US" altLang="zh-CN" sz="2000" b="1" dirty="0" err="1">
                <a:solidFill>
                  <a:schemeClr val="tx1"/>
                </a:solidFill>
                <a:latin typeface="+mj-lt"/>
                <a:ea typeface="楷体" panose="02010609060101010101" pitchFamily="49" charset="-122"/>
              </a:rPr>
              <a:t>readByte</a:t>
            </a:r>
            <a:r>
              <a:rPr lang="en-US" altLang="zh-CN" sz="2000" b="1" dirty="0">
                <a:solidFill>
                  <a:schemeClr val="tx1"/>
                </a:solidFill>
                <a:latin typeface="+mj-lt"/>
                <a:ea typeface="楷体" panose="02010609060101010101" pitchFamily="49" charset="-122"/>
              </a:rPr>
              <a:t>() …</a:t>
            </a:r>
            <a:r>
              <a:rPr lang="zh-CN" altLang="en-US" sz="2000" b="1" dirty="0">
                <a:solidFill>
                  <a:schemeClr val="tx1"/>
                </a:solidFill>
                <a:latin typeface="+mj-lt"/>
                <a:ea typeface="楷体" panose="02010609060101010101" pitchFamily="49" charset="-122"/>
              </a:rPr>
              <a:t>；</a:t>
            </a:r>
            <a:r>
              <a:rPr lang="en-US" altLang="zh-CN" sz="2000" b="1" dirty="0">
                <a:solidFill>
                  <a:schemeClr val="tx1"/>
                </a:solidFill>
                <a:latin typeface="+mj-lt"/>
                <a:ea typeface="楷体" panose="02010609060101010101" pitchFamily="49" charset="-122"/>
              </a:rPr>
              <a:t>write(), </a:t>
            </a:r>
            <a:r>
              <a:rPr lang="en-US" altLang="zh-CN" sz="2000" b="1" dirty="0" err="1">
                <a:solidFill>
                  <a:schemeClr val="tx1"/>
                </a:solidFill>
                <a:latin typeface="+mj-lt"/>
                <a:ea typeface="楷体" panose="02010609060101010101" pitchFamily="49" charset="-122"/>
              </a:rPr>
              <a:t>writeChar</a:t>
            </a:r>
            <a:r>
              <a:rPr lang="en-US" altLang="zh-CN" sz="2000" b="1" dirty="0">
                <a:solidFill>
                  <a:schemeClr val="tx1"/>
                </a:solidFill>
                <a:latin typeface="+mj-lt"/>
                <a:ea typeface="楷体" panose="02010609060101010101" pitchFamily="49" charset="-122"/>
              </a:rPr>
              <a:t>(), </a:t>
            </a:r>
            <a:r>
              <a:rPr lang="en-US" altLang="zh-CN" sz="2000" b="1" dirty="0" err="1">
                <a:solidFill>
                  <a:schemeClr val="tx1"/>
                </a:solidFill>
                <a:latin typeface="+mj-lt"/>
                <a:ea typeface="楷体" panose="02010609060101010101" pitchFamily="49" charset="-122"/>
              </a:rPr>
              <a:t>writeBoolean</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a:t>
            </a:r>
            <a:endParaRPr lang="en-US" altLang="zh-CN" sz="2000" b="1" dirty="0">
              <a:solidFill>
                <a:schemeClr val="tx1"/>
              </a:solidFill>
              <a:latin typeface="+mj-lt"/>
              <a:ea typeface="楷体" panose="02010609060101010101" pitchFamily="49" charset="-122"/>
            </a:endParaRPr>
          </a:p>
          <a:p>
            <a:pPr marL="342900" indent="-342900">
              <a:lnSpc>
                <a:spcPct val="120000"/>
              </a:lnSpc>
              <a:buFont typeface="Wingdings" panose="05000000000000000000" pitchFamily="2" charset="2"/>
              <a:buChar char="ü"/>
            </a:pPr>
            <a:r>
              <a:rPr lang="zh-CN" altLang="en-US" sz="2000" b="1" dirty="0">
                <a:solidFill>
                  <a:srgbClr val="C00000"/>
                </a:solidFill>
                <a:latin typeface="+mj-lt"/>
                <a:ea typeface="楷体" panose="02010609060101010101" pitchFamily="49" charset="-122"/>
              </a:rPr>
              <a:t>还可以用</a:t>
            </a:r>
            <a:r>
              <a:rPr lang="en-US" altLang="zh-CN" sz="2000" b="1" dirty="0" err="1">
                <a:solidFill>
                  <a:srgbClr val="C00000"/>
                </a:solidFill>
                <a:latin typeface="+mj-lt"/>
                <a:ea typeface="楷体" panose="02010609060101010101" pitchFamily="49" charset="-122"/>
              </a:rPr>
              <a:t>readLine</a:t>
            </a:r>
            <a:r>
              <a:rPr lang="en-US" altLang="zh-CN" sz="2000" b="1" dirty="0">
                <a:solidFill>
                  <a:srgbClr val="C00000"/>
                </a:solidFill>
                <a:latin typeface="+mj-lt"/>
                <a:ea typeface="楷体" panose="02010609060101010101" pitchFamily="49" charset="-122"/>
              </a:rPr>
              <a:t>()</a:t>
            </a:r>
            <a:r>
              <a:rPr lang="zh-CN" altLang="en-US" sz="2000" b="1" dirty="0">
                <a:solidFill>
                  <a:srgbClr val="C00000"/>
                </a:solidFill>
                <a:latin typeface="+mj-lt"/>
                <a:ea typeface="楷体" panose="02010609060101010101" pitchFamily="49" charset="-122"/>
              </a:rPr>
              <a:t>方法读取一行信息。</a:t>
            </a:r>
          </a:p>
        </p:txBody>
      </p:sp>
      <p:sp>
        <p:nvSpPr>
          <p:cNvPr id="6" name="矩形 5">
            <a:extLst>
              <a:ext uri="{FF2B5EF4-FFF2-40B4-BE49-F238E27FC236}">
                <a16:creationId xmlns:a16="http://schemas.microsoft.com/office/drawing/2014/main" id="{A0CB7581-E184-40F6-9CD0-FDE4C10DC739}"/>
              </a:ext>
            </a:extLst>
          </p:cNvPr>
          <p:cNvSpPr/>
          <p:nvPr/>
        </p:nvSpPr>
        <p:spPr>
          <a:xfrm>
            <a:off x="0" y="2021256"/>
            <a:ext cx="9144000" cy="83624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557AE"/>
                </a:solidFill>
                <a:latin typeface="+mj-lt"/>
              </a:rPr>
              <a:t>数据流类</a:t>
            </a:r>
            <a:r>
              <a:rPr lang="en-US" altLang="zh-CN" sz="2400" b="1" dirty="0" err="1">
                <a:solidFill>
                  <a:srgbClr val="1557AE"/>
                </a:solidFill>
                <a:latin typeface="+mj-lt"/>
              </a:rPr>
              <a:t>DataInputStream</a:t>
            </a:r>
            <a:r>
              <a:rPr lang="zh-CN" altLang="en-US" sz="2400" b="1" dirty="0">
                <a:solidFill>
                  <a:srgbClr val="1557AE"/>
                </a:solidFill>
                <a:latin typeface="+mj-lt"/>
              </a:rPr>
              <a:t>和</a:t>
            </a:r>
            <a:r>
              <a:rPr lang="en-US" altLang="zh-CN" sz="2400" b="1" dirty="0" err="1">
                <a:solidFill>
                  <a:srgbClr val="1557AE"/>
                </a:solidFill>
                <a:latin typeface="+mj-lt"/>
              </a:rPr>
              <a:t>DataOutputStream</a:t>
            </a:r>
            <a:r>
              <a:rPr lang="zh-CN" altLang="en-US" sz="2400" b="1" dirty="0">
                <a:solidFill>
                  <a:srgbClr val="1557AE"/>
                </a:solidFill>
                <a:latin typeface="+mj-lt"/>
              </a:rPr>
              <a:t>的处理对象除了是字节或字节数组外，还可以实现对文件的不同数据类型的读写。</a:t>
            </a:r>
          </a:p>
        </p:txBody>
      </p:sp>
    </p:spTree>
    <p:extLst>
      <p:ext uri="{BB962C8B-B14F-4D97-AF65-F5344CB8AC3E}">
        <p14:creationId xmlns:p14="http://schemas.microsoft.com/office/powerpoint/2010/main" val="2315411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16F81CA6-43D6-4940-A11B-A71D22B96C4E}"/>
              </a:ext>
            </a:extLst>
          </p:cNvPr>
          <p:cNvSpPr txBox="1"/>
          <p:nvPr/>
        </p:nvSpPr>
        <p:spPr>
          <a:xfrm>
            <a:off x="0" y="931325"/>
            <a:ext cx="9144000" cy="1896609"/>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过滤流</a:t>
            </a:r>
            <a:endParaRPr lang="en-US" altLang="zh-CN" sz="2800" b="1" dirty="0">
              <a:solidFill>
                <a:srgbClr val="1557AE"/>
              </a:solidFill>
              <a:latin typeface="+mn-ea"/>
              <a:ea typeface="+mn-ea"/>
              <a:sym typeface="+mn-ea"/>
            </a:endParaRPr>
          </a:p>
          <a:p>
            <a:pPr marL="800100" lvl="2"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数据流</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 数据输入</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输出流可以是一个</a:t>
            </a:r>
            <a:r>
              <a:rPr lang="zh-CN" altLang="en-US" sz="2400" b="1" dirty="0">
                <a:solidFill>
                  <a:srgbClr val="C00000"/>
                </a:solidFill>
                <a:latin typeface="+mj-lt"/>
                <a:ea typeface="楷体" panose="02010609060101010101" pitchFamily="49" charset="-122"/>
                <a:cs typeface="黑体" panose="02010609060101010101" pitchFamily="49" charset="-122"/>
                <a:sym typeface="+mn-ea"/>
              </a:rPr>
              <a:t>已经建立好的输入</a:t>
            </a:r>
            <a:r>
              <a:rPr lang="en-US" altLang="zh-CN" sz="2400" b="1" dirty="0">
                <a:solidFill>
                  <a:srgbClr val="C00000"/>
                </a:solidFill>
                <a:latin typeface="+mj-lt"/>
                <a:ea typeface="楷体" panose="02010609060101010101" pitchFamily="49" charset="-122"/>
                <a:cs typeface="黑体" panose="02010609060101010101" pitchFamily="49" charset="-122"/>
                <a:sym typeface="+mn-ea"/>
              </a:rPr>
              <a:t>/</a:t>
            </a:r>
            <a:r>
              <a:rPr lang="zh-CN" altLang="en-US" sz="2400" b="1" dirty="0">
                <a:solidFill>
                  <a:srgbClr val="C00000"/>
                </a:solidFill>
                <a:latin typeface="+mj-lt"/>
                <a:ea typeface="楷体" panose="02010609060101010101" pitchFamily="49" charset="-122"/>
                <a:cs typeface="黑体" panose="02010609060101010101" pitchFamily="49" charset="-122"/>
                <a:sym typeface="+mn-ea"/>
              </a:rPr>
              <a:t>输出流对象</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例如网络的连结</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文件等。数据流可通过如下方式建立</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756E8E2B-F8E7-479C-8675-C53BC00A0DF2}"/>
              </a:ext>
            </a:extLst>
          </p:cNvPr>
          <p:cNvSpPr/>
          <p:nvPr/>
        </p:nvSpPr>
        <p:spPr>
          <a:xfrm>
            <a:off x="0" y="2967813"/>
            <a:ext cx="9143999" cy="1556674"/>
          </a:xfrm>
          <a:prstGeom prst="roundRect">
            <a:avLst>
              <a:gd name="adj" fmla="val 0"/>
            </a:avLst>
          </a:prstGeom>
          <a:solidFill>
            <a:schemeClr val="bg1">
              <a:lumMod val="85000"/>
            </a:schemeClr>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3050" lvl="3">
              <a:tabLst>
                <a:tab pos="360363" algn="l"/>
              </a:tabLst>
            </a:pPr>
            <a:r>
              <a:rPr lang="en-US" altLang="zh-CN" sz="2000" b="1" dirty="0">
                <a:solidFill>
                  <a:schemeClr val="tx1"/>
                </a:solidFill>
                <a:latin typeface="Consolas" panose="020B0609020204030204" pitchFamily="49" charset="0"/>
                <a:ea typeface="楷体" panose="02010609060101010101" pitchFamily="49" charset="-122"/>
              </a:rPr>
              <a:t>FileInputStream </a:t>
            </a:r>
            <a:r>
              <a:rPr lang="en-US" altLang="zh-CN" sz="2000" b="1" dirty="0" err="1">
                <a:solidFill>
                  <a:schemeClr val="tx1"/>
                </a:solidFill>
                <a:latin typeface="Consolas" panose="020B0609020204030204" pitchFamily="49" charset="0"/>
                <a:ea typeface="楷体" panose="02010609060101010101" pitchFamily="49" charset="-122"/>
              </a:rPr>
              <a:t>fis</a:t>
            </a:r>
            <a:r>
              <a:rPr lang="en-US" altLang="zh-CN" sz="2000" b="1" dirty="0">
                <a:solidFill>
                  <a:schemeClr val="tx1"/>
                </a:solidFill>
                <a:latin typeface="Consolas" panose="020B0609020204030204" pitchFamily="49" charset="0"/>
                <a:ea typeface="楷体" panose="02010609060101010101" pitchFamily="49" charset="-122"/>
              </a:rPr>
              <a:t> = new  FileInputStream("file1.txt");</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 </a:t>
            </a:r>
            <a:r>
              <a:rPr lang="en-US" altLang="zh-CN" sz="2000" b="1" dirty="0" err="1">
                <a:solidFill>
                  <a:schemeClr val="tx1"/>
                </a:solidFill>
                <a:latin typeface="Consolas" panose="020B0609020204030204" pitchFamily="49" charset="0"/>
                <a:ea typeface="楷体" panose="02010609060101010101" pitchFamily="49" charset="-122"/>
              </a:rPr>
              <a:t>fos</a:t>
            </a:r>
            <a:r>
              <a:rPr lang="en-US" altLang="zh-CN" sz="2000" b="1" dirty="0">
                <a:solidFill>
                  <a:schemeClr val="tx1"/>
                </a:solidFill>
                <a:latin typeface="Consolas" panose="020B0609020204030204" pitchFamily="49" charset="0"/>
                <a:ea typeface="楷体" panose="02010609060101010101" pitchFamily="49" charset="-122"/>
              </a:rPr>
              <a:t> = new  </a:t>
            </a:r>
            <a:r>
              <a:rPr lang="en-US" altLang="zh-CN" sz="2000" b="1" dirty="0" err="1">
                <a:solidFill>
                  <a:schemeClr val="tx1"/>
                </a:solidFill>
                <a:latin typeface="Consolas" panose="020B0609020204030204" pitchFamily="49" charset="0"/>
                <a:ea typeface="楷体" panose="02010609060101010101" pitchFamily="49" charset="-122"/>
              </a:rPr>
              <a:t>FileOutputStream</a:t>
            </a:r>
            <a:r>
              <a:rPr lang="en-US" altLang="zh-CN" sz="2000" b="1" dirty="0">
                <a:solidFill>
                  <a:schemeClr val="tx1"/>
                </a:solidFill>
                <a:latin typeface="Consolas" panose="020B0609020204030204" pitchFamily="49" charset="0"/>
                <a:ea typeface="楷体" panose="02010609060101010101" pitchFamily="49" charset="-122"/>
              </a:rPr>
              <a:t>("file2.txt");</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DataInputStream</a:t>
            </a:r>
            <a:r>
              <a:rPr lang="en-US" altLang="zh-CN" sz="2000" b="1" dirty="0">
                <a:solidFill>
                  <a:schemeClr val="tx1"/>
                </a:solidFill>
                <a:latin typeface="Consolas" panose="020B0609020204030204" pitchFamily="49" charset="0"/>
                <a:ea typeface="楷体" panose="02010609060101010101" pitchFamily="49" charset="-122"/>
              </a:rPr>
              <a:t> dis = new </a:t>
            </a:r>
            <a:r>
              <a:rPr lang="en-US" altLang="zh-CN" sz="2000" b="1" dirty="0" err="1">
                <a:solidFill>
                  <a:schemeClr val="tx1"/>
                </a:solidFill>
                <a:latin typeface="Consolas" panose="020B0609020204030204" pitchFamily="49" charset="0"/>
                <a:ea typeface="楷体" panose="02010609060101010101" pitchFamily="49" charset="-122"/>
              </a:rPr>
              <a:t>DataInputStream</a:t>
            </a:r>
            <a:r>
              <a:rPr lang="en-US" altLang="zh-CN" sz="2000" b="1" dirty="0">
                <a:solidFill>
                  <a:schemeClr val="tx1"/>
                </a:solidFill>
                <a:latin typeface="Consolas" panose="020B0609020204030204" pitchFamily="49" charset="0"/>
                <a:ea typeface="楷体" panose="02010609060101010101" pitchFamily="49" charset="-122"/>
              </a:rPr>
              <a:t>(</a:t>
            </a:r>
            <a:r>
              <a:rPr lang="en-US" altLang="zh-CN" sz="2000" b="1" dirty="0" err="1">
                <a:solidFill>
                  <a:schemeClr val="tx1"/>
                </a:solidFill>
                <a:latin typeface="Consolas" panose="020B0609020204030204" pitchFamily="49" charset="0"/>
                <a:ea typeface="楷体" panose="02010609060101010101" pitchFamily="49" charset="-122"/>
              </a:rPr>
              <a:t>fis</a:t>
            </a:r>
            <a:r>
              <a:rPr lang="en-US" altLang="zh-CN" sz="2000" b="1" dirty="0">
                <a:solidFill>
                  <a:schemeClr val="tx1"/>
                </a:solidFill>
                <a:latin typeface="Consolas" panose="020B0609020204030204" pitchFamily="49" charset="0"/>
                <a:ea typeface="楷体" panose="02010609060101010101" pitchFamily="49" charset="-122"/>
              </a:rPr>
              <a:t>);</a:t>
            </a:r>
          </a:p>
          <a:p>
            <a:pPr marL="273050" lvl="3">
              <a:tabLst>
                <a:tab pos="360363" algn="l"/>
              </a:tabLst>
            </a:pPr>
            <a:r>
              <a:rPr lang="en-US" altLang="zh-CN" sz="2000" b="1" dirty="0" err="1">
                <a:solidFill>
                  <a:schemeClr val="tx1"/>
                </a:solidFill>
                <a:latin typeface="Consolas" panose="020B0609020204030204" pitchFamily="49" charset="0"/>
                <a:ea typeface="楷体" panose="02010609060101010101" pitchFamily="49" charset="-122"/>
              </a:rPr>
              <a:t>DataOutputStream</a:t>
            </a:r>
            <a:r>
              <a:rPr lang="en-US" altLang="zh-CN" sz="2000" b="1" dirty="0">
                <a:solidFill>
                  <a:schemeClr val="tx1"/>
                </a:solidFill>
                <a:latin typeface="Consolas" panose="020B0609020204030204" pitchFamily="49" charset="0"/>
                <a:ea typeface="楷体" panose="02010609060101010101" pitchFamily="49" charset="-122"/>
              </a:rPr>
              <a:t> dos = new </a:t>
            </a:r>
            <a:r>
              <a:rPr lang="en-US" altLang="zh-CN" sz="2000" b="1" dirty="0" err="1">
                <a:solidFill>
                  <a:schemeClr val="tx1"/>
                </a:solidFill>
                <a:latin typeface="Consolas" panose="020B0609020204030204" pitchFamily="49" charset="0"/>
                <a:ea typeface="楷体" panose="02010609060101010101" pitchFamily="49" charset="-122"/>
              </a:rPr>
              <a:t>DataOutputStream</a:t>
            </a:r>
            <a:r>
              <a:rPr lang="en-US" altLang="zh-CN" sz="2000" b="1" dirty="0">
                <a:solidFill>
                  <a:schemeClr val="tx1"/>
                </a:solidFill>
                <a:latin typeface="Consolas" panose="020B0609020204030204" pitchFamily="49" charset="0"/>
                <a:ea typeface="楷体" panose="02010609060101010101" pitchFamily="49" charset="-122"/>
              </a:rPr>
              <a:t>(</a:t>
            </a:r>
            <a:r>
              <a:rPr lang="en-US" altLang="zh-CN" sz="2000" b="1" dirty="0" err="1">
                <a:solidFill>
                  <a:schemeClr val="tx1"/>
                </a:solidFill>
                <a:latin typeface="Consolas" panose="020B0609020204030204" pitchFamily="49" charset="0"/>
                <a:ea typeface="楷体" panose="02010609060101010101" pitchFamily="49" charset="-122"/>
              </a:rPr>
              <a:t>fos</a:t>
            </a:r>
            <a:r>
              <a:rPr lang="en-US" altLang="zh-CN" sz="2000" b="1" dirty="0">
                <a:solidFill>
                  <a:schemeClr val="tx1"/>
                </a:solidFill>
                <a:latin typeface="Consolas" panose="020B0609020204030204" pitchFamily="49" charset="0"/>
                <a:ea typeface="楷体" panose="02010609060101010101" pitchFamily="49" charset="-122"/>
              </a:rPr>
              <a:t>);</a:t>
            </a:r>
          </a:p>
        </p:txBody>
      </p:sp>
    </p:spTree>
    <p:extLst>
      <p:ext uri="{BB962C8B-B14F-4D97-AF65-F5344CB8AC3E}">
        <p14:creationId xmlns:p14="http://schemas.microsoft.com/office/powerpoint/2010/main" val="1947341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C0E708BA-A18F-43F8-859F-82644C410212}"/>
              </a:ext>
            </a:extLst>
          </p:cNvPr>
          <p:cNvSpPr txBox="1"/>
          <p:nvPr/>
        </p:nvSpPr>
        <p:spPr>
          <a:xfrm>
            <a:off x="0" y="931325"/>
            <a:ext cx="9144000" cy="540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对象流</a:t>
            </a:r>
          </a:p>
        </p:txBody>
      </p:sp>
      <p:sp>
        <p:nvSpPr>
          <p:cNvPr id="5" name="矩形: 圆角 4">
            <a:extLst>
              <a:ext uri="{FF2B5EF4-FFF2-40B4-BE49-F238E27FC236}">
                <a16:creationId xmlns:a16="http://schemas.microsoft.com/office/drawing/2014/main" id="{41AEFF05-A96C-4D5F-A750-7B9F0393902B}"/>
              </a:ext>
            </a:extLst>
          </p:cNvPr>
          <p:cNvSpPr/>
          <p:nvPr/>
        </p:nvSpPr>
        <p:spPr>
          <a:xfrm>
            <a:off x="0" y="2461001"/>
            <a:ext cx="9144000" cy="1935997"/>
          </a:xfrm>
          <a:prstGeom prst="roundRect">
            <a:avLst>
              <a:gd name="adj" fmla="val 0"/>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spcBef>
                <a:spcPts val="1200"/>
              </a:spcBef>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类</a:t>
            </a:r>
            <a:r>
              <a:rPr lang="en-US" altLang="zh-CN" sz="2000" b="1" dirty="0" err="1">
                <a:solidFill>
                  <a:schemeClr val="tx1"/>
                </a:solidFill>
                <a:latin typeface="+mj-lt"/>
                <a:ea typeface="楷体" panose="02010609060101010101" pitchFamily="49" charset="-122"/>
              </a:rPr>
              <a:t>ObjectOutputStream</a:t>
            </a:r>
            <a:r>
              <a:rPr lang="zh-CN" altLang="en-US" sz="2000" b="1" dirty="0">
                <a:solidFill>
                  <a:schemeClr val="tx1"/>
                </a:solidFill>
                <a:latin typeface="+mj-lt"/>
                <a:ea typeface="楷体" panose="02010609060101010101" pitchFamily="49" charset="-122"/>
              </a:rPr>
              <a:t>和</a:t>
            </a:r>
            <a:r>
              <a:rPr lang="en-US" altLang="zh-CN" sz="2000" b="1" dirty="0">
                <a:solidFill>
                  <a:schemeClr val="tx1"/>
                </a:solidFill>
                <a:latin typeface="+mj-lt"/>
                <a:ea typeface="楷体" panose="02010609060101010101" pitchFamily="49" charset="-122"/>
              </a:rPr>
              <a:t>ObjectInputStream</a:t>
            </a:r>
            <a:r>
              <a:rPr lang="zh-CN" altLang="en-US" sz="2000" b="1" dirty="0">
                <a:solidFill>
                  <a:schemeClr val="tx1"/>
                </a:solidFill>
                <a:latin typeface="+mj-lt"/>
                <a:ea typeface="楷体" panose="02010609060101010101" pitchFamily="49" charset="-122"/>
              </a:rPr>
              <a:t>分别继承了接口</a:t>
            </a:r>
            <a:r>
              <a:rPr lang="en-US" altLang="zh-CN" sz="2000" b="1" dirty="0" err="1">
                <a:solidFill>
                  <a:schemeClr val="tx1"/>
                </a:solidFill>
                <a:latin typeface="+mj-lt"/>
                <a:ea typeface="楷体" panose="02010609060101010101" pitchFamily="49" charset="-122"/>
              </a:rPr>
              <a:t>ObjectOutput</a:t>
            </a:r>
            <a:r>
              <a:rPr lang="zh-CN" altLang="en-US" sz="2000" b="1" dirty="0">
                <a:solidFill>
                  <a:schemeClr val="tx1"/>
                </a:solidFill>
                <a:latin typeface="+mj-lt"/>
                <a:ea typeface="楷体" panose="02010609060101010101" pitchFamily="49" charset="-122"/>
              </a:rPr>
              <a:t>和</a:t>
            </a:r>
            <a:r>
              <a:rPr lang="en-US" altLang="zh-CN" sz="2000" b="1" dirty="0" err="1">
                <a:solidFill>
                  <a:schemeClr val="tx1"/>
                </a:solidFill>
                <a:latin typeface="+mj-lt"/>
                <a:ea typeface="楷体" panose="02010609060101010101" pitchFamily="49" charset="-122"/>
              </a:rPr>
              <a:t>ObjectInput</a:t>
            </a:r>
            <a:r>
              <a:rPr lang="zh-CN" altLang="en-US" sz="2000" b="1" dirty="0">
                <a:solidFill>
                  <a:schemeClr val="tx1"/>
                </a:solidFill>
                <a:latin typeface="+mj-lt"/>
                <a:ea typeface="楷体" panose="02010609060101010101" pitchFamily="49" charset="-122"/>
              </a:rPr>
              <a:t>，将数据流功能扩展到可以读写对象；</a:t>
            </a:r>
            <a:endParaRPr lang="en-US" altLang="zh-CN" sz="2000" b="1" dirty="0">
              <a:solidFill>
                <a:schemeClr val="tx1"/>
              </a:solidFill>
              <a:latin typeface="+mj-lt"/>
              <a:ea typeface="楷体" panose="02010609060101010101" pitchFamily="49" charset="-122"/>
            </a:endParaRPr>
          </a:p>
          <a:p>
            <a:pPr marL="342900" indent="-342900" algn="just">
              <a:lnSpc>
                <a:spcPct val="120000"/>
              </a:lnSpc>
              <a:spcBef>
                <a:spcPts val="1200"/>
              </a:spcBef>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前者用</a:t>
            </a:r>
            <a:r>
              <a:rPr lang="en-US" altLang="zh-CN" sz="2000" b="1" dirty="0" err="1">
                <a:solidFill>
                  <a:schemeClr val="tx1"/>
                </a:solidFill>
                <a:latin typeface="+mj-lt"/>
                <a:ea typeface="楷体" panose="02010609060101010101" pitchFamily="49" charset="-122"/>
              </a:rPr>
              <a:t>writeObject</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方法可以直接将对象保存到输出流中，而后者用</a:t>
            </a:r>
            <a:r>
              <a:rPr lang="en-US" altLang="zh-CN" sz="2000" b="1" dirty="0" err="1">
                <a:solidFill>
                  <a:schemeClr val="tx1"/>
                </a:solidFill>
                <a:latin typeface="+mj-lt"/>
                <a:ea typeface="楷体" panose="02010609060101010101" pitchFamily="49" charset="-122"/>
              </a:rPr>
              <a:t>readObject</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方法可以直接从输入流中读取一个对象。</a:t>
            </a:r>
          </a:p>
        </p:txBody>
      </p:sp>
      <p:sp>
        <p:nvSpPr>
          <p:cNvPr id="6" name="矩形 5">
            <a:extLst>
              <a:ext uri="{FF2B5EF4-FFF2-40B4-BE49-F238E27FC236}">
                <a16:creationId xmlns:a16="http://schemas.microsoft.com/office/drawing/2014/main" id="{C54C6D58-695E-46E4-8D01-013CB5C3D4CE}"/>
              </a:ext>
            </a:extLst>
          </p:cNvPr>
          <p:cNvSpPr/>
          <p:nvPr/>
        </p:nvSpPr>
        <p:spPr>
          <a:xfrm>
            <a:off x="0" y="1455925"/>
            <a:ext cx="9144000" cy="9074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1557AE"/>
                </a:solidFill>
                <a:latin typeface="宋体" pitchFamily="2" charset="-122"/>
              </a:rPr>
              <a:t>能够输入输出对象的流称为对象流</a:t>
            </a:r>
            <a:r>
              <a:rPr lang="en-US" altLang="zh-CN" sz="2400" b="1" dirty="0">
                <a:solidFill>
                  <a:srgbClr val="1557AE"/>
                </a:solidFill>
                <a:latin typeface="宋体" pitchFamily="2" charset="-122"/>
              </a:rPr>
              <a:t>,</a:t>
            </a:r>
            <a:r>
              <a:rPr lang="zh-CN" altLang="en-US" sz="2400" b="1" dirty="0">
                <a:solidFill>
                  <a:srgbClr val="1557AE"/>
                </a:solidFill>
                <a:latin typeface="宋体" pitchFamily="2" charset="-122"/>
              </a:rPr>
              <a:t>可以将对象串行化后通过对象输入输出流写入文件或传送到其它地方。</a:t>
            </a:r>
            <a:endParaRPr lang="zh-CN" altLang="en-US" sz="2400" b="1" dirty="0">
              <a:solidFill>
                <a:srgbClr val="1557AE"/>
              </a:solidFill>
            </a:endParaRPr>
          </a:p>
        </p:txBody>
      </p:sp>
      <p:sp>
        <p:nvSpPr>
          <p:cNvPr id="7" name="矩形: 圆角 6">
            <a:extLst>
              <a:ext uri="{FF2B5EF4-FFF2-40B4-BE49-F238E27FC236}">
                <a16:creationId xmlns:a16="http://schemas.microsoft.com/office/drawing/2014/main" id="{CCB11508-086C-4B7F-8585-3935362EDA44}"/>
              </a:ext>
            </a:extLst>
          </p:cNvPr>
          <p:cNvSpPr/>
          <p:nvPr/>
        </p:nvSpPr>
        <p:spPr>
          <a:xfrm>
            <a:off x="0" y="4494629"/>
            <a:ext cx="9144000" cy="1962911"/>
          </a:xfrm>
          <a:prstGeom prst="roundRect">
            <a:avLst>
              <a:gd name="adj" fmla="val 344"/>
            </a:avLst>
          </a:prstGeom>
          <a:solidFill>
            <a:schemeClr val="accent4">
              <a:lumMod val="20000"/>
              <a:lumOff val="80000"/>
            </a:schemeClr>
          </a:solidFill>
          <a:ln w="28575">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sz="2000" b="1" dirty="0">
                <a:solidFill>
                  <a:schemeClr val="tx1"/>
                </a:solidFill>
                <a:latin typeface="+mn-ea"/>
              </a:rPr>
              <a:t>使用方法： </a:t>
            </a:r>
            <a:endParaRPr lang="en-US" altLang="zh-CN" sz="2000" b="1" dirty="0">
              <a:solidFill>
                <a:schemeClr val="tx1"/>
              </a:solidFill>
              <a:latin typeface="+mn-ea"/>
            </a:endParaRPr>
          </a:p>
          <a:p>
            <a:pPr marL="342900" indent="-342900" algn="just">
              <a:lnSpc>
                <a:spcPct val="15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保存：与对象输出</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输入流联系起来，通过对象输出流将对象状态保存下来</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将对象保存到文件中，或者通过网络传送到其他地方</a:t>
            </a:r>
            <a:r>
              <a:rPr lang="en-US" altLang="zh-CN" sz="2000" b="1" dirty="0">
                <a:solidFill>
                  <a:schemeClr val="tx1"/>
                </a:solidFill>
                <a:latin typeface="+mj-lt"/>
                <a:ea typeface="楷体" panose="02010609060101010101" pitchFamily="49" charset="-122"/>
              </a:rPr>
              <a:t>) </a:t>
            </a:r>
            <a:r>
              <a:rPr lang="zh-CN" altLang="en-US" sz="2000" b="1" dirty="0">
                <a:solidFill>
                  <a:schemeClr val="tx1"/>
                </a:solidFill>
                <a:latin typeface="+mj-lt"/>
                <a:ea typeface="楷体" panose="02010609060101010101" pitchFamily="49" charset="-122"/>
              </a:rPr>
              <a:t>；</a:t>
            </a:r>
            <a:endParaRPr lang="en-US" altLang="zh-CN" sz="2000" b="1" dirty="0">
              <a:solidFill>
                <a:schemeClr val="tx1"/>
              </a:solidFill>
              <a:latin typeface="+mj-lt"/>
              <a:ea typeface="楷体" panose="02010609060101010101" pitchFamily="49" charset="-122"/>
            </a:endParaRPr>
          </a:p>
          <a:p>
            <a:pPr marL="342900" indent="-342900" algn="just">
              <a:lnSpc>
                <a:spcPct val="15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恢复：再通过对象输入流将对象状态恢复。</a:t>
            </a:r>
          </a:p>
        </p:txBody>
      </p:sp>
      <p:sp>
        <p:nvSpPr>
          <p:cNvPr id="8" name="矩形 7">
            <a:extLst>
              <a:ext uri="{FF2B5EF4-FFF2-40B4-BE49-F238E27FC236}">
                <a16:creationId xmlns:a16="http://schemas.microsoft.com/office/drawing/2014/main" id="{674BF18E-7412-45B8-926A-861D49865EDF}"/>
              </a:ext>
            </a:extLst>
          </p:cNvPr>
          <p:cNvSpPr/>
          <p:nvPr/>
        </p:nvSpPr>
        <p:spPr>
          <a:xfrm>
            <a:off x="6515100" y="1492333"/>
            <a:ext cx="1028700" cy="479342"/>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5591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500"/>
                                        <p:tgtEl>
                                          <p:spTgt spid="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54543C0F-1553-44D6-95DC-0CE76B0472AF}"/>
              </a:ext>
            </a:extLst>
          </p:cNvPr>
          <p:cNvSpPr txBox="1"/>
          <p:nvPr/>
        </p:nvSpPr>
        <p:spPr>
          <a:xfrm>
            <a:off x="0" y="931325"/>
            <a:ext cx="9144000" cy="540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对象流</a:t>
            </a:r>
          </a:p>
        </p:txBody>
      </p:sp>
      <p:sp>
        <p:nvSpPr>
          <p:cNvPr id="5" name="矩形: 圆角 4">
            <a:extLst>
              <a:ext uri="{FF2B5EF4-FFF2-40B4-BE49-F238E27FC236}">
                <a16:creationId xmlns:a16="http://schemas.microsoft.com/office/drawing/2014/main" id="{B569DDEF-2155-4217-9EE6-CB5AEC2CB0D2}"/>
              </a:ext>
            </a:extLst>
          </p:cNvPr>
          <p:cNvSpPr/>
          <p:nvPr/>
        </p:nvSpPr>
        <p:spPr>
          <a:xfrm>
            <a:off x="0" y="2558634"/>
            <a:ext cx="9144000" cy="2927766"/>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spcBef>
                <a:spcPts val="1200"/>
              </a:spcBef>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对象的串行化（</a:t>
            </a:r>
            <a:r>
              <a:rPr lang="en-US" altLang="zh-CN" sz="2000" b="1" dirty="0">
                <a:solidFill>
                  <a:schemeClr val="tx1"/>
                </a:solidFill>
                <a:latin typeface="+mj-lt"/>
                <a:ea typeface="楷体" panose="02010609060101010101" pitchFamily="49" charset="-122"/>
              </a:rPr>
              <a:t>Serialization</a:t>
            </a:r>
            <a:r>
              <a:rPr lang="zh-CN" altLang="en-US" sz="2000" b="1" dirty="0">
                <a:solidFill>
                  <a:schemeClr val="tx1"/>
                </a:solidFill>
                <a:latin typeface="+mj-lt"/>
                <a:ea typeface="楷体" panose="02010609060101010101" pitchFamily="49" charset="-122"/>
              </a:rPr>
              <a:t>）：</a:t>
            </a:r>
            <a:r>
              <a:rPr lang="zh-CN" altLang="en-US" sz="2000" b="1" dirty="0">
                <a:solidFill>
                  <a:srgbClr val="C00000"/>
                </a:solidFill>
                <a:latin typeface="+mj-lt"/>
                <a:ea typeface="楷体" panose="02010609060101010101" pitchFamily="49" charset="-122"/>
              </a:rPr>
              <a:t>对象通过写出描述自己状态的数值来记录自己的过程叫串行化</a:t>
            </a:r>
            <a:r>
              <a:rPr lang="zh-CN" altLang="en-US" sz="2000" b="1" dirty="0">
                <a:solidFill>
                  <a:schemeClr val="tx1"/>
                </a:solidFill>
                <a:latin typeface="+mj-lt"/>
                <a:ea typeface="楷体" panose="02010609060101010101" pitchFamily="49" charset="-122"/>
              </a:rPr>
              <a:t>。串行化的主要任务是写出对象实例变量的数值，如果变量是</a:t>
            </a:r>
            <a:r>
              <a:rPr lang="zh-CN" altLang="en-US" sz="2000" b="1" dirty="0">
                <a:solidFill>
                  <a:srgbClr val="C00000"/>
                </a:solidFill>
                <a:latin typeface="+mj-lt"/>
                <a:ea typeface="楷体" panose="02010609060101010101" pitchFamily="49" charset="-122"/>
              </a:rPr>
              <a:t>另一个对象的引用，则引用的对象也要串行化，</a:t>
            </a:r>
            <a:r>
              <a:rPr lang="zh-CN" altLang="en-US" sz="2000" b="1" dirty="0">
                <a:solidFill>
                  <a:schemeClr val="tx1"/>
                </a:solidFill>
                <a:latin typeface="+mj-lt"/>
                <a:ea typeface="楷体" panose="02010609060101010101" pitchFamily="49" charset="-122"/>
              </a:rPr>
              <a:t>这个过程是</a:t>
            </a:r>
            <a:r>
              <a:rPr lang="zh-CN" altLang="en-US" sz="2000" b="1" dirty="0">
                <a:solidFill>
                  <a:srgbClr val="C00000"/>
                </a:solidFill>
                <a:latin typeface="+mj-lt"/>
                <a:ea typeface="楷体" panose="02010609060101010101" pitchFamily="49" charset="-122"/>
              </a:rPr>
              <a:t>递归</a:t>
            </a:r>
            <a:r>
              <a:rPr lang="zh-CN" altLang="en-US" sz="2000" b="1" dirty="0">
                <a:solidFill>
                  <a:schemeClr val="tx1"/>
                </a:solidFill>
                <a:latin typeface="+mj-lt"/>
                <a:ea typeface="楷体" panose="02010609060101010101" pitchFamily="49" charset="-122"/>
              </a:rPr>
              <a:t>的。</a:t>
            </a:r>
            <a:endParaRPr lang="en-US" altLang="zh-CN" sz="2000" b="1" dirty="0">
              <a:solidFill>
                <a:schemeClr val="tx1"/>
              </a:solidFill>
              <a:latin typeface="+mj-lt"/>
              <a:ea typeface="楷体" panose="02010609060101010101" pitchFamily="49" charset="-122"/>
            </a:endParaRPr>
          </a:p>
          <a:p>
            <a:pPr marL="342900" indent="-342900" algn="just">
              <a:lnSpc>
                <a:spcPct val="120000"/>
              </a:lnSpc>
              <a:spcBef>
                <a:spcPts val="1200"/>
              </a:spcBef>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在</a:t>
            </a:r>
            <a:r>
              <a:rPr lang="en-US" altLang="zh-CN" sz="2000" b="1" dirty="0">
                <a:solidFill>
                  <a:schemeClr val="tx1"/>
                </a:solidFill>
                <a:latin typeface="+mj-lt"/>
                <a:ea typeface="楷体" panose="02010609060101010101" pitchFamily="49" charset="-122"/>
              </a:rPr>
              <a:t>java</a:t>
            </a:r>
            <a:r>
              <a:rPr lang="zh-CN" altLang="en-US" sz="2000" b="1" dirty="0">
                <a:solidFill>
                  <a:schemeClr val="tx1"/>
                </a:solidFill>
                <a:latin typeface="+mj-lt"/>
                <a:ea typeface="楷体" panose="02010609060101010101" pitchFamily="49" charset="-122"/>
              </a:rPr>
              <a:t>中，</a:t>
            </a:r>
            <a:r>
              <a:rPr lang="zh-CN" altLang="en-US" sz="2000" b="1" dirty="0">
                <a:solidFill>
                  <a:srgbClr val="C00000"/>
                </a:solidFill>
                <a:latin typeface="+mj-lt"/>
                <a:ea typeface="楷体" panose="02010609060101010101" pitchFamily="49" charset="-122"/>
              </a:rPr>
              <a:t>允许可串行化的对象再通过对象流进行传输</a:t>
            </a:r>
            <a:r>
              <a:rPr lang="zh-CN" altLang="en-US" sz="2000" b="1" dirty="0">
                <a:solidFill>
                  <a:schemeClr val="tx1"/>
                </a:solidFill>
                <a:latin typeface="+mj-lt"/>
                <a:ea typeface="楷体" panose="02010609060101010101" pitchFamily="49" charset="-122"/>
              </a:rPr>
              <a:t>。</a:t>
            </a:r>
            <a:r>
              <a:rPr lang="zh-CN" altLang="en-US" sz="2000" b="1" dirty="0">
                <a:solidFill>
                  <a:srgbClr val="C00000"/>
                </a:solidFill>
                <a:latin typeface="+mj-lt"/>
                <a:ea typeface="楷体" panose="02010609060101010101" pitchFamily="49" charset="-122"/>
              </a:rPr>
              <a:t>只有实现</a:t>
            </a:r>
            <a:r>
              <a:rPr lang="en-US" altLang="zh-CN" sz="2000" b="1" dirty="0">
                <a:solidFill>
                  <a:srgbClr val="C00000"/>
                </a:solidFill>
                <a:latin typeface="+mj-lt"/>
                <a:ea typeface="楷体" panose="02010609060101010101" pitchFamily="49" charset="-122"/>
              </a:rPr>
              <a:t>Serializable</a:t>
            </a:r>
            <a:r>
              <a:rPr lang="zh-CN" altLang="en-US" sz="2000" b="1" dirty="0">
                <a:solidFill>
                  <a:srgbClr val="C00000"/>
                </a:solidFill>
                <a:latin typeface="+mj-lt"/>
                <a:ea typeface="楷体" panose="02010609060101010101" pitchFamily="49" charset="-122"/>
              </a:rPr>
              <a:t>接口的类才能被串行化</a:t>
            </a:r>
            <a:r>
              <a:rPr lang="en-US" altLang="zh-CN" sz="2000" b="1" dirty="0">
                <a:solidFill>
                  <a:schemeClr val="tx1"/>
                </a:solidFill>
                <a:latin typeface="+mj-lt"/>
                <a:ea typeface="楷体" panose="02010609060101010101" pitchFamily="49" charset="-122"/>
              </a:rPr>
              <a:t>;</a:t>
            </a:r>
          </a:p>
          <a:p>
            <a:pPr marL="342900" indent="-342900" algn="just">
              <a:lnSpc>
                <a:spcPct val="120000"/>
              </a:lnSpc>
              <a:spcBef>
                <a:spcPts val="1200"/>
              </a:spcBef>
              <a:buFont typeface="Wingdings" panose="05000000000000000000" pitchFamily="2" charset="2"/>
              <a:buChar char="ü"/>
            </a:pPr>
            <a:r>
              <a:rPr lang="en-US" altLang="zh-CN" sz="2000" b="1" dirty="0">
                <a:solidFill>
                  <a:schemeClr val="tx1"/>
                </a:solidFill>
                <a:latin typeface="+mj-lt"/>
                <a:ea typeface="楷体" panose="02010609060101010101" pitchFamily="49" charset="-122"/>
              </a:rPr>
              <a:t>Serializable</a:t>
            </a:r>
            <a:r>
              <a:rPr lang="zh-CN" altLang="en-US" sz="2000" b="1" dirty="0">
                <a:solidFill>
                  <a:schemeClr val="tx1"/>
                </a:solidFill>
                <a:latin typeface="+mj-lt"/>
                <a:ea typeface="楷体" panose="02010609060101010101" pitchFamily="49" charset="-122"/>
              </a:rPr>
              <a:t>接口中没有任何方法，当一个类声明实现</a:t>
            </a:r>
            <a:r>
              <a:rPr lang="en-US" altLang="zh-CN" sz="2000" b="1" dirty="0">
                <a:solidFill>
                  <a:schemeClr val="tx1"/>
                </a:solidFill>
                <a:latin typeface="+mj-lt"/>
                <a:ea typeface="楷体" panose="02010609060101010101" pitchFamily="49" charset="-122"/>
              </a:rPr>
              <a:t>Serializable</a:t>
            </a:r>
            <a:r>
              <a:rPr lang="zh-CN" altLang="en-US" sz="2000" b="1" dirty="0">
                <a:solidFill>
                  <a:schemeClr val="tx1"/>
                </a:solidFill>
                <a:latin typeface="+mj-lt"/>
                <a:ea typeface="楷体" panose="02010609060101010101" pitchFamily="49" charset="-122"/>
              </a:rPr>
              <a:t>接口时，只是表明该类加入对象串行化协议。</a:t>
            </a:r>
            <a:endParaRPr lang="en-US" altLang="zh-CN" sz="2000" b="1" dirty="0">
              <a:solidFill>
                <a:schemeClr val="tx1"/>
              </a:solidFill>
              <a:latin typeface="+mj-lt"/>
              <a:ea typeface="楷体" panose="02010609060101010101" pitchFamily="49" charset="-122"/>
            </a:endParaRPr>
          </a:p>
        </p:txBody>
      </p:sp>
      <p:sp>
        <p:nvSpPr>
          <p:cNvPr id="6" name="矩形 5">
            <a:extLst>
              <a:ext uri="{FF2B5EF4-FFF2-40B4-BE49-F238E27FC236}">
                <a16:creationId xmlns:a16="http://schemas.microsoft.com/office/drawing/2014/main" id="{392B0984-F5F0-4D2E-83EF-082E5D79F205}"/>
              </a:ext>
            </a:extLst>
          </p:cNvPr>
          <p:cNvSpPr/>
          <p:nvPr/>
        </p:nvSpPr>
        <p:spPr>
          <a:xfrm>
            <a:off x="0" y="1455925"/>
            <a:ext cx="9144000" cy="9074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1557AE"/>
                </a:solidFill>
                <a:latin typeface="宋体" pitchFamily="2" charset="-122"/>
              </a:rPr>
              <a:t>能够输入输出对象的流称为对象流</a:t>
            </a:r>
            <a:r>
              <a:rPr lang="en-US" altLang="zh-CN" sz="2400" b="1" dirty="0">
                <a:solidFill>
                  <a:srgbClr val="1557AE"/>
                </a:solidFill>
                <a:latin typeface="宋体" pitchFamily="2" charset="-122"/>
              </a:rPr>
              <a:t>,</a:t>
            </a:r>
            <a:r>
              <a:rPr lang="zh-CN" altLang="en-US" sz="2400" b="1" dirty="0">
                <a:solidFill>
                  <a:srgbClr val="1557AE"/>
                </a:solidFill>
                <a:latin typeface="宋体" pitchFamily="2" charset="-122"/>
              </a:rPr>
              <a:t>可以将对象</a:t>
            </a:r>
            <a:r>
              <a:rPr lang="zh-CN" altLang="en-US" sz="2400" b="1" dirty="0">
                <a:solidFill>
                  <a:srgbClr val="C00000"/>
                </a:solidFill>
                <a:latin typeface="宋体" pitchFamily="2" charset="-122"/>
              </a:rPr>
              <a:t>串行化</a:t>
            </a:r>
            <a:r>
              <a:rPr lang="zh-CN" altLang="en-US" sz="2400" b="1" dirty="0">
                <a:solidFill>
                  <a:srgbClr val="1557AE"/>
                </a:solidFill>
                <a:latin typeface="宋体" pitchFamily="2" charset="-122"/>
              </a:rPr>
              <a:t>后通过对象输入输出流写入文件或传送到其它地方。</a:t>
            </a:r>
            <a:endParaRPr lang="zh-CN" altLang="en-US" sz="2400" b="1" dirty="0">
              <a:solidFill>
                <a:srgbClr val="1557AE"/>
              </a:solidFill>
            </a:endParaRPr>
          </a:p>
        </p:txBody>
      </p:sp>
      <p:grpSp>
        <p:nvGrpSpPr>
          <p:cNvPr id="7" name="组合 6">
            <a:extLst>
              <a:ext uri="{FF2B5EF4-FFF2-40B4-BE49-F238E27FC236}">
                <a16:creationId xmlns:a16="http://schemas.microsoft.com/office/drawing/2014/main" id="{9E9A889D-0275-4312-A185-44D86512FA4E}"/>
              </a:ext>
            </a:extLst>
          </p:cNvPr>
          <p:cNvGrpSpPr/>
          <p:nvPr/>
        </p:nvGrpSpPr>
        <p:grpSpPr>
          <a:xfrm>
            <a:off x="0" y="5790451"/>
            <a:ext cx="9143999" cy="795667"/>
            <a:chOff x="0" y="5790451"/>
            <a:chExt cx="9143999" cy="795667"/>
          </a:xfrm>
        </p:grpSpPr>
        <p:sp>
          <p:nvSpPr>
            <p:cNvPr id="8" name="文本框 7">
              <a:extLst>
                <a:ext uri="{FF2B5EF4-FFF2-40B4-BE49-F238E27FC236}">
                  <a16:creationId xmlns:a16="http://schemas.microsoft.com/office/drawing/2014/main" id="{377FF99D-2FF2-4F07-BFB9-C7AB328BCDA4}"/>
                </a:ext>
              </a:extLst>
            </p:cNvPr>
            <p:cNvSpPr txBox="1"/>
            <p:nvPr/>
          </p:nvSpPr>
          <p:spPr>
            <a:xfrm>
              <a:off x="0" y="5790451"/>
              <a:ext cx="9143999" cy="795667"/>
            </a:xfrm>
            <a:prstGeom prst="rect">
              <a:avLst/>
            </a:prstGeom>
            <a:noFill/>
          </p:spPr>
          <p:txBody>
            <a:bodyPr wrap="square">
              <a:spAutoFit/>
            </a:bodyPr>
            <a:lstStyle/>
            <a:p>
              <a:pPr algn="just">
                <a:lnSpc>
                  <a:spcPct val="120000"/>
                </a:lnSpc>
                <a:spcBef>
                  <a:spcPts val="1200"/>
                </a:spcBef>
              </a:pPr>
              <a:r>
                <a:rPr lang="zh-CN" altLang="en-US" sz="2000" b="1" dirty="0">
                  <a:latin typeface="+mj-lt"/>
                  <a:ea typeface="楷体" panose="02010609060101010101" pitchFamily="49" charset="-122"/>
                </a:rPr>
                <a:t>对象的持续性（</a:t>
              </a:r>
              <a:r>
                <a:rPr lang="en-US" altLang="zh-CN" sz="2000" b="1" dirty="0">
                  <a:latin typeface="+mj-lt"/>
                  <a:ea typeface="楷体" panose="02010609060101010101" pitchFamily="49" charset="-122"/>
                </a:rPr>
                <a:t>persistence</a:t>
              </a:r>
              <a:r>
                <a:rPr lang="zh-CN" altLang="en-US" sz="2000" b="1" dirty="0">
                  <a:latin typeface="+mj-lt"/>
                  <a:ea typeface="楷体" panose="02010609060101010101" pitchFamily="49" charset="-122"/>
                </a:rPr>
                <a:t>）：能够记录自己的状态以便将来再生的能力</a:t>
              </a:r>
              <a:r>
                <a:rPr lang="en-US" altLang="zh-CN" sz="2000" b="1" dirty="0">
                  <a:latin typeface="+mj-lt"/>
                  <a:ea typeface="楷体" panose="02010609060101010101" pitchFamily="49" charset="-122"/>
                </a:rPr>
                <a:t>,</a:t>
              </a:r>
              <a:r>
                <a:rPr lang="zh-CN" altLang="en-US" sz="2000" b="1" dirty="0">
                  <a:latin typeface="+mj-lt"/>
                  <a:ea typeface="楷体" panose="02010609060101010101" pitchFamily="49" charset="-122"/>
                </a:rPr>
                <a:t>叫对象的持续性。</a:t>
              </a:r>
            </a:p>
          </p:txBody>
        </p:sp>
        <p:sp>
          <p:nvSpPr>
            <p:cNvPr id="9" name="矩形 8">
              <a:extLst>
                <a:ext uri="{FF2B5EF4-FFF2-40B4-BE49-F238E27FC236}">
                  <a16:creationId xmlns:a16="http://schemas.microsoft.com/office/drawing/2014/main" id="{219A459B-F439-4A07-AC98-7E1A3EDAD074}"/>
                </a:ext>
              </a:extLst>
            </p:cNvPr>
            <p:cNvSpPr/>
            <p:nvPr/>
          </p:nvSpPr>
          <p:spPr>
            <a:xfrm>
              <a:off x="0" y="5790451"/>
              <a:ext cx="9143998" cy="71512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7114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矩形: 圆角 3">
            <a:extLst>
              <a:ext uri="{FF2B5EF4-FFF2-40B4-BE49-F238E27FC236}">
                <a16:creationId xmlns:a16="http://schemas.microsoft.com/office/drawing/2014/main" id="{AA26DEB7-0177-4144-917D-557711FBA131}"/>
              </a:ext>
            </a:extLst>
          </p:cNvPr>
          <p:cNvSpPr/>
          <p:nvPr/>
        </p:nvSpPr>
        <p:spPr>
          <a:xfrm>
            <a:off x="0" y="1733660"/>
            <a:ext cx="9144000" cy="4048060"/>
          </a:xfrm>
          <a:prstGeom prst="roundRect">
            <a:avLst>
              <a:gd name="adj" fmla="val 3079"/>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5000"/>
              </a:lnSpc>
              <a:buFont typeface="Wingdings" panose="05000000000000000000" pitchFamily="2" charset="2"/>
              <a:buChar char="ü"/>
            </a:pPr>
            <a:r>
              <a:rPr lang="zh-CN" altLang="en-US" sz="2000" dirty="0">
                <a:solidFill>
                  <a:schemeClr val="tx1"/>
                </a:solidFill>
                <a:latin typeface="+mj-lt"/>
                <a:ea typeface="楷体" panose="02010609060101010101" pitchFamily="49" charset="-122"/>
              </a:rPr>
              <a:t> 串行化只能保存对象的</a:t>
            </a:r>
            <a:r>
              <a:rPr lang="zh-CN" altLang="en-US" sz="2000" b="1" dirty="0">
                <a:solidFill>
                  <a:srgbClr val="C00000"/>
                </a:solidFill>
                <a:latin typeface="+mj-lt"/>
                <a:ea typeface="楷体" panose="02010609060101010101" pitchFamily="49" charset="-122"/>
              </a:rPr>
              <a:t>非静态成员变量</a:t>
            </a:r>
            <a:r>
              <a:rPr lang="zh-CN" altLang="en-US" sz="2000" dirty="0">
                <a:solidFill>
                  <a:schemeClr val="tx1"/>
                </a:solidFill>
                <a:latin typeface="+mj-lt"/>
                <a:ea typeface="楷体" panose="02010609060101010101" pitchFamily="49" charset="-122"/>
              </a:rPr>
              <a:t>，而不能保存任何</a:t>
            </a:r>
            <a:r>
              <a:rPr lang="zh-CN" altLang="en-US" sz="2000" b="1" dirty="0">
                <a:solidFill>
                  <a:srgbClr val="C00000"/>
                </a:solidFill>
                <a:latin typeface="+mj-lt"/>
                <a:ea typeface="楷体" panose="02010609060101010101" pitchFamily="49" charset="-122"/>
              </a:rPr>
              <a:t>成员方法</a:t>
            </a:r>
            <a:r>
              <a:rPr lang="zh-CN" altLang="en-US" sz="2000" dirty="0">
                <a:solidFill>
                  <a:schemeClr val="tx1"/>
                </a:solidFill>
                <a:latin typeface="+mj-lt"/>
                <a:ea typeface="楷体" panose="02010609060101010101" pitchFamily="49" charset="-122"/>
              </a:rPr>
              <a:t>和</a:t>
            </a:r>
            <a:r>
              <a:rPr lang="zh-CN" altLang="en-US" sz="2000" b="1" dirty="0">
                <a:solidFill>
                  <a:srgbClr val="C00000"/>
                </a:solidFill>
                <a:latin typeface="+mj-lt"/>
                <a:ea typeface="楷体" panose="02010609060101010101" pitchFamily="49" charset="-122"/>
              </a:rPr>
              <a:t>静态成员变量</a:t>
            </a:r>
            <a:r>
              <a:rPr lang="zh-CN" altLang="en-US" sz="2000" dirty="0">
                <a:solidFill>
                  <a:schemeClr val="tx1"/>
                </a:solidFill>
                <a:latin typeface="+mj-lt"/>
                <a:ea typeface="楷体" panose="02010609060101010101" pitchFamily="49" charset="-122"/>
              </a:rPr>
              <a:t>，并且保存的只是变量的值，对于变量的</a:t>
            </a:r>
            <a:r>
              <a:rPr lang="zh-CN" altLang="en-US" sz="2000" b="1" dirty="0">
                <a:solidFill>
                  <a:srgbClr val="C00000"/>
                </a:solidFill>
                <a:latin typeface="+mj-lt"/>
                <a:ea typeface="楷体" panose="02010609060101010101" pitchFamily="49" charset="-122"/>
              </a:rPr>
              <a:t>任何修饰符都不能保存</a:t>
            </a:r>
            <a:r>
              <a:rPr lang="zh-CN" altLang="en-US" sz="2000" dirty="0">
                <a:solidFill>
                  <a:schemeClr val="tx1"/>
                </a:solidFill>
                <a:latin typeface="+mj-lt"/>
                <a:ea typeface="楷体" panose="02010609060101010101" pitchFamily="49" charset="-122"/>
              </a:rPr>
              <a:t>。</a:t>
            </a:r>
          </a:p>
          <a:p>
            <a:pPr marL="342900" indent="-342900" algn="just">
              <a:lnSpc>
                <a:spcPct val="125000"/>
              </a:lnSpc>
              <a:buFont typeface="Wingdings" panose="05000000000000000000" pitchFamily="2" charset="2"/>
              <a:buChar char="ü"/>
            </a:pPr>
            <a:r>
              <a:rPr lang="zh-CN" altLang="en-US" sz="2000" dirty="0">
                <a:solidFill>
                  <a:schemeClr val="tx1"/>
                </a:solidFill>
                <a:latin typeface="+mj-lt"/>
                <a:ea typeface="楷体" panose="02010609060101010101" pitchFamily="49" charset="-122"/>
              </a:rPr>
              <a:t> 对于某些类型的对象，其状态是瞬时的，这样的对象是无法保存其状态的，如</a:t>
            </a:r>
            <a:r>
              <a:rPr lang="en-US" altLang="zh-CN" sz="2000" dirty="0">
                <a:solidFill>
                  <a:schemeClr val="tx1"/>
                </a:solidFill>
                <a:latin typeface="+mj-lt"/>
                <a:ea typeface="楷体" panose="02010609060101010101" pitchFamily="49" charset="-122"/>
              </a:rPr>
              <a:t>Thread</a:t>
            </a:r>
            <a:r>
              <a:rPr lang="zh-CN" altLang="en-US" sz="2000" dirty="0">
                <a:solidFill>
                  <a:schemeClr val="tx1"/>
                </a:solidFill>
                <a:latin typeface="+mj-lt"/>
                <a:ea typeface="楷体" panose="02010609060101010101" pitchFamily="49" charset="-122"/>
              </a:rPr>
              <a:t>对象或流对象。对于这样的成员变量，必须用</a:t>
            </a:r>
            <a:r>
              <a:rPr lang="en-US" altLang="zh-CN" sz="2000" b="1" dirty="0">
                <a:solidFill>
                  <a:srgbClr val="C00000"/>
                </a:solidFill>
                <a:latin typeface="+mj-lt"/>
                <a:ea typeface="楷体" panose="02010609060101010101" pitchFamily="49" charset="-122"/>
              </a:rPr>
              <a:t>transient</a:t>
            </a:r>
            <a:r>
              <a:rPr lang="zh-CN" altLang="en-US" sz="2000" dirty="0">
                <a:solidFill>
                  <a:schemeClr val="tx1"/>
                </a:solidFill>
                <a:latin typeface="+mj-lt"/>
                <a:ea typeface="楷体" panose="02010609060101010101" pitchFamily="49" charset="-122"/>
              </a:rPr>
              <a:t>关键字标明，否则编译器将报错。任何用</a:t>
            </a:r>
            <a:r>
              <a:rPr lang="en-US" altLang="zh-CN" sz="2000" dirty="0">
                <a:solidFill>
                  <a:schemeClr val="tx1"/>
                </a:solidFill>
                <a:latin typeface="+mj-lt"/>
                <a:ea typeface="楷体" panose="02010609060101010101" pitchFamily="49" charset="-122"/>
              </a:rPr>
              <a:t>transient</a:t>
            </a:r>
            <a:r>
              <a:rPr lang="zh-CN" altLang="en-US" sz="2000" dirty="0">
                <a:solidFill>
                  <a:schemeClr val="tx1"/>
                </a:solidFill>
                <a:latin typeface="+mj-lt"/>
                <a:ea typeface="楷体" panose="02010609060101010101" pitchFamily="49" charset="-122"/>
              </a:rPr>
              <a:t>关键字标明的成员变量，都不会被保存</a:t>
            </a:r>
          </a:p>
          <a:p>
            <a:pPr marL="342900" indent="-342900" algn="just">
              <a:lnSpc>
                <a:spcPct val="125000"/>
              </a:lnSpc>
              <a:buFont typeface="Wingdings" panose="05000000000000000000" pitchFamily="2" charset="2"/>
              <a:buChar char="ü"/>
            </a:pPr>
            <a:r>
              <a:rPr lang="zh-CN" altLang="en-US" sz="2000" dirty="0">
                <a:solidFill>
                  <a:schemeClr val="tx1"/>
                </a:solidFill>
                <a:latin typeface="+mj-lt"/>
                <a:ea typeface="楷体" panose="02010609060101010101" pitchFamily="49" charset="-122"/>
              </a:rPr>
              <a:t> 串行化可能涉及将对象存放到磁盘上或在网络上发送数据，这时会产生安全问题。对于一些需要保密的数据，不应保存在永久介质中（或者不应简单地不加处理地保存下来），为了保证安全，应在这些变量前加上</a:t>
            </a:r>
            <a:r>
              <a:rPr lang="en-US" altLang="zh-CN" sz="2000" b="1" dirty="0">
                <a:solidFill>
                  <a:srgbClr val="C00000"/>
                </a:solidFill>
                <a:latin typeface="+mj-lt"/>
                <a:ea typeface="楷体" panose="02010609060101010101" pitchFamily="49" charset="-122"/>
              </a:rPr>
              <a:t>transient</a:t>
            </a:r>
            <a:r>
              <a:rPr lang="zh-CN" altLang="en-US" sz="2000" dirty="0">
                <a:solidFill>
                  <a:schemeClr val="tx1"/>
                </a:solidFill>
                <a:latin typeface="+mj-lt"/>
                <a:ea typeface="楷体" panose="02010609060101010101" pitchFamily="49" charset="-122"/>
              </a:rPr>
              <a:t>关键字。</a:t>
            </a:r>
          </a:p>
        </p:txBody>
      </p:sp>
    </p:spTree>
    <p:extLst>
      <p:ext uri="{BB962C8B-B14F-4D97-AF65-F5344CB8AC3E}">
        <p14:creationId xmlns:p14="http://schemas.microsoft.com/office/powerpoint/2010/main" val="3054792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E056B83A-3490-42F8-B63E-7026B91912A8}"/>
              </a:ext>
            </a:extLst>
          </p:cNvPr>
          <p:cNvSpPr txBox="1"/>
          <p:nvPr/>
        </p:nvSpPr>
        <p:spPr>
          <a:xfrm>
            <a:off x="0" y="931325"/>
            <a:ext cx="9144000" cy="4116320"/>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标准流</a:t>
            </a:r>
            <a:endParaRPr lang="en-US" altLang="zh-CN" sz="2800" b="1" dirty="0">
              <a:solidFill>
                <a:srgbClr val="1557AE"/>
              </a:solidFill>
              <a:latin typeface="+mn-ea"/>
              <a:ea typeface="+mn-ea"/>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257300" lvl="3" indent="-3429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914400" lvl="3">
              <a:lnSpc>
                <a:spcPct val="120000"/>
              </a:lnSpc>
            </a:pPr>
            <a:endParaRPr lang="en-US" altLang="zh-CN" sz="2400" b="1" dirty="0">
              <a:latin typeface="+mj-lt"/>
              <a:ea typeface="楷体" panose="02010609060101010101" pitchFamily="49" charset="-122"/>
              <a:cs typeface="黑体" panose="02010609060101010101" pitchFamily="49" charset="-122"/>
              <a:sym typeface="+mn-ea"/>
            </a:endParaRPr>
          </a:p>
          <a:p>
            <a:pPr marL="914400" lvl="3">
              <a:lnSpc>
                <a:spcPct val="120000"/>
              </a:lnSpc>
            </a:pPr>
            <a:r>
              <a:rPr lang="zh-CN" altLang="en-US" sz="2400" b="1" dirty="0">
                <a:latin typeface="+mj-lt"/>
                <a:ea typeface="楷体" panose="02010609060101010101" pitchFamily="49" charset="-122"/>
                <a:cs typeface="黑体" panose="02010609060101010101" pitchFamily="49" charset="-122"/>
                <a:sym typeface="+mn-ea"/>
              </a:rPr>
              <a:t> </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5" name="矩形: 圆角 4">
            <a:extLst>
              <a:ext uri="{FF2B5EF4-FFF2-40B4-BE49-F238E27FC236}">
                <a16:creationId xmlns:a16="http://schemas.microsoft.com/office/drawing/2014/main" id="{61BA3D68-7080-401D-956E-DBA08D56C0F8}"/>
              </a:ext>
            </a:extLst>
          </p:cNvPr>
          <p:cNvSpPr/>
          <p:nvPr/>
        </p:nvSpPr>
        <p:spPr>
          <a:xfrm>
            <a:off x="0" y="2203556"/>
            <a:ext cx="9144000" cy="2749444"/>
          </a:xfrm>
          <a:prstGeom prst="roundRect">
            <a:avLst>
              <a:gd name="adj" fmla="val 218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20000"/>
              </a:lnSpc>
              <a:buFont typeface="Wingdings" panose="05000000000000000000" pitchFamily="2" charset="2"/>
              <a:buChar char="ü"/>
            </a:pPr>
            <a:r>
              <a:rPr lang="en-US" altLang="zh-CN" sz="2000" b="1" dirty="0">
                <a:solidFill>
                  <a:schemeClr val="tx1"/>
                </a:solidFill>
                <a:latin typeface="+mj-lt"/>
                <a:ea typeface="楷体" panose="02010609060101010101" pitchFamily="49" charset="-122"/>
              </a:rPr>
              <a:t>System.in: InputStream</a:t>
            </a:r>
            <a:r>
              <a:rPr lang="zh-CN" altLang="en-US" sz="2000" b="1" dirty="0">
                <a:solidFill>
                  <a:schemeClr val="tx1"/>
                </a:solidFill>
                <a:latin typeface="+mj-lt"/>
                <a:ea typeface="楷体" panose="02010609060101010101" pitchFamily="49" charset="-122"/>
              </a:rPr>
              <a:t>实例，用于从标准输入设备中获取输入数据</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通常是键盘</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a:t>
            </a:r>
          </a:p>
          <a:p>
            <a:pPr marL="342900" indent="-342900">
              <a:lnSpc>
                <a:spcPct val="120000"/>
              </a:lnSpc>
              <a:buFont typeface="Wingdings" panose="05000000000000000000" pitchFamily="2" charset="2"/>
              <a:buChar char="ü"/>
            </a:pPr>
            <a:r>
              <a:rPr lang="en-US" altLang="zh-CN" sz="2000" b="1" dirty="0" err="1">
                <a:solidFill>
                  <a:schemeClr val="tx1"/>
                </a:solidFill>
                <a:latin typeface="+mj-lt"/>
                <a:ea typeface="楷体" panose="02010609060101010101" pitchFamily="49" charset="-122"/>
              </a:rPr>
              <a:t>System.out</a:t>
            </a:r>
            <a:r>
              <a:rPr lang="zh-CN" altLang="en-US" sz="2000" b="1" dirty="0">
                <a:solidFill>
                  <a:schemeClr val="tx1"/>
                </a:solidFill>
                <a:latin typeface="+mj-lt"/>
                <a:ea typeface="楷体" panose="02010609060101010101" pitchFamily="49" charset="-122"/>
              </a:rPr>
              <a:t>：</a:t>
            </a:r>
            <a:r>
              <a:rPr lang="en-US" altLang="zh-CN" sz="2000" b="1" dirty="0" err="1">
                <a:solidFill>
                  <a:schemeClr val="tx1"/>
                </a:solidFill>
                <a:latin typeface="+mj-lt"/>
                <a:ea typeface="楷体" panose="02010609060101010101" pitchFamily="49" charset="-122"/>
              </a:rPr>
              <a:t>PrintStream</a:t>
            </a:r>
            <a:r>
              <a:rPr lang="zh-CN" altLang="en-US" sz="2000" b="1" dirty="0">
                <a:solidFill>
                  <a:schemeClr val="tx1"/>
                </a:solidFill>
                <a:latin typeface="+mj-lt"/>
                <a:ea typeface="楷体" panose="02010609060101010101" pitchFamily="49" charset="-122"/>
              </a:rPr>
              <a:t>实例，把输出送到缺省的显示设备</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通常是显示器</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a:t>
            </a:r>
          </a:p>
          <a:p>
            <a:pPr marL="342900" indent="-342900">
              <a:lnSpc>
                <a:spcPct val="120000"/>
              </a:lnSpc>
              <a:buFont typeface="Wingdings" panose="05000000000000000000" pitchFamily="2" charset="2"/>
              <a:buChar char="ü"/>
            </a:pPr>
            <a:r>
              <a:rPr lang="en-US" altLang="zh-CN" sz="2000" b="1" dirty="0" err="1">
                <a:solidFill>
                  <a:schemeClr val="tx1"/>
                </a:solidFill>
                <a:latin typeface="+mj-lt"/>
                <a:ea typeface="楷体" panose="02010609060101010101" pitchFamily="49" charset="-122"/>
              </a:rPr>
              <a:t>System.err</a:t>
            </a:r>
            <a:r>
              <a:rPr lang="zh-CN" altLang="en-US" sz="2000" b="1" dirty="0">
                <a:solidFill>
                  <a:schemeClr val="tx1"/>
                </a:solidFill>
                <a:latin typeface="+mj-lt"/>
                <a:ea typeface="楷体" panose="02010609060101010101" pitchFamily="49" charset="-122"/>
              </a:rPr>
              <a:t>：</a:t>
            </a:r>
            <a:r>
              <a:rPr lang="en-US" altLang="zh-CN" sz="2000" b="1" dirty="0" err="1">
                <a:solidFill>
                  <a:schemeClr val="tx1"/>
                </a:solidFill>
                <a:latin typeface="+mj-lt"/>
                <a:ea typeface="楷体" panose="02010609060101010101" pitchFamily="49" charset="-122"/>
              </a:rPr>
              <a:t>PrintStream</a:t>
            </a:r>
            <a:r>
              <a:rPr lang="zh-CN" altLang="en-US" sz="2000" b="1" dirty="0">
                <a:solidFill>
                  <a:schemeClr val="tx1"/>
                </a:solidFill>
                <a:latin typeface="+mj-lt"/>
                <a:ea typeface="楷体" panose="02010609060101010101" pitchFamily="49" charset="-122"/>
              </a:rPr>
              <a:t>实例，把错误信息送到缺省的显示设备</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通常是显示器</a:t>
            </a:r>
            <a:r>
              <a:rPr lang="en-US" altLang="zh-CN" sz="2000" b="1" dirty="0">
                <a:solidFill>
                  <a:schemeClr val="tx1"/>
                </a:solidFill>
                <a:latin typeface="+mj-lt"/>
                <a:ea typeface="楷体" panose="02010609060101010101" pitchFamily="49" charset="-122"/>
              </a:rPr>
              <a:t>)</a:t>
            </a:r>
            <a:r>
              <a:rPr lang="zh-CN" altLang="en-US" sz="2000" b="1" dirty="0">
                <a:solidFill>
                  <a:schemeClr val="tx1"/>
                </a:solidFill>
                <a:latin typeface="+mj-lt"/>
                <a:ea typeface="楷体" panose="02010609060101010101" pitchFamily="49" charset="-122"/>
              </a:rPr>
              <a:t>；</a:t>
            </a:r>
            <a:endParaRPr lang="en-US" altLang="zh-CN" sz="2000" b="1" dirty="0">
              <a:solidFill>
                <a:schemeClr val="tx1"/>
              </a:solidFill>
              <a:latin typeface="+mj-lt"/>
              <a:ea typeface="楷体" panose="02010609060101010101" pitchFamily="49" charset="-122"/>
            </a:endParaRPr>
          </a:p>
          <a:p>
            <a:pPr marL="342900" indent="-342900">
              <a:lnSpc>
                <a:spcPct val="120000"/>
              </a:lnSpc>
              <a:buFont typeface="Wingdings" panose="05000000000000000000" pitchFamily="2" charset="2"/>
              <a:buChar char="ü"/>
            </a:pPr>
            <a:r>
              <a:rPr lang="zh-CN" altLang="en-US" sz="2000" b="1" dirty="0">
                <a:solidFill>
                  <a:schemeClr val="tx1"/>
                </a:solidFill>
                <a:latin typeface="+mj-lt"/>
                <a:ea typeface="楷体" panose="02010609060101010101" pitchFamily="49" charset="-122"/>
              </a:rPr>
              <a:t>每当</a:t>
            </a:r>
            <a:r>
              <a:rPr lang="en-US" altLang="zh-CN" sz="2000" b="1" dirty="0">
                <a:solidFill>
                  <a:schemeClr val="tx1"/>
                </a:solidFill>
                <a:latin typeface="+mj-lt"/>
                <a:ea typeface="楷体" panose="02010609060101010101" pitchFamily="49" charset="-122"/>
              </a:rPr>
              <a:t>main</a:t>
            </a:r>
            <a:r>
              <a:rPr lang="zh-CN" altLang="en-US" sz="2000" b="1" dirty="0">
                <a:solidFill>
                  <a:schemeClr val="tx1"/>
                </a:solidFill>
                <a:latin typeface="+mj-lt"/>
                <a:ea typeface="楷体" panose="02010609060101010101" pitchFamily="49" charset="-122"/>
              </a:rPr>
              <a:t>方法被执行时，就自动生成上述三个对象。</a:t>
            </a:r>
          </a:p>
        </p:txBody>
      </p:sp>
      <p:sp>
        <p:nvSpPr>
          <p:cNvPr id="6" name="矩形 5">
            <a:extLst>
              <a:ext uri="{FF2B5EF4-FFF2-40B4-BE49-F238E27FC236}">
                <a16:creationId xmlns:a16="http://schemas.microsoft.com/office/drawing/2014/main" id="{E65217AB-5F44-473F-8A9E-89D1D720084E}"/>
              </a:ext>
            </a:extLst>
          </p:cNvPr>
          <p:cNvSpPr/>
          <p:nvPr/>
        </p:nvSpPr>
        <p:spPr>
          <a:xfrm>
            <a:off x="0" y="1455925"/>
            <a:ext cx="9144000" cy="55385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1557AE"/>
                </a:solidFill>
                <a:latin typeface="+mj-lt"/>
              </a:rPr>
              <a:t>语言包</a:t>
            </a:r>
            <a:r>
              <a:rPr lang="en-US" altLang="zh-CN" sz="2400" b="1" dirty="0" err="1">
                <a:solidFill>
                  <a:srgbClr val="1557AE"/>
                </a:solidFill>
                <a:latin typeface="+mj-lt"/>
              </a:rPr>
              <a:t>java.lang</a:t>
            </a:r>
            <a:r>
              <a:rPr lang="zh-CN" altLang="en-US" sz="2400" b="1" dirty="0">
                <a:solidFill>
                  <a:srgbClr val="1557AE"/>
                </a:solidFill>
                <a:latin typeface="+mj-lt"/>
              </a:rPr>
              <a:t>中的</a:t>
            </a:r>
            <a:r>
              <a:rPr lang="en-US" altLang="zh-CN" sz="2400" b="1" dirty="0">
                <a:solidFill>
                  <a:srgbClr val="1557AE"/>
                </a:solidFill>
                <a:latin typeface="+mj-lt"/>
              </a:rPr>
              <a:t>System</a:t>
            </a:r>
            <a:r>
              <a:rPr lang="zh-CN" altLang="en-US" sz="2400" b="1" dirty="0">
                <a:solidFill>
                  <a:srgbClr val="1557AE"/>
                </a:solidFill>
                <a:latin typeface="+mj-lt"/>
              </a:rPr>
              <a:t>类管理标准输入</a:t>
            </a:r>
            <a:r>
              <a:rPr lang="en-US" altLang="zh-CN" sz="2400" b="1" dirty="0">
                <a:solidFill>
                  <a:srgbClr val="1557AE"/>
                </a:solidFill>
                <a:latin typeface="+mj-lt"/>
              </a:rPr>
              <a:t>/</a:t>
            </a:r>
            <a:r>
              <a:rPr lang="zh-CN" altLang="en-US" sz="2400" b="1" dirty="0">
                <a:solidFill>
                  <a:srgbClr val="1557AE"/>
                </a:solidFill>
                <a:latin typeface="+mj-lt"/>
              </a:rPr>
              <a:t>输出流和错误流。</a:t>
            </a:r>
          </a:p>
        </p:txBody>
      </p:sp>
    </p:spTree>
    <p:extLst>
      <p:ext uri="{BB962C8B-B14F-4D97-AF65-F5344CB8AC3E}">
        <p14:creationId xmlns:p14="http://schemas.microsoft.com/office/powerpoint/2010/main" val="4162559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字节流</a:t>
            </a:r>
          </a:p>
        </p:txBody>
      </p:sp>
      <p:sp>
        <p:nvSpPr>
          <p:cNvPr id="4" name="文本框 3">
            <a:extLst>
              <a:ext uri="{FF2B5EF4-FFF2-40B4-BE49-F238E27FC236}">
                <a16:creationId xmlns:a16="http://schemas.microsoft.com/office/drawing/2014/main" id="{306D9306-1445-496B-AF83-E322F6391909}"/>
              </a:ext>
            </a:extLst>
          </p:cNvPr>
          <p:cNvSpPr txBox="1"/>
          <p:nvPr/>
        </p:nvSpPr>
        <p:spPr>
          <a:xfrm>
            <a:off x="0" y="931325"/>
            <a:ext cx="9144000" cy="540725"/>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zh-CN" altLang="en-US" sz="2800" b="1" dirty="0">
                <a:solidFill>
                  <a:srgbClr val="1557AE"/>
                </a:solidFill>
                <a:latin typeface="+mn-ea"/>
                <a:ea typeface="+mn-ea"/>
                <a:sym typeface="+mn-ea"/>
              </a:rPr>
              <a:t>管道流</a:t>
            </a:r>
            <a:endParaRPr lang="en-US" altLang="zh-CN" sz="2800" b="1" dirty="0">
              <a:solidFill>
                <a:srgbClr val="1557AE"/>
              </a:solidFill>
              <a:latin typeface="+mn-ea"/>
              <a:ea typeface="+mn-ea"/>
              <a:sym typeface="+mn-ea"/>
            </a:endParaRPr>
          </a:p>
        </p:txBody>
      </p:sp>
      <p:sp>
        <p:nvSpPr>
          <p:cNvPr id="5" name="矩形: 圆角 4">
            <a:extLst>
              <a:ext uri="{FF2B5EF4-FFF2-40B4-BE49-F238E27FC236}">
                <a16:creationId xmlns:a16="http://schemas.microsoft.com/office/drawing/2014/main" id="{E8A65DFA-0A29-4ABB-A59C-009A8DE997F4}"/>
              </a:ext>
            </a:extLst>
          </p:cNvPr>
          <p:cNvSpPr/>
          <p:nvPr/>
        </p:nvSpPr>
        <p:spPr>
          <a:xfrm>
            <a:off x="0" y="1455925"/>
            <a:ext cx="9144000" cy="2447860"/>
          </a:xfrm>
          <a:prstGeom prst="roundRect">
            <a:avLst>
              <a:gd name="adj" fmla="val 5197"/>
            </a:avLst>
          </a:prstGeom>
          <a:solidFill>
            <a:schemeClr val="bg1">
              <a:lumMod val="85000"/>
            </a:schemeClr>
          </a:solid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5000"/>
              </a:lnSpc>
              <a:buFont typeface="Wingdings" panose="05000000000000000000" pitchFamily="2" charset="2"/>
              <a:buChar char="ü"/>
            </a:pPr>
            <a:r>
              <a:rPr lang="zh-CN" altLang="en-US" sz="2000" b="1" dirty="0">
                <a:solidFill>
                  <a:schemeClr val="tx1"/>
                </a:solidFill>
                <a:latin typeface="+mn-ea"/>
              </a:rPr>
              <a:t> 管道用来把一个程序、线程和代码块的输出连接到另一个程序、线程和代码块的输入。</a:t>
            </a:r>
            <a:r>
              <a:rPr lang="en-US" altLang="zh-CN" sz="2000" b="1" dirty="0">
                <a:solidFill>
                  <a:schemeClr val="tx1"/>
                </a:solidFill>
                <a:latin typeface="+mn-ea"/>
              </a:rPr>
              <a:t>java.io</a:t>
            </a:r>
            <a:r>
              <a:rPr lang="zh-CN" altLang="en-US" sz="2000" b="1" dirty="0">
                <a:solidFill>
                  <a:schemeClr val="tx1"/>
                </a:solidFill>
                <a:latin typeface="+mn-ea"/>
              </a:rPr>
              <a:t>中提供了类</a:t>
            </a:r>
            <a:r>
              <a:rPr lang="en-US" altLang="zh-CN" sz="2000" b="1" dirty="0" err="1">
                <a:solidFill>
                  <a:schemeClr val="tx1"/>
                </a:solidFill>
                <a:latin typeface="+mn-ea"/>
              </a:rPr>
              <a:t>PipedInputStream</a:t>
            </a:r>
            <a:r>
              <a:rPr lang="zh-CN" altLang="en-US" sz="2000" b="1" dirty="0">
                <a:solidFill>
                  <a:schemeClr val="tx1"/>
                </a:solidFill>
                <a:latin typeface="+mn-ea"/>
              </a:rPr>
              <a:t>和</a:t>
            </a:r>
            <a:r>
              <a:rPr lang="en-US" altLang="zh-CN" sz="2000" b="1" dirty="0" err="1">
                <a:solidFill>
                  <a:schemeClr val="tx1"/>
                </a:solidFill>
                <a:latin typeface="+mn-ea"/>
              </a:rPr>
              <a:t>PipedOutputStream</a:t>
            </a:r>
            <a:r>
              <a:rPr lang="zh-CN" altLang="en-US" sz="2000" b="1" dirty="0">
                <a:solidFill>
                  <a:schemeClr val="tx1"/>
                </a:solidFill>
                <a:latin typeface="+mn-ea"/>
              </a:rPr>
              <a:t>作为管道的输入</a:t>
            </a:r>
            <a:r>
              <a:rPr lang="en-US" altLang="zh-CN" sz="2000" b="1" dirty="0">
                <a:solidFill>
                  <a:schemeClr val="tx1"/>
                </a:solidFill>
                <a:latin typeface="+mn-ea"/>
              </a:rPr>
              <a:t>/</a:t>
            </a:r>
            <a:r>
              <a:rPr lang="zh-CN" altLang="en-US" sz="2000" b="1" dirty="0">
                <a:solidFill>
                  <a:schemeClr val="tx1"/>
                </a:solidFill>
                <a:latin typeface="+mn-ea"/>
              </a:rPr>
              <a:t>输出流。</a:t>
            </a:r>
          </a:p>
          <a:p>
            <a:pPr marL="342900" indent="-342900" algn="just">
              <a:lnSpc>
                <a:spcPct val="125000"/>
              </a:lnSpc>
              <a:buFont typeface="Wingdings" panose="05000000000000000000" pitchFamily="2" charset="2"/>
              <a:buChar char="ü"/>
            </a:pPr>
            <a:r>
              <a:rPr lang="zh-CN" altLang="en-US" sz="2000" b="1" dirty="0">
                <a:solidFill>
                  <a:schemeClr val="tx1"/>
                </a:solidFill>
                <a:latin typeface="+mn-ea"/>
              </a:rPr>
              <a:t>管道输入流作为一个通信管道的接收端，管道输出流则作为发送端。管道流必须是输入输出并用，即在使用管道前，两者必须进行连接。</a:t>
            </a:r>
          </a:p>
        </p:txBody>
      </p:sp>
      <p:sp>
        <p:nvSpPr>
          <p:cNvPr id="6" name="矩形: 圆角 5">
            <a:extLst>
              <a:ext uri="{FF2B5EF4-FFF2-40B4-BE49-F238E27FC236}">
                <a16:creationId xmlns:a16="http://schemas.microsoft.com/office/drawing/2014/main" id="{F3252485-EAFA-43DF-B956-50952F07DE12}"/>
              </a:ext>
            </a:extLst>
          </p:cNvPr>
          <p:cNvSpPr/>
          <p:nvPr/>
        </p:nvSpPr>
        <p:spPr>
          <a:xfrm>
            <a:off x="0" y="4126726"/>
            <a:ext cx="9143999" cy="2731273"/>
          </a:xfrm>
          <a:prstGeom prst="roundRect">
            <a:avLst>
              <a:gd name="adj" fmla="val 0"/>
            </a:avLst>
          </a:prstGeom>
          <a:solidFill>
            <a:schemeClr val="bg1">
              <a:lumMod val="85000"/>
            </a:schemeClr>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3" indent="-342900">
              <a:buFont typeface="Wingdings" panose="05000000000000000000" pitchFamily="2" charset="2"/>
              <a:buChar char="ü"/>
            </a:pPr>
            <a:r>
              <a:rPr lang="zh-CN" altLang="en-US" sz="2000" b="1" dirty="0">
                <a:solidFill>
                  <a:schemeClr val="tx1"/>
                </a:solidFill>
                <a:latin typeface="Consolas" panose="020B0609020204030204" pitchFamily="49" charset="0"/>
              </a:rPr>
              <a:t>在构造方法中进行连接</a:t>
            </a:r>
          </a:p>
          <a:p>
            <a:pPr marL="914400" lvl="5"/>
            <a:r>
              <a:rPr lang="en-US" altLang="zh-CN" sz="2000" dirty="0" err="1">
                <a:solidFill>
                  <a:schemeClr val="tx1"/>
                </a:solidFill>
                <a:latin typeface="Consolas" panose="020B0609020204030204" pitchFamily="49" charset="0"/>
              </a:rPr>
              <a:t>PipedInputStream</a:t>
            </a:r>
            <a:r>
              <a:rPr lang="en-US" altLang="zh-CN" sz="2000" dirty="0">
                <a:solidFill>
                  <a:schemeClr val="tx1"/>
                </a:solidFill>
                <a:latin typeface="Consolas" panose="020B0609020204030204" pitchFamily="49" charset="0"/>
              </a:rPr>
              <a:t>(</a:t>
            </a:r>
            <a:r>
              <a:rPr lang="en-US" altLang="zh-CN" sz="2000" dirty="0" err="1">
                <a:solidFill>
                  <a:schemeClr val="tx1"/>
                </a:solidFill>
                <a:latin typeface="Consolas" panose="020B0609020204030204" pitchFamily="49" charset="0"/>
              </a:rPr>
              <a:t>PipedOutputStream</a:t>
            </a:r>
            <a:r>
              <a:rPr lang="en-US" altLang="zh-CN" sz="2000" dirty="0">
                <a:solidFill>
                  <a:schemeClr val="tx1"/>
                </a:solidFill>
                <a:latin typeface="Consolas" panose="020B0609020204030204" pitchFamily="49" charset="0"/>
              </a:rPr>
              <a:t> pos);</a:t>
            </a:r>
          </a:p>
          <a:p>
            <a:pPr marL="914400" lvl="5"/>
            <a:r>
              <a:rPr lang="en-US" altLang="zh-CN" sz="2000" dirty="0" err="1">
                <a:solidFill>
                  <a:schemeClr val="tx1"/>
                </a:solidFill>
                <a:latin typeface="Consolas" panose="020B0609020204030204" pitchFamily="49" charset="0"/>
              </a:rPr>
              <a:t>PipedOutputStream</a:t>
            </a:r>
            <a:r>
              <a:rPr lang="en-US" altLang="zh-CN" sz="2000" dirty="0">
                <a:solidFill>
                  <a:schemeClr val="tx1"/>
                </a:solidFill>
                <a:latin typeface="Consolas" panose="020B0609020204030204" pitchFamily="49" charset="0"/>
              </a:rPr>
              <a:t>(</a:t>
            </a:r>
            <a:r>
              <a:rPr lang="en-US" altLang="zh-CN" sz="2000" dirty="0" err="1">
                <a:solidFill>
                  <a:schemeClr val="tx1"/>
                </a:solidFill>
                <a:latin typeface="Consolas" panose="020B0609020204030204" pitchFamily="49" charset="0"/>
              </a:rPr>
              <a:t>PipedInputStream</a:t>
            </a:r>
            <a:r>
              <a:rPr lang="en-US" altLang="zh-CN" sz="2000" dirty="0">
                <a:solidFill>
                  <a:schemeClr val="tx1"/>
                </a:solidFill>
                <a:latin typeface="Consolas" panose="020B0609020204030204" pitchFamily="49" charset="0"/>
              </a:rPr>
              <a:t> </a:t>
            </a:r>
            <a:r>
              <a:rPr lang="en-US" altLang="zh-CN" sz="2000" dirty="0" err="1">
                <a:solidFill>
                  <a:schemeClr val="tx1"/>
                </a:solidFill>
                <a:latin typeface="Consolas" panose="020B0609020204030204" pitchFamily="49" charset="0"/>
              </a:rPr>
              <a:t>pis</a:t>
            </a:r>
            <a:r>
              <a:rPr lang="en-US" altLang="zh-CN" sz="2000" dirty="0">
                <a:solidFill>
                  <a:schemeClr val="tx1"/>
                </a:solidFill>
                <a:latin typeface="Consolas" panose="020B0609020204030204" pitchFamily="49" charset="0"/>
              </a:rPr>
              <a:t>);</a:t>
            </a:r>
          </a:p>
          <a:p>
            <a:pPr marL="342900" lvl="3" indent="-342900">
              <a:buFont typeface="Wingdings" panose="05000000000000000000" pitchFamily="2" charset="2"/>
              <a:buChar char="ü"/>
            </a:pPr>
            <a:r>
              <a:rPr lang="zh-CN" altLang="en-US" sz="2000" b="1" dirty="0">
                <a:solidFill>
                  <a:schemeClr val="tx1"/>
                </a:solidFill>
                <a:latin typeface="Consolas" panose="020B0609020204030204" pitchFamily="49" charset="0"/>
              </a:rPr>
              <a:t>通过各自的</a:t>
            </a:r>
            <a:r>
              <a:rPr lang="en-US" altLang="zh-CN" sz="2000" b="1" dirty="0">
                <a:solidFill>
                  <a:schemeClr val="tx1"/>
                </a:solidFill>
                <a:latin typeface="Consolas" panose="020B0609020204030204" pitchFamily="49" charset="0"/>
              </a:rPr>
              <a:t>connect()</a:t>
            </a:r>
            <a:r>
              <a:rPr lang="zh-CN" altLang="en-US" sz="2000" b="1" dirty="0">
                <a:solidFill>
                  <a:schemeClr val="tx1"/>
                </a:solidFill>
                <a:latin typeface="Consolas" panose="020B0609020204030204" pitchFamily="49" charset="0"/>
              </a:rPr>
              <a:t>方法连接</a:t>
            </a:r>
            <a:endParaRPr lang="en-US" altLang="zh-CN" sz="2000" b="1" dirty="0">
              <a:solidFill>
                <a:schemeClr val="tx1"/>
              </a:solidFill>
              <a:latin typeface="Consolas" panose="020B0609020204030204" pitchFamily="49" charset="0"/>
            </a:endParaRPr>
          </a:p>
          <a:p>
            <a:pPr marL="457200" lvl="4"/>
            <a:r>
              <a:rPr lang="en-US" altLang="zh-CN" sz="2000" b="1" dirty="0">
                <a:solidFill>
                  <a:schemeClr val="tx1"/>
                </a:solidFill>
                <a:latin typeface="Consolas" panose="020B0609020204030204" pitchFamily="49" charset="0"/>
              </a:rPr>
              <a:t>(1) </a:t>
            </a:r>
            <a:r>
              <a:rPr lang="zh-CN" altLang="en-US" sz="2000" b="1" dirty="0">
                <a:solidFill>
                  <a:schemeClr val="tx1"/>
                </a:solidFill>
                <a:latin typeface="Consolas" panose="020B0609020204030204" pitchFamily="49" charset="0"/>
              </a:rPr>
              <a:t>在类</a:t>
            </a:r>
            <a:r>
              <a:rPr lang="en-US" altLang="zh-CN" sz="2000" b="1" dirty="0" err="1">
                <a:solidFill>
                  <a:schemeClr val="tx1"/>
                </a:solidFill>
                <a:latin typeface="Consolas" panose="020B0609020204030204" pitchFamily="49" charset="0"/>
              </a:rPr>
              <a:t>PipedInputStream</a:t>
            </a:r>
            <a:r>
              <a:rPr lang="zh-CN" altLang="en-US" sz="2000" b="1" dirty="0">
                <a:solidFill>
                  <a:schemeClr val="tx1"/>
                </a:solidFill>
                <a:latin typeface="Consolas" panose="020B0609020204030204" pitchFamily="49" charset="0"/>
              </a:rPr>
              <a:t>中，</a:t>
            </a:r>
          </a:p>
          <a:p>
            <a:pPr marL="914400" lvl="5"/>
            <a:r>
              <a:rPr lang="en-US" altLang="zh-CN" sz="2000" b="1" dirty="0">
                <a:solidFill>
                  <a:schemeClr val="tx1"/>
                </a:solidFill>
                <a:latin typeface="Consolas" panose="020B0609020204030204" pitchFamily="49" charset="0"/>
              </a:rPr>
              <a:t>		</a:t>
            </a:r>
            <a:r>
              <a:rPr lang="en-US" altLang="zh-CN" sz="2000" dirty="0">
                <a:solidFill>
                  <a:schemeClr val="tx1"/>
                </a:solidFill>
                <a:latin typeface="Consolas" panose="020B0609020204030204" pitchFamily="49" charset="0"/>
              </a:rPr>
              <a:t>connect(</a:t>
            </a:r>
            <a:r>
              <a:rPr lang="en-US" altLang="zh-CN" sz="2000" dirty="0" err="1">
                <a:solidFill>
                  <a:schemeClr val="tx1"/>
                </a:solidFill>
                <a:latin typeface="Consolas" panose="020B0609020204030204" pitchFamily="49" charset="0"/>
              </a:rPr>
              <a:t>PipedOutputStream</a:t>
            </a:r>
            <a:r>
              <a:rPr lang="en-US" altLang="zh-CN" sz="2000" dirty="0">
                <a:solidFill>
                  <a:schemeClr val="tx1"/>
                </a:solidFill>
                <a:latin typeface="Consolas" panose="020B0609020204030204" pitchFamily="49" charset="0"/>
              </a:rPr>
              <a:t> pos)</a:t>
            </a:r>
            <a:r>
              <a:rPr lang="zh-CN" altLang="en-US" sz="2000" dirty="0">
                <a:solidFill>
                  <a:schemeClr val="tx1"/>
                </a:solidFill>
                <a:latin typeface="Consolas" panose="020B0609020204030204" pitchFamily="49" charset="0"/>
              </a:rPr>
              <a:t>；</a:t>
            </a:r>
            <a:endParaRPr lang="en-US" altLang="zh-CN" sz="2000" dirty="0">
              <a:solidFill>
                <a:schemeClr val="tx1"/>
              </a:solidFill>
              <a:latin typeface="Consolas" panose="020B0609020204030204" pitchFamily="49" charset="0"/>
            </a:endParaRPr>
          </a:p>
          <a:p>
            <a:pPr marL="457200" lvl="4"/>
            <a:r>
              <a:rPr lang="en-US" altLang="zh-CN" sz="2000" b="1" dirty="0">
                <a:solidFill>
                  <a:schemeClr val="tx1"/>
                </a:solidFill>
                <a:latin typeface="Consolas" panose="020B0609020204030204" pitchFamily="49" charset="0"/>
              </a:rPr>
              <a:t>(2) </a:t>
            </a:r>
            <a:r>
              <a:rPr lang="zh-CN" altLang="en-US" sz="2000" b="1" dirty="0">
                <a:solidFill>
                  <a:schemeClr val="tx1"/>
                </a:solidFill>
                <a:latin typeface="Consolas" panose="020B0609020204030204" pitchFamily="49" charset="0"/>
              </a:rPr>
              <a:t>在类</a:t>
            </a:r>
            <a:r>
              <a:rPr lang="en-US" altLang="zh-CN" sz="2000" b="1" dirty="0" err="1">
                <a:solidFill>
                  <a:schemeClr val="tx1"/>
                </a:solidFill>
                <a:latin typeface="Consolas" panose="020B0609020204030204" pitchFamily="49" charset="0"/>
              </a:rPr>
              <a:t>PipedOutputStream</a:t>
            </a:r>
            <a:r>
              <a:rPr lang="zh-CN" altLang="en-US" sz="2000" b="1" dirty="0">
                <a:solidFill>
                  <a:schemeClr val="tx1"/>
                </a:solidFill>
                <a:latin typeface="Consolas" panose="020B0609020204030204" pitchFamily="49" charset="0"/>
              </a:rPr>
              <a:t>中，</a:t>
            </a:r>
          </a:p>
          <a:p>
            <a:pPr marL="914400" lvl="5"/>
            <a:r>
              <a:rPr lang="en-US" altLang="zh-CN" sz="2000" b="1" dirty="0">
                <a:solidFill>
                  <a:schemeClr val="tx1"/>
                </a:solidFill>
                <a:latin typeface="Consolas" panose="020B0609020204030204" pitchFamily="49" charset="0"/>
              </a:rPr>
              <a:t>		</a:t>
            </a:r>
            <a:r>
              <a:rPr lang="en-US" altLang="zh-CN" sz="2000" dirty="0">
                <a:solidFill>
                  <a:schemeClr val="tx1"/>
                </a:solidFill>
                <a:latin typeface="Consolas" panose="020B0609020204030204" pitchFamily="49" charset="0"/>
              </a:rPr>
              <a:t>connect(</a:t>
            </a:r>
            <a:r>
              <a:rPr lang="en-US" altLang="zh-CN" sz="2000" dirty="0" err="1">
                <a:solidFill>
                  <a:schemeClr val="tx1"/>
                </a:solidFill>
                <a:latin typeface="Consolas" panose="020B0609020204030204" pitchFamily="49" charset="0"/>
              </a:rPr>
              <a:t>PipedInputStream</a:t>
            </a:r>
            <a:r>
              <a:rPr lang="en-US" altLang="zh-CN" sz="2000" dirty="0">
                <a:solidFill>
                  <a:schemeClr val="tx1"/>
                </a:solidFill>
                <a:latin typeface="Consolas" panose="020B0609020204030204" pitchFamily="49" charset="0"/>
              </a:rPr>
              <a:t> </a:t>
            </a:r>
            <a:r>
              <a:rPr lang="en-US" altLang="zh-CN" sz="2000" dirty="0" err="1">
                <a:solidFill>
                  <a:schemeClr val="tx1"/>
                </a:solidFill>
                <a:latin typeface="Consolas" panose="020B0609020204030204" pitchFamily="49" charset="0"/>
              </a:rPr>
              <a:t>pis</a:t>
            </a:r>
            <a:r>
              <a:rPr lang="en-US" altLang="zh-CN" sz="2000" dirty="0">
                <a:solidFill>
                  <a:schemeClr val="tx1"/>
                </a:solidFill>
                <a:latin typeface="Consolas" panose="020B0609020204030204" pitchFamily="49" charset="0"/>
              </a:rPr>
              <a:t>)</a:t>
            </a:r>
            <a:r>
              <a:rPr lang="zh-CN" altLang="en-US" sz="2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6506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fade">
                                      <p:cBhvr>
                                        <p:cTn id="46" dur="5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Effect transition="in" filter="fade">
                                      <p:cBhvr>
                                        <p:cTn id="51" dur="500"/>
                                        <p:tgtEl>
                                          <p:spTgt spid="6">
                                            <p:txEl>
                                              <p:pRg st="6" end="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7" end="7"/>
                                            </p:txEl>
                                          </p:spTgt>
                                        </p:tgtEl>
                                        <p:attrNameLst>
                                          <p:attrName>style.visibility</p:attrName>
                                        </p:attrNameLst>
                                      </p:cBhvr>
                                      <p:to>
                                        <p:strVal val="visible"/>
                                      </p:to>
                                    </p:set>
                                    <p:animEffect transition="in" filter="fade">
                                      <p:cBhvr>
                                        <p:cTn id="5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4</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419800"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输入输出处理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字符流</a:t>
            </a:r>
          </a:p>
        </p:txBody>
      </p:sp>
      <p:sp>
        <p:nvSpPr>
          <p:cNvPr id="4" name="文本框 3">
            <a:extLst>
              <a:ext uri="{FF2B5EF4-FFF2-40B4-BE49-F238E27FC236}">
                <a16:creationId xmlns:a16="http://schemas.microsoft.com/office/drawing/2014/main" id="{28AD519E-0333-44D7-9A27-57BEE7A40CB1}"/>
              </a:ext>
            </a:extLst>
          </p:cNvPr>
          <p:cNvSpPr txBox="1"/>
          <p:nvPr/>
        </p:nvSpPr>
        <p:spPr>
          <a:xfrm>
            <a:off x="0" y="931325"/>
            <a:ext cx="9144000" cy="1013932"/>
          </a:xfrm>
          <a:prstGeom prst="rect">
            <a:avLst/>
          </a:prstGeom>
          <a:noFill/>
        </p:spPr>
        <p:txBody>
          <a:bodyPr wrap="square" rtlCol="0" anchor="t">
            <a:spAutoFit/>
          </a:bodyPr>
          <a:lstStyle/>
          <a:p>
            <a:pPr marL="342900" lvl="1" indent="-342900">
              <a:lnSpc>
                <a:spcPct val="120000"/>
              </a:lnSpc>
              <a:buFont typeface="Wingdings" panose="05000000000000000000" pitchFamily="2" charset="2"/>
              <a:buChar char="Ø"/>
            </a:pPr>
            <a:r>
              <a:rPr lang="en-US" altLang="zh-CN" sz="2800" b="1" dirty="0">
                <a:solidFill>
                  <a:srgbClr val="1557AE"/>
                </a:solidFill>
                <a:latin typeface="+mn-ea"/>
                <a:ea typeface="+mn-ea"/>
                <a:sym typeface="+mn-ea"/>
              </a:rPr>
              <a:t>InputStreamReader/OutputStreamWriter</a:t>
            </a:r>
          </a:p>
          <a:p>
            <a:pPr marL="1257300" lvl="3"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cs typeface="黑体" panose="02010609060101010101" pitchFamily="49" charset="-122"/>
              <a:sym typeface="+mn-ea"/>
            </a:endParaRPr>
          </a:p>
        </p:txBody>
      </p:sp>
      <p:sp>
        <p:nvSpPr>
          <p:cNvPr id="5" name="矩形 4">
            <a:extLst>
              <a:ext uri="{FF2B5EF4-FFF2-40B4-BE49-F238E27FC236}">
                <a16:creationId xmlns:a16="http://schemas.microsoft.com/office/drawing/2014/main" id="{FFB16DAD-B059-4705-8743-8197ECABC18C}"/>
              </a:ext>
            </a:extLst>
          </p:cNvPr>
          <p:cNvSpPr/>
          <p:nvPr/>
        </p:nvSpPr>
        <p:spPr>
          <a:xfrm>
            <a:off x="0" y="1500337"/>
            <a:ext cx="9144000" cy="341240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dirty="0">
                <a:solidFill>
                  <a:srgbClr val="1557AE"/>
                </a:solidFill>
                <a:latin typeface="+mj-lt"/>
              </a:rPr>
              <a:t>InputStreamReader</a:t>
            </a:r>
            <a:r>
              <a:rPr lang="zh-CN" altLang="en-US" sz="2000" b="1" dirty="0">
                <a:solidFill>
                  <a:srgbClr val="1557AE"/>
                </a:solidFill>
                <a:latin typeface="+mj-lt"/>
              </a:rPr>
              <a:t>和</a:t>
            </a:r>
            <a:r>
              <a:rPr lang="en-US" altLang="zh-CN" sz="2000" b="1" dirty="0">
                <a:solidFill>
                  <a:srgbClr val="1557AE"/>
                </a:solidFill>
                <a:latin typeface="+mj-lt"/>
              </a:rPr>
              <a:t>OutputStreamWriter</a:t>
            </a:r>
            <a:r>
              <a:rPr lang="zh-CN" altLang="en-US" sz="2000" b="1" dirty="0">
                <a:solidFill>
                  <a:srgbClr val="1557AE"/>
                </a:solidFill>
                <a:latin typeface="+mj-lt"/>
              </a:rPr>
              <a:t>是</a:t>
            </a:r>
            <a:r>
              <a:rPr lang="en-US" altLang="zh-CN" sz="2000" b="1" dirty="0">
                <a:solidFill>
                  <a:srgbClr val="1557AE"/>
                </a:solidFill>
                <a:latin typeface="+mj-lt"/>
              </a:rPr>
              <a:t>java.io</a:t>
            </a:r>
            <a:r>
              <a:rPr lang="zh-CN" altLang="en-US" sz="2000" b="1" dirty="0">
                <a:solidFill>
                  <a:srgbClr val="1557AE"/>
                </a:solidFill>
                <a:latin typeface="+mj-lt"/>
              </a:rPr>
              <a:t>包中用于处理字符流的最基本的类，用来在字节流和字符流之间作为中介。使用这两者进行字符处理时，在构造方法中应指定一定的平台规范，以便把以字节方式表示的流转换为特定平台上的字符表示。</a:t>
            </a:r>
            <a:endParaRPr lang="en-US" altLang="zh-CN" sz="2000" b="1" dirty="0">
              <a:solidFill>
                <a:srgbClr val="1557AE"/>
              </a:solidFill>
              <a:latin typeface="+mj-lt"/>
            </a:endParaRPr>
          </a:p>
          <a:p>
            <a:pPr algn="just"/>
            <a:endParaRPr lang="en-US" altLang="zh-CN" sz="2000" b="1" dirty="0">
              <a:solidFill>
                <a:schemeClr val="tx1"/>
              </a:solidFill>
            </a:endParaRPr>
          </a:p>
          <a:p>
            <a:pPr marL="457200" indent="-457200">
              <a:buFont typeface="+mj-lt"/>
              <a:buAutoNum type="arabicPeriod"/>
            </a:pPr>
            <a:r>
              <a:rPr lang="en-US" altLang="zh-CN" sz="2000" b="1" dirty="0">
                <a:solidFill>
                  <a:srgbClr val="795E26"/>
                </a:solidFill>
                <a:effectLst/>
                <a:latin typeface="Consolas" panose="020B0609020204030204" pitchFamily="49" charset="0"/>
              </a:rPr>
              <a:t>InputStreamReader</a:t>
            </a:r>
            <a:r>
              <a:rPr lang="en-US" altLang="zh-CN" sz="2000" b="1" dirty="0">
                <a:solidFill>
                  <a:srgbClr val="000000"/>
                </a:solidFill>
                <a:effectLst/>
                <a:latin typeface="Consolas" panose="020B0609020204030204" pitchFamily="49" charset="0"/>
              </a:rPr>
              <a:t>(</a:t>
            </a:r>
            <a:r>
              <a:rPr lang="en-US" altLang="zh-CN" sz="2000" b="1" dirty="0">
                <a:solidFill>
                  <a:srgbClr val="267F99"/>
                </a:solidFill>
                <a:effectLst/>
                <a:latin typeface="Consolas" panose="020B0609020204030204" pitchFamily="49" charset="0"/>
              </a:rPr>
              <a:t>InputStream</a:t>
            </a:r>
            <a:r>
              <a:rPr lang="en-US" altLang="zh-CN" sz="2000" b="1" dirty="0">
                <a:solidFill>
                  <a:srgbClr val="000000"/>
                </a:solidFill>
                <a:effectLst/>
                <a:latin typeface="Consolas" panose="020B0609020204030204" pitchFamily="49" charset="0"/>
              </a:rPr>
              <a:t> in); </a:t>
            </a:r>
            <a:r>
              <a:rPr lang="en-US" altLang="zh-CN" sz="2000" b="1" dirty="0">
                <a:solidFill>
                  <a:srgbClr val="008000"/>
                </a:solidFill>
                <a:effectLst/>
                <a:latin typeface="Consolas" panose="020B0609020204030204" pitchFamily="49" charset="0"/>
              </a:rPr>
              <a:t>//</a:t>
            </a:r>
            <a:r>
              <a:rPr lang="zh-CN" altLang="en-US" sz="2000" b="1" dirty="0">
                <a:solidFill>
                  <a:srgbClr val="008000"/>
                </a:solidFill>
                <a:effectLst/>
                <a:latin typeface="Consolas" panose="020B0609020204030204" pitchFamily="49" charset="0"/>
              </a:rPr>
              <a:t>缺省规范</a:t>
            </a:r>
            <a:endParaRPr lang="zh-CN" altLang="en-US" sz="2000" b="1" dirty="0">
              <a:solidFill>
                <a:srgbClr val="000000"/>
              </a:solidFill>
              <a:effectLst/>
              <a:latin typeface="Consolas" panose="020B0609020204030204" pitchFamily="49" charset="0"/>
            </a:endParaRPr>
          </a:p>
          <a:p>
            <a:pPr marL="457200" indent="-457200">
              <a:buFont typeface="+mj-lt"/>
              <a:buAutoNum type="arabicPeriod"/>
            </a:pPr>
            <a:r>
              <a:rPr lang="en-US" altLang="zh-CN" sz="2000" b="1" dirty="0">
                <a:solidFill>
                  <a:srgbClr val="795E26"/>
                </a:solidFill>
                <a:effectLst/>
                <a:latin typeface="Consolas" panose="020B0609020204030204" pitchFamily="49" charset="0"/>
              </a:rPr>
              <a:t>InputStreamReader</a:t>
            </a:r>
            <a:r>
              <a:rPr lang="en-US" altLang="zh-CN" sz="2000" b="1" dirty="0">
                <a:solidFill>
                  <a:srgbClr val="000000"/>
                </a:solidFill>
                <a:effectLst/>
                <a:latin typeface="Consolas" panose="020B0609020204030204" pitchFamily="49" charset="0"/>
              </a:rPr>
              <a:t>(</a:t>
            </a:r>
            <a:r>
              <a:rPr lang="en-US" altLang="zh-CN" sz="2000" b="1" dirty="0">
                <a:solidFill>
                  <a:srgbClr val="267F99"/>
                </a:solidFill>
                <a:effectLst/>
                <a:latin typeface="Consolas" panose="020B0609020204030204" pitchFamily="49" charset="0"/>
              </a:rPr>
              <a:t>InputStream</a:t>
            </a:r>
            <a:r>
              <a:rPr lang="en-US" altLang="zh-CN" sz="2000" b="1" dirty="0">
                <a:solidFill>
                  <a:srgbClr val="000000"/>
                </a:solidFill>
                <a:effectLst/>
                <a:latin typeface="Consolas" panose="020B0609020204030204" pitchFamily="49" charset="0"/>
              </a:rPr>
              <a:t> in, </a:t>
            </a:r>
            <a:r>
              <a:rPr lang="en-US" altLang="zh-CN" sz="2000" b="1" dirty="0">
                <a:solidFill>
                  <a:srgbClr val="267F99"/>
                </a:solidFill>
                <a:effectLst/>
                <a:latin typeface="Consolas" panose="020B0609020204030204" pitchFamily="49" charset="0"/>
              </a:rPr>
              <a:t>String</a:t>
            </a:r>
            <a:r>
              <a:rPr lang="en-US" altLang="zh-CN" sz="2000" b="1" dirty="0">
                <a:solidFill>
                  <a:srgbClr val="000000"/>
                </a:solidFill>
                <a:effectLst/>
                <a:latin typeface="Consolas" panose="020B0609020204030204" pitchFamily="49" charset="0"/>
              </a:rPr>
              <a:t> enc); </a:t>
            </a:r>
            <a:r>
              <a:rPr lang="en-US" altLang="zh-CN" sz="2000" b="1" dirty="0">
                <a:solidFill>
                  <a:srgbClr val="008000"/>
                </a:solidFill>
                <a:effectLst/>
                <a:latin typeface="Consolas" panose="020B0609020204030204" pitchFamily="49" charset="0"/>
              </a:rPr>
              <a:t>//</a:t>
            </a:r>
            <a:r>
              <a:rPr lang="zh-CN" altLang="en-US" sz="2000" b="1" dirty="0">
                <a:solidFill>
                  <a:srgbClr val="008000"/>
                </a:solidFill>
                <a:effectLst/>
                <a:latin typeface="Consolas" panose="020B0609020204030204" pitchFamily="49" charset="0"/>
              </a:rPr>
              <a:t>指定规范</a:t>
            </a:r>
            <a:r>
              <a:rPr lang="en-US" altLang="zh-CN" sz="2000" b="1" dirty="0">
                <a:solidFill>
                  <a:srgbClr val="008000"/>
                </a:solidFill>
                <a:effectLst/>
                <a:latin typeface="Consolas" panose="020B0609020204030204" pitchFamily="49" charset="0"/>
              </a:rPr>
              <a:t>enc</a:t>
            </a:r>
            <a:endParaRPr lang="en-US" altLang="zh-CN" sz="2000" b="1" dirty="0">
              <a:solidFill>
                <a:srgbClr val="000000"/>
              </a:solidFill>
              <a:effectLst/>
              <a:latin typeface="Consolas" panose="020B0609020204030204" pitchFamily="49" charset="0"/>
            </a:endParaRPr>
          </a:p>
          <a:p>
            <a:endParaRPr lang="en-US" altLang="zh-CN" sz="2000" b="1" dirty="0">
              <a:solidFill>
                <a:srgbClr val="000000"/>
              </a:solidFill>
              <a:effectLst/>
              <a:latin typeface="Consolas" panose="020B0609020204030204" pitchFamily="49" charset="0"/>
            </a:endParaRPr>
          </a:p>
          <a:p>
            <a:pPr marL="457200" indent="-457200">
              <a:buFont typeface="+mj-lt"/>
              <a:buAutoNum type="arabicPeriod"/>
            </a:pPr>
            <a:r>
              <a:rPr lang="en-US" altLang="zh-CN" sz="2000" b="1" dirty="0">
                <a:solidFill>
                  <a:srgbClr val="795E26"/>
                </a:solidFill>
                <a:effectLst/>
                <a:latin typeface="Consolas" panose="020B0609020204030204" pitchFamily="49" charset="0"/>
              </a:rPr>
              <a:t>OutputStreamWriter</a:t>
            </a:r>
            <a:r>
              <a:rPr lang="en-US" altLang="zh-CN" sz="2000" b="1" dirty="0">
                <a:solidFill>
                  <a:srgbClr val="000000"/>
                </a:solidFill>
                <a:effectLst/>
                <a:latin typeface="Consolas" panose="020B0609020204030204" pitchFamily="49" charset="0"/>
              </a:rPr>
              <a:t>(</a:t>
            </a:r>
            <a:r>
              <a:rPr lang="en-US" altLang="zh-CN" sz="2000" b="1" dirty="0" err="1">
                <a:solidFill>
                  <a:srgbClr val="267F99"/>
                </a:solidFill>
                <a:effectLst/>
                <a:latin typeface="Consolas" panose="020B0609020204030204" pitchFamily="49" charset="0"/>
              </a:rPr>
              <a:t>OutputStream</a:t>
            </a:r>
            <a:r>
              <a:rPr lang="en-US" altLang="zh-CN" sz="2000" b="1" dirty="0">
                <a:solidFill>
                  <a:srgbClr val="000000"/>
                </a:solidFill>
                <a:effectLst/>
                <a:latin typeface="Consolas" panose="020B0609020204030204" pitchFamily="49" charset="0"/>
              </a:rPr>
              <a:t> out); </a:t>
            </a:r>
            <a:r>
              <a:rPr lang="en-US" altLang="zh-CN" sz="2000" b="1" dirty="0">
                <a:solidFill>
                  <a:srgbClr val="008000"/>
                </a:solidFill>
                <a:effectLst/>
                <a:latin typeface="Consolas" panose="020B0609020204030204" pitchFamily="49" charset="0"/>
              </a:rPr>
              <a:t>//</a:t>
            </a:r>
            <a:r>
              <a:rPr lang="zh-CN" altLang="en-US" sz="2000" b="1" dirty="0">
                <a:solidFill>
                  <a:srgbClr val="008000"/>
                </a:solidFill>
                <a:effectLst/>
                <a:latin typeface="Consolas" panose="020B0609020204030204" pitchFamily="49" charset="0"/>
              </a:rPr>
              <a:t>缺省规范</a:t>
            </a:r>
            <a:endParaRPr lang="zh-CN" altLang="en-US" sz="2000" b="1" dirty="0">
              <a:solidFill>
                <a:srgbClr val="000000"/>
              </a:solidFill>
              <a:effectLst/>
              <a:latin typeface="Consolas" panose="020B0609020204030204" pitchFamily="49" charset="0"/>
            </a:endParaRPr>
          </a:p>
          <a:p>
            <a:pPr marL="457200" indent="-457200">
              <a:buFont typeface="+mj-lt"/>
              <a:buAutoNum type="arabicPeriod"/>
            </a:pPr>
            <a:r>
              <a:rPr lang="en-US" altLang="zh-CN" sz="2000" b="1" dirty="0">
                <a:solidFill>
                  <a:srgbClr val="795E26"/>
                </a:solidFill>
                <a:effectLst/>
                <a:latin typeface="Consolas" panose="020B0609020204030204" pitchFamily="49" charset="0"/>
              </a:rPr>
              <a:t>OutputStreamWriter</a:t>
            </a:r>
            <a:r>
              <a:rPr lang="en-US" altLang="zh-CN" sz="2000" b="1" dirty="0">
                <a:solidFill>
                  <a:srgbClr val="000000"/>
                </a:solidFill>
                <a:effectLst/>
                <a:latin typeface="Consolas" panose="020B0609020204030204" pitchFamily="49" charset="0"/>
              </a:rPr>
              <a:t>(</a:t>
            </a:r>
            <a:r>
              <a:rPr lang="en-US" altLang="zh-CN" sz="2000" b="1" dirty="0" err="1">
                <a:solidFill>
                  <a:srgbClr val="267F99"/>
                </a:solidFill>
                <a:effectLst/>
                <a:latin typeface="Consolas" panose="020B0609020204030204" pitchFamily="49" charset="0"/>
              </a:rPr>
              <a:t>OutputStream</a:t>
            </a:r>
            <a:r>
              <a:rPr lang="en-US" altLang="zh-CN" sz="2000" b="1" dirty="0">
                <a:solidFill>
                  <a:srgbClr val="000000"/>
                </a:solidFill>
                <a:effectLst/>
                <a:latin typeface="Consolas" panose="020B0609020204030204" pitchFamily="49" charset="0"/>
              </a:rPr>
              <a:t> out, </a:t>
            </a:r>
            <a:r>
              <a:rPr lang="en-US" altLang="zh-CN" sz="2000" b="1" dirty="0">
                <a:solidFill>
                  <a:srgbClr val="267F99"/>
                </a:solidFill>
                <a:effectLst/>
                <a:latin typeface="Consolas" panose="020B0609020204030204" pitchFamily="49" charset="0"/>
              </a:rPr>
              <a:t>String</a:t>
            </a:r>
            <a:r>
              <a:rPr lang="en-US" altLang="zh-CN" sz="2000" b="1" dirty="0">
                <a:solidFill>
                  <a:srgbClr val="000000"/>
                </a:solidFill>
                <a:effectLst/>
                <a:latin typeface="Consolas" panose="020B0609020204030204" pitchFamily="49" charset="0"/>
              </a:rPr>
              <a:t> enc); </a:t>
            </a:r>
            <a:r>
              <a:rPr lang="en-US" altLang="zh-CN" sz="2000" b="1" dirty="0">
                <a:solidFill>
                  <a:srgbClr val="008000"/>
                </a:solidFill>
                <a:effectLst/>
                <a:latin typeface="Consolas" panose="020B0609020204030204" pitchFamily="49" charset="0"/>
              </a:rPr>
              <a:t>//</a:t>
            </a:r>
            <a:r>
              <a:rPr lang="zh-CN" altLang="en-US" sz="2000" b="1" dirty="0">
                <a:solidFill>
                  <a:srgbClr val="008000"/>
                </a:solidFill>
                <a:effectLst/>
                <a:latin typeface="Consolas" panose="020B0609020204030204" pitchFamily="49" charset="0"/>
              </a:rPr>
              <a:t>指定规范</a:t>
            </a:r>
            <a:r>
              <a:rPr lang="en-US" altLang="zh-CN" sz="2000" b="1" dirty="0">
                <a:solidFill>
                  <a:srgbClr val="008000"/>
                </a:solidFill>
                <a:effectLst/>
                <a:latin typeface="Consolas" panose="020B0609020204030204" pitchFamily="49" charset="0"/>
              </a:rPr>
              <a:t>enc</a:t>
            </a:r>
            <a:endParaRPr lang="en-US" altLang="zh-CN" sz="2000" b="1" dirty="0">
              <a:solidFill>
                <a:srgbClr val="000000"/>
              </a:solidFill>
              <a:effectLst/>
              <a:latin typeface="Consolas" panose="020B0609020204030204" pitchFamily="49" charset="0"/>
            </a:endParaRPr>
          </a:p>
        </p:txBody>
      </p:sp>
      <p:sp>
        <p:nvSpPr>
          <p:cNvPr id="6" name="矩形: 圆角 5">
            <a:extLst>
              <a:ext uri="{FF2B5EF4-FFF2-40B4-BE49-F238E27FC236}">
                <a16:creationId xmlns:a16="http://schemas.microsoft.com/office/drawing/2014/main" id="{5B3592F6-D0F5-4A34-9956-CFD1EFD6FCF8}"/>
              </a:ext>
            </a:extLst>
          </p:cNvPr>
          <p:cNvSpPr/>
          <p:nvPr/>
        </p:nvSpPr>
        <p:spPr>
          <a:xfrm>
            <a:off x="0" y="4985238"/>
            <a:ext cx="9144000" cy="1727647"/>
          </a:xfrm>
          <a:prstGeom prst="roundRect">
            <a:avLst>
              <a:gd name="adj" fmla="val 5197"/>
            </a:avLst>
          </a:prstGeom>
          <a:solidFill>
            <a:schemeClr val="bg1">
              <a:lumMod val="85000"/>
            </a:schemeClr>
          </a:solid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ü"/>
            </a:pPr>
            <a:r>
              <a:rPr lang="zh-CN" altLang="en-US" b="1" dirty="0">
                <a:solidFill>
                  <a:schemeClr val="tx1"/>
                </a:solidFill>
                <a:latin typeface="+mn-ea"/>
              </a:rPr>
              <a:t> 如果读取的字符流不是来自本地时（比如网上某处与本地编码方式不同的机器），那么在构造字符输入流时就不能简单地使用缺省编码规范，而应该指定一种统一的编码规范“</a:t>
            </a:r>
            <a:r>
              <a:rPr lang="en-US" altLang="zh-CN" b="1" dirty="0">
                <a:solidFill>
                  <a:schemeClr val="tx1"/>
                </a:solidFill>
                <a:latin typeface="+mn-ea"/>
              </a:rPr>
              <a:t>ISO 8859_1”</a:t>
            </a:r>
            <a:r>
              <a:rPr lang="zh-CN" altLang="en-US" b="1" dirty="0">
                <a:solidFill>
                  <a:schemeClr val="tx1"/>
                </a:solidFill>
                <a:latin typeface="+mn-ea"/>
              </a:rPr>
              <a:t>，这是一种映射到</a:t>
            </a:r>
            <a:r>
              <a:rPr lang="en-US" altLang="zh-CN" b="1" dirty="0">
                <a:solidFill>
                  <a:schemeClr val="tx1"/>
                </a:solidFill>
                <a:latin typeface="+mn-ea"/>
              </a:rPr>
              <a:t>ASCII</a:t>
            </a:r>
            <a:r>
              <a:rPr lang="zh-CN" altLang="en-US" b="1" dirty="0">
                <a:solidFill>
                  <a:schemeClr val="tx1"/>
                </a:solidFill>
                <a:latin typeface="+mn-ea"/>
              </a:rPr>
              <a:t>码的编码方式，能够在不同平台之间正确转换字符。</a:t>
            </a:r>
          </a:p>
          <a:p>
            <a:pPr marL="342900" indent="-342900" algn="just">
              <a:lnSpc>
                <a:spcPct val="120000"/>
              </a:lnSpc>
              <a:buFont typeface="Wingdings" panose="05000000000000000000" pitchFamily="2" charset="2"/>
              <a:buChar char="ü"/>
            </a:pPr>
            <a:r>
              <a:rPr lang="en-US" altLang="zh-CN" b="1" dirty="0">
                <a:solidFill>
                  <a:schemeClr val="tx1"/>
                </a:solidFill>
                <a:latin typeface="+mn-ea"/>
              </a:rPr>
              <a:t>InputStreamReader </a:t>
            </a:r>
            <a:r>
              <a:rPr lang="en-US" altLang="zh-CN" b="1" dirty="0" err="1">
                <a:solidFill>
                  <a:schemeClr val="tx1"/>
                </a:solidFill>
                <a:latin typeface="+mn-ea"/>
              </a:rPr>
              <a:t>ir</a:t>
            </a:r>
            <a:r>
              <a:rPr lang="en-US" altLang="zh-CN" b="1" dirty="0">
                <a:solidFill>
                  <a:schemeClr val="tx1"/>
                </a:solidFill>
                <a:latin typeface="+mn-ea"/>
              </a:rPr>
              <a:t> = new InputStreamReader( is, “8859_1” );</a:t>
            </a:r>
          </a:p>
        </p:txBody>
      </p:sp>
    </p:spTree>
    <p:extLst>
      <p:ext uri="{BB962C8B-B14F-4D97-AF65-F5344CB8AC3E}">
        <p14:creationId xmlns:p14="http://schemas.microsoft.com/office/powerpoint/2010/main" val="1798359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fade">
                                      <p:cBhvr>
                                        <p:cTn id="3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概念</a:t>
            </a:r>
          </a:p>
        </p:txBody>
      </p:sp>
      <p:sp>
        <p:nvSpPr>
          <p:cNvPr id="4" name="矩形: 圆角 3">
            <a:extLst>
              <a:ext uri="{FF2B5EF4-FFF2-40B4-BE49-F238E27FC236}">
                <a16:creationId xmlns:a16="http://schemas.microsoft.com/office/drawing/2014/main" id="{684FA5D7-119A-4FF6-9DC5-CBB4638BF92F}"/>
              </a:ext>
            </a:extLst>
          </p:cNvPr>
          <p:cNvSpPr/>
          <p:nvPr/>
        </p:nvSpPr>
        <p:spPr>
          <a:xfrm>
            <a:off x="2872" y="1081261"/>
            <a:ext cx="9141128" cy="466186"/>
          </a:xfrm>
          <a:prstGeom prst="roundRect">
            <a:avLst>
              <a:gd name="adj" fmla="val 56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1557AE"/>
                </a:solidFill>
                <a:latin typeface="+mj-lt"/>
              </a:rPr>
              <a:t>Java</a:t>
            </a:r>
            <a:r>
              <a:rPr lang="zh-CN" altLang="en-US" sz="2400" b="1" dirty="0">
                <a:solidFill>
                  <a:srgbClr val="1557AE"/>
                </a:solidFill>
                <a:latin typeface="+mj-lt"/>
              </a:rPr>
              <a:t>语言的处理方法</a:t>
            </a:r>
            <a:endParaRPr lang="en-US" altLang="zh-CN" sz="2400" b="1" dirty="0">
              <a:solidFill>
                <a:srgbClr val="1557AE"/>
              </a:solidFill>
              <a:latin typeface="+mj-lt"/>
            </a:endParaRPr>
          </a:p>
        </p:txBody>
      </p:sp>
      <p:sp>
        <p:nvSpPr>
          <p:cNvPr id="5" name="矩形: 圆角 4">
            <a:extLst>
              <a:ext uri="{FF2B5EF4-FFF2-40B4-BE49-F238E27FC236}">
                <a16:creationId xmlns:a16="http://schemas.microsoft.com/office/drawing/2014/main" id="{6F6594F4-701C-402F-9086-70CBBC5D9604}"/>
              </a:ext>
            </a:extLst>
          </p:cNvPr>
          <p:cNvSpPr/>
          <p:nvPr/>
        </p:nvSpPr>
        <p:spPr>
          <a:xfrm>
            <a:off x="95183" y="1697383"/>
            <a:ext cx="8953634" cy="975479"/>
          </a:xfrm>
          <a:prstGeom prst="roundRect">
            <a:avLst>
              <a:gd name="adj" fmla="val 5197"/>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400" b="1" dirty="0">
                <a:solidFill>
                  <a:schemeClr val="tx1"/>
                </a:solidFill>
                <a:latin typeface="+mj-lt"/>
                <a:ea typeface="楷体" panose="02010609060101010101" pitchFamily="49" charset="-122"/>
              </a:rPr>
              <a:t>Java</a:t>
            </a:r>
            <a:r>
              <a:rPr lang="zh-CN" altLang="en-US" sz="2400" b="1" dirty="0">
                <a:solidFill>
                  <a:schemeClr val="tx1"/>
                </a:solidFill>
                <a:latin typeface="+mj-lt"/>
                <a:ea typeface="楷体" panose="02010609060101010101" pitchFamily="49" charset="-122"/>
              </a:rPr>
              <a:t>通过面向对象的方法来处理程序错误，在</a:t>
            </a:r>
            <a:r>
              <a:rPr lang="en-US" altLang="zh-CN" sz="2400" b="1" dirty="0">
                <a:solidFill>
                  <a:schemeClr val="tx1"/>
                </a:solidFill>
                <a:latin typeface="+mj-lt"/>
                <a:ea typeface="楷体" panose="02010609060101010101" pitchFamily="49" charset="-122"/>
              </a:rPr>
              <a:t>Java</a:t>
            </a:r>
            <a:r>
              <a:rPr lang="zh-CN" altLang="en-US" sz="2400" b="1" dirty="0">
                <a:solidFill>
                  <a:schemeClr val="tx1"/>
                </a:solidFill>
                <a:latin typeface="+mj-lt"/>
                <a:ea typeface="楷体" panose="02010609060101010101" pitchFamily="49" charset="-122"/>
              </a:rPr>
              <a:t>中，错误被称为异常（</a:t>
            </a:r>
            <a:r>
              <a:rPr lang="en-US" altLang="zh-CN" sz="2400" b="1" dirty="0">
                <a:solidFill>
                  <a:schemeClr val="tx1"/>
                </a:solidFill>
                <a:latin typeface="+mj-lt"/>
                <a:ea typeface="楷体" panose="02010609060101010101" pitchFamily="49" charset="-122"/>
              </a:rPr>
              <a:t>Exception</a:t>
            </a:r>
            <a:r>
              <a:rPr lang="zh-CN" altLang="en-US" sz="2400" b="1" dirty="0">
                <a:solidFill>
                  <a:schemeClr val="tx1"/>
                </a:solidFill>
                <a:latin typeface="+mj-lt"/>
                <a:ea typeface="楷体" panose="02010609060101010101" pitchFamily="49" charset="-122"/>
              </a:rPr>
              <a:t>）。</a:t>
            </a:r>
          </a:p>
        </p:txBody>
      </p:sp>
      <p:sp>
        <p:nvSpPr>
          <p:cNvPr id="6" name="标注: 右箭头 5">
            <a:extLst>
              <a:ext uri="{FF2B5EF4-FFF2-40B4-BE49-F238E27FC236}">
                <a16:creationId xmlns:a16="http://schemas.microsoft.com/office/drawing/2014/main" id="{CD52EF28-4A09-49C3-9E9E-1C4B8E66C805}"/>
              </a:ext>
            </a:extLst>
          </p:cNvPr>
          <p:cNvSpPr/>
          <p:nvPr/>
        </p:nvSpPr>
        <p:spPr>
          <a:xfrm>
            <a:off x="721320" y="2989385"/>
            <a:ext cx="1885019" cy="562707"/>
          </a:xfrm>
          <a:prstGeom prst="rightArrowCallout">
            <a:avLst>
              <a:gd name="adj1" fmla="val 22402"/>
              <a:gd name="adj2" fmla="val 19805"/>
              <a:gd name="adj3" fmla="val 14610"/>
              <a:gd name="adj4" fmla="val 8025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b="1" dirty="0"/>
              <a:t>发生异常</a:t>
            </a:r>
          </a:p>
        </p:txBody>
      </p:sp>
      <p:sp>
        <p:nvSpPr>
          <p:cNvPr id="7" name="标注: 右箭头 6">
            <a:extLst>
              <a:ext uri="{FF2B5EF4-FFF2-40B4-BE49-F238E27FC236}">
                <a16:creationId xmlns:a16="http://schemas.microsoft.com/office/drawing/2014/main" id="{898880D3-3D8C-4BAF-8BC7-D2D06F5D5F8A}"/>
              </a:ext>
            </a:extLst>
          </p:cNvPr>
          <p:cNvSpPr/>
          <p:nvPr/>
        </p:nvSpPr>
        <p:spPr>
          <a:xfrm>
            <a:off x="2725120" y="2989385"/>
            <a:ext cx="1885019" cy="562707"/>
          </a:xfrm>
          <a:prstGeom prst="rightArrowCallout">
            <a:avLst>
              <a:gd name="adj1" fmla="val 22402"/>
              <a:gd name="adj2" fmla="val 19805"/>
              <a:gd name="adj3" fmla="val 14610"/>
              <a:gd name="adj4" fmla="val 8025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b="1" dirty="0"/>
              <a:t>抛弃异常</a:t>
            </a:r>
          </a:p>
        </p:txBody>
      </p:sp>
      <p:sp>
        <p:nvSpPr>
          <p:cNvPr id="8" name="标注: 右箭头 7">
            <a:extLst>
              <a:ext uri="{FF2B5EF4-FFF2-40B4-BE49-F238E27FC236}">
                <a16:creationId xmlns:a16="http://schemas.microsoft.com/office/drawing/2014/main" id="{1731C715-5383-4110-8156-CF69A25BC3D7}"/>
              </a:ext>
            </a:extLst>
          </p:cNvPr>
          <p:cNvSpPr/>
          <p:nvPr/>
        </p:nvSpPr>
        <p:spPr>
          <a:xfrm>
            <a:off x="4728921" y="2989385"/>
            <a:ext cx="1885019" cy="562707"/>
          </a:xfrm>
          <a:prstGeom prst="rightArrowCallout">
            <a:avLst>
              <a:gd name="adj1" fmla="val 22402"/>
              <a:gd name="adj2" fmla="val 19805"/>
              <a:gd name="adj3" fmla="val 14610"/>
              <a:gd name="adj4" fmla="val 802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000" b="1" dirty="0"/>
              <a:t>捕捉异常</a:t>
            </a:r>
          </a:p>
        </p:txBody>
      </p:sp>
      <p:sp>
        <p:nvSpPr>
          <p:cNvPr id="9" name="矩形 8">
            <a:extLst>
              <a:ext uri="{FF2B5EF4-FFF2-40B4-BE49-F238E27FC236}">
                <a16:creationId xmlns:a16="http://schemas.microsoft.com/office/drawing/2014/main" id="{50AD1D33-1AE4-43CB-9BA7-D32454D687F0}"/>
              </a:ext>
            </a:extLst>
          </p:cNvPr>
          <p:cNvSpPr/>
          <p:nvPr/>
        </p:nvSpPr>
        <p:spPr>
          <a:xfrm>
            <a:off x="6732722" y="2989385"/>
            <a:ext cx="1578478" cy="56270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b="1" dirty="0"/>
              <a:t>处理异常</a:t>
            </a:r>
          </a:p>
        </p:txBody>
      </p:sp>
      <p:sp>
        <p:nvSpPr>
          <p:cNvPr id="11" name="矩形: 圆角 10">
            <a:extLst>
              <a:ext uri="{FF2B5EF4-FFF2-40B4-BE49-F238E27FC236}">
                <a16:creationId xmlns:a16="http://schemas.microsoft.com/office/drawing/2014/main" id="{07A4B901-7BAB-46DF-AF18-52A5884173DF}"/>
              </a:ext>
            </a:extLst>
          </p:cNvPr>
          <p:cNvSpPr/>
          <p:nvPr/>
        </p:nvSpPr>
        <p:spPr>
          <a:xfrm>
            <a:off x="135237" y="3948214"/>
            <a:ext cx="8873526" cy="1752872"/>
          </a:xfrm>
          <a:prstGeom prst="roundRect">
            <a:avLst>
              <a:gd name="adj" fmla="val 5881"/>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Wingdings" panose="05000000000000000000" pitchFamily="2" charset="2"/>
              <a:buChar char="ü"/>
            </a:pPr>
            <a:r>
              <a:rPr lang="zh-CN" altLang="en-US" b="1" dirty="0">
                <a:solidFill>
                  <a:schemeClr val="tx1"/>
                </a:solidFill>
                <a:latin typeface="+mj-lt"/>
                <a:ea typeface="楷体" panose="02010609060101010101" pitchFamily="49" charset="-122"/>
              </a:rPr>
              <a:t>在一个方法的运行过程中，如果发生了异常，则这个方法（或者是</a:t>
            </a:r>
            <a:r>
              <a:rPr lang="en-US" altLang="zh-CN" b="1" dirty="0">
                <a:solidFill>
                  <a:schemeClr val="tx1"/>
                </a:solidFill>
                <a:latin typeface="+mj-lt"/>
                <a:ea typeface="楷体" panose="02010609060101010101" pitchFamily="49" charset="-122"/>
              </a:rPr>
              <a:t>Java</a:t>
            </a:r>
            <a:r>
              <a:rPr lang="zh-CN" altLang="en-US" b="1" dirty="0">
                <a:solidFill>
                  <a:schemeClr val="tx1"/>
                </a:solidFill>
                <a:latin typeface="+mj-lt"/>
                <a:ea typeface="楷体" panose="02010609060101010101" pitchFamily="49" charset="-122"/>
              </a:rPr>
              <a:t>虚拟机）生成一个代表该异常的对象（包含了该异常的详细信息），并把它交给运行时系统，运行时系统寻找相应的代码来处理这一异常。我们把生成异常对象并把它提交给运行时系统的过程称为抛弃</a:t>
            </a:r>
            <a:r>
              <a:rPr lang="en-US" altLang="zh-CN" b="1" dirty="0">
                <a:solidFill>
                  <a:schemeClr val="tx1"/>
                </a:solidFill>
                <a:latin typeface="+mj-lt"/>
                <a:ea typeface="楷体" panose="02010609060101010101" pitchFamily="49" charset="-122"/>
              </a:rPr>
              <a:t>(throw)</a:t>
            </a:r>
            <a:r>
              <a:rPr lang="zh-CN" altLang="en-US" b="1" dirty="0">
                <a:solidFill>
                  <a:schemeClr val="tx1"/>
                </a:solidFill>
                <a:latin typeface="+mj-lt"/>
                <a:ea typeface="楷体" panose="02010609060101010101" pitchFamily="49" charset="-122"/>
              </a:rPr>
              <a:t>一个异常。</a:t>
            </a:r>
            <a:endParaRPr lang="en-US" altLang="zh-CN" b="1" dirty="0">
              <a:solidFill>
                <a:schemeClr val="tx1"/>
              </a:solidFill>
              <a:latin typeface="+mj-lt"/>
              <a:ea typeface="楷体" panose="02010609060101010101" pitchFamily="49" charset="-122"/>
            </a:endParaRPr>
          </a:p>
          <a:p>
            <a:pPr marL="285750" indent="-285750" algn="just">
              <a:buFont typeface="Wingdings" panose="05000000000000000000" pitchFamily="2" charset="2"/>
              <a:buChar char="ü"/>
            </a:pPr>
            <a:r>
              <a:rPr lang="zh-CN" altLang="en-US" b="1" dirty="0">
                <a:solidFill>
                  <a:schemeClr val="tx1"/>
                </a:solidFill>
                <a:latin typeface="+mj-lt"/>
                <a:ea typeface="楷体" panose="02010609060101010101" pitchFamily="49" charset="-122"/>
              </a:rPr>
              <a:t>运行时系统在方法的调用栈中查找，从生成异常的方法开始进行回朔，直到找到包含相应异常处理的方法为止，这一个过程称为捕获</a:t>
            </a:r>
            <a:r>
              <a:rPr lang="en-US" altLang="zh-CN" b="1" dirty="0">
                <a:solidFill>
                  <a:schemeClr val="tx1"/>
                </a:solidFill>
                <a:latin typeface="+mj-lt"/>
                <a:ea typeface="楷体" panose="02010609060101010101" pitchFamily="49" charset="-122"/>
              </a:rPr>
              <a:t>(catch)</a:t>
            </a:r>
            <a:r>
              <a:rPr lang="zh-CN" altLang="en-US" b="1" dirty="0">
                <a:solidFill>
                  <a:schemeClr val="tx1"/>
                </a:solidFill>
                <a:latin typeface="+mj-lt"/>
                <a:ea typeface="楷体" panose="02010609060101010101" pitchFamily="49" charset="-122"/>
              </a:rPr>
              <a:t>一个异常</a:t>
            </a:r>
          </a:p>
        </p:txBody>
      </p:sp>
      <p:sp>
        <p:nvSpPr>
          <p:cNvPr id="12" name="矩形 11">
            <a:extLst>
              <a:ext uri="{FF2B5EF4-FFF2-40B4-BE49-F238E27FC236}">
                <a16:creationId xmlns:a16="http://schemas.microsoft.com/office/drawing/2014/main" id="{944C1D7F-F05D-423F-A500-5B189038C08C}"/>
              </a:ext>
            </a:extLst>
          </p:cNvPr>
          <p:cNvSpPr/>
          <p:nvPr/>
        </p:nvSpPr>
        <p:spPr>
          <a:xfrm>
            <a:off x="135237" y="2822798"/>
            <a:ext cx="8873526" cy="975479"/>
          </a:xfrm>
          <a:prstGeom prst="rect">
            <a:avLst/>
          </a:prstGeom>
          <a:noFill/>
          <a:ln w="38100">
            <a:solidFill>
              <a:srgbClr val="1557A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注: 上箭头 21">
            <a:extLst>
              <a:ext uri="{FF2B5EF4-FFF2-40B4-BE49-F238E27FC236}">
                <a16:creationId xmlns:a16="http://schemas.microsoft.com/office/drawing/2014/main" id="{3AAF8FD1-9F05-4DF4-A6FC-C89855474C91}"/>
              </a:ext>
            </a:extLst>
          </p:cNvPr>
          <p:cNvSpPr/>
          <p:nvPr/>
        </p:nvSpPr>
        <p:spPr>
          <a:xfrm>
            <a:off x="135237" y="5482879"/>
            <a:ext cx="8953634" cy="1195754"/>
          </a:xfrm>
          <a:prstGeom prst="upArrowCallout">
            <a:avLst/>
          </a:prstGeom>
          <a:solidFill>
            <a:schemeClr val="accent4">
              <a:alpha val="50000"/>
            </a:schemeClr>
          </a:solidFill>
          <a:ln w="28575">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b="1" dirty="0">
                <a:solidFill>
                  <a:srgbClr val="1557AE"/>
                </a:solidFill>
                <a:latin typeface="Consolas" panose="020B0609020204030204" pitchFamily="49" charset="0"/>
                <a:ea typeface="楷体" panose="02010609060101010101" pitchFamily="49" charset="-122"/>
              </a:rPr>
              <a:t>一个异常是由一个对象来代表的</a:t>
            </a:r>
            <a:r>
              <a:rPr lang="en-US" altLang="zh-CN" sz="2000" b="1" dirty="0">
                <a:solidFill>
                  <a:srgbClr val="1557AE"/>
                </a:solidFill>
                <a:latin typeface="Consolas" panose="020B0609020204030204" pitchFamily="49" charset="0"/>
                <a:ea typeface="楷体" panose="02010609060101010101" pitchFamily="49" charset="-122"/>
              </a:rPr>
              <a:t>,</a:t>
            </a:r>
            <a:r>
              <a:rPr lang="zh-CN" altLang="en-US" sz="2000" b="1" dirty="0">
                <a:solidFill>
                  <a:srgbClr val="1557AE"/>
                </a:solidFill>
                <a:latin typeface="Consolas" panose="020B0609020204030204" pitchFamily="49" charset="0"/>
                <a:ea typeface="楷体" panose="02010609060101010101" pitchFamily="49" charset="-122"/>
              </a:rPr>
              <a:t>所有的异常都直接或间接地继承自</a:t>
            </a:r>
            <a:r>
              <a:rPr lang="en-US" altLang="zh-CN" sz="2000" b="1" dirty="0">
                <a:solidFill>
                  <a:srgbClr val="C00000"/>
                </a:solidFill>
                <a:latin typeface="Consolas" panose="020B0609020204030204" pitchFamily="49" charset="0"/>
                <a:ea typeface="楷体" panose="02010609060101010101" pitchFamily="49" charset="-122"/>
              </a:rPr>
              <a:t>Throwable</a:t>
            </a:r>
            <a:r>
              <a:rPr lang="zh-CN" altLang="en-US" sz="2000" b="1" dirty="0">
                <a:solidFill>
                  <a:srgbClr val="C00000"/>
                </a:solidFill>
                <a:latin typeface="Consolas" panose="020B0609020204030204" pitchFamily="49" charset="0"/>
                <a:ea typeface="楷体" panose="02010609060101010101" pitchFamily="49" charset="-122"/>
              </a:rPr>
              <a:t>类</a:t>
            </a:r>
            <a:r>
              <a:rPr lang="zh-CN" altLang="en-US" sz="2000" b="1" dirty="0">
                <a:solidFill>
                  <a:srgbClr val="1557AE"/>
                </a:solidFill>
                <a:latin typeface="Consolas" panose="020B0609020204030204" pitchFamily="49" charset="0"/>
                <a:ea typeface="楷体" panose="02010609060101010101" pitchFamily="49" charset="-122"/>
              </a:rPr>
              <a:t>。</a:t>
            </a:r>
          </a:p>
        </p:txBody>
      </p:sp>
    </p:spTree>
    <p:extLst>
      <p:ext uri="{BB962C8B-B14F-4D97-AF65-F5344CB8AC3E}">
        <p14:creationId xmlns:p14="http://schemas.microsoft.com/office/powerpoint/2010/main" val="2581405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animEffect transition="in" filter="fade">
                                      <p:cBhvr>
                                        <p:cTn id="47" dur="500"/>
                                        <p:tgtEl>
                                          <p:spTgt spid="1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分类</a:t>
            </a:r>
          </a:p>
        </p:txBody>
      </p:sp>
      <p:sp>
        <p:nvSpPr>
          <p:cNvPr id="13" name="Rectangle 1026">
            <a:extLst>
              <a:ext uri="{FF2B5EF4-FFF2-40B4-BE49-F238E27FC236}">
                <a16:creationId xmlns:a16="http://schemas.microsoft.com/office/drawing/2014/main" id="{04D11F4A-2901-4E2B-A40F-54EC4E967B26}"/>
              </a:ext>
            </a:extLst>
          </p:cNvPr>
          <p:cNvSpPr>
            <a:spLocks noChangeArrowheads="1"/>
          </p:cNvSpPr>
          <p:nvPr/>
        </p:nvSpPr>
        <p:spPr bwMode="auto">
          <a:xfrm>
            <a:off x="0" y="1550377"/>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342900" indent="-342900" eaLnBrk="1" hangingPunct="1">
              <a:spcBef>
                <a:spcPct val="50000"/>
              </a:spcBef>
              <a:buSzPct val="70000"/>
              <a:buFont typeface="Wingdings" panose="05000000000000000000" pitchFamily="2" charset="2"/>
              <a:buChar char="u"/>
            </a:pPr>
            <a:r>
              <a:rPr lang="en-US" altLang="zh-CN" sz="2400" dirty="0">
                <a:latin typeface="+mj-lt"/>
                <a:ea typeface="楷体" panose="02010609060101010101" pitchFamily="49" charset="-122"/>
              </a:rPr>
              <a:t> </a:t>
            </a:r>
            <a:r>
              <a:rPr lang="en-US" altLang="zh-CN" sz="2400" b="1" dirty="0">
                <a:latin typeface="+mj-lt"/>
                <a:ea typeface="楷体" panose="02010609060101010101" pitchFamily="49" charset="-122"/>
              </a:rPr>
              <a:t>Error</a:t>
            </a:r>
            <a:r>
              <a:rPr lang="zh-CN" altLang="en-US" sz="2400" dirty="0">
                <a:latin typeface="+mj-lt"/>
                <a:ea typeface="楷体" panose="02010609060101010101" pitchFamily="49" charset="-122"/>
              </a:rPr>
              <a:t>：由</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虚拟机生成并抛出，包括动态链接失败、虚拟机错误等，</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程序不做处理。</a:t>
            </a:r>
          </a:p>
          <a:p>
            <a:pPr marL="342900" indent="-342900" eaLnBrk="1" hangingPunct="1">
              <a:spcBef>
                <a:spcPct val="50000"/>
              </a:spcBef>
              <a:buSzPct val="70000"/>
              <a:buFont typeface="Wingdings" panose="05000000000000000000" pitchFamily="2" charset="2"/>
              <a:buChar char="u"/>
            </a:pPr>
            <a:r>
              <a:rPr lang="zh-CN" altLang="en-US" sz="2400" dirty="0">
                <a:latin typeface="+mj-lt"/>
                <a:ea typeface="楷体" panose="02010609060101010101" pitchFamily="49" charset="-122"/>
              </a:rPr>
              <a:t> </a:t>
            </a:r>
            <a:r>
              <a:rPr lang="en-US" altLang="zh-CN" sz="2400" b="1" dirty="0">
                <a:latin typeface="+mj-lt"/>
                <a:ea typeface="楷体" panose="02010609060101010101" pitchFamily="49" charset="-122"/>
              </a:rPr>
              <a:t>Runtime Exception</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虚拟机在运行时生成的异常，如被</a:t>
            </a:r>
            <a:r>
              <a:rPr lang="en-US" altLang="zh-CN" sz="2400" dirty="0">
                <a:latin typeface="+mj-lt"/>
                <a:ea typeface="楷体" panose="02010609060101010101" pitchFamily="49" charset="-122"/>
              </a:rPr>
              <a:t>0</a:t>
            </a:r>
            <a:r>
              <a:rPr lang="zh-CN" altLang="en-US" sz="2400" dirty="0">
                <a:latin typeface="+mj-lt"/>
                <a:ea typeface="楷体" panose="02010609060101010101" pitchFamily="49" charset="-122"/>
              </a:rPr>
              <a:t>除等系统错误、数组下标超范围等，其产生比较频繁，处理麻烦，对程序可读性和运行效率影响太大。因此由系统检测</a:t>
            </a:r>
            <a:r>
              <a:rPr lang="en-US" altLang="zh-CN" sz="2400" dirty="0">
                <a:latin typeface="+mj-lt"/>
                <a:ea typeface="楷体" panose="02010609060101010101" pitchFamily="49" charset="-122"/>
              </a:rPr>
              <a:t>, </a:t>
            </a:r>
            <a:r>
              <a:rPr lang="zh-CN" altLang="en-US" sz="2400" dirty="0">
                <a:latin typeface="+mj-lt"/>
                <a:ea typeface="楷体" panose="02010609060101010101" pitchFamily="49" charset="-122"/>
              </a:rPr>
              <a:t>用户可不做处理，系统将它们交给缺省的异常处理程序（当然，必要时，用户可对其处理）。</a:t>
            </a:r>
          </a:p>
          <a:p>
            <a:pPr marL="342900" indent="-342900" eaLnBrk="1" hangingPunct="1">
              <a:spcBef>
                <a:spcPct val="50000"/>
              </a:spcBef>
              <a:buSzPct val="70000"/>
              <a:buFont typeface="Wingdings" panose="05000000000000000000" pitchFamily="2" charset="2"/>
              <a:buChar char="u"/>
            </a:pPr>
            <a:r>
              <a:rPr lang="zh-CN" altLang="en-US" sz="2400" dirty="0">
                <a:latin typeface="+mj-lt"/>
                <a:ea typeface="楷体" panose="02010609060101010101" pitchFamily="49" charset="-122"/>
              </a:rPr>
              <a:t> </a:t>
            </a:r>
            <a:r>
              <a:rPr lang="en-US" altLang="zh-CN" sz="2400" b="1" dirty="0">
                <a:latin typeface="+mj-lt"/>
                <a:ea typeface="楷体" panose="02010609060101010101" pitchFamily="49" charset="-122"/>
              </a:rPr>
              <a:t>Exception</a:t>
            </a:r>
            <a:r>
              <a:rPr lang="zh-CN" altLang="en-US" sz="2400" dirty="0">
                <a:latin typeface="+mj-lt"/>
                <a:ea typeface="楷体" panose="02010609060101010101" pitchFamily="49" charset="-122"/>
              </a:rPr>
              <a:t>：一般程序中可预知的问题，其产生的异常可能会带来意想不到的结果，因此</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编译器要求</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程序必须捕获或声明所有的非运行时异常。</a:t>
            </a:r>
          </a:p>
        </p:txBody>
      </p:sp>
    </p:spTree>
    <p:extLst>
      <p:ext uri="{BB962C8B-B14F-4D97-AF65-F5344CB8AC3E}">
        <p14:creationId xmlns:p14="http://schemas.microsoft.com/office/powerpoint/2010/main" val="2762450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rPr>
              <a:t>PART</a:t>
            </a:r>
            <a:endParaRPr kumimoji="0" lang="zh-CN" altLang="en-US" sz="1700" b="0" i="0" u="none" strike="noStrike" kern="1200" cap="none" spc="0" normalizeH="0" baseline="0" noProof="0" dirty="0">
              <a:ln>
                <a:noFill/>
              </a:ln>
              <a:solidFill>
                <a:prstClr val="white"/>
              </a:solidFill>
              <a:effectLst/>
              <a:uLnTx/>
              <a:uFillTx/>
              <a:latin typeface="Berlin Sans FB Demi" panose="020E0802020502020306" pitchFamily="34" charset="0"/>
              <a:ea typeface="黑体" panose="02010609060101010101" pitchFamily="49" charset="-122"/>
              <a:cs typeface="+mn-cs"/>
            </a:endParaRPr>
          </a:p>
        </p:txBody>
      </p:sp>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2</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4948919" cy="63094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Java</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语法基础</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数据类型</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3D628CB9-B9FF-45E7-A2FB-FD925CE2F829}"/>
              </a:ext>
            </a:extLst>
          </p:cNvPr>
          <p:cNvSpPr txBox="1"/>
          <p:nvPr/>
        </p:nvSpPr>
        <p:spPr>
          <a:xfrm>
            <a:off x="0" y="1143635"/>
            <a:ext cx="9144000" cy="455579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基本数据类型</a:t>
            </a:r>
          </a:p>
          <a:p>
            <a:pPr marL="914400" lvl="1" indent="-457200">
              <a:lnSpc>
                <a:spcPct val="120000"/>
              </a:lnSpc>
              <a:buSzPct val="90000"/>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rPr>
              <a:t>数字 </a:t>
            </a:r>
            <a:r>
              <a:rPr lang="en-US" altLang="zh-CN" sz="2400" b="1" dirty="0">
                <a:solidFill>
                  <a:srgbClr val="1557AE"/>
                </a:solidFill>
                <a:latin typeface="+mj-lt"/>
                <a:ea typeface="楷体" panose="02010609060101010101" pitchFamily="49" charset="-122"/>
                <a:cs typeface="黑体" panose="02010609060101010101" pitchFamily="49" charset="-122"/>
              </a:rPr>
              <a:t>(number)</a:t>
            </a: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整型 </a:t>
            </a:r>
            <a:r>
              <a:rPr lang="en-US" altLang="zh-CN" sz="2400" b="1" dirty="0">
                <a:latin typeface="+mj-lt"/>
                <a:ea typeface="楷体" panose="02010609060101010101" pitchFamily="49" charset="-122"/>
                <a:cs typeface="黑体" panose="02010609060101010101" pitchFamily="49" charset="-122"/>
              </a:rPr>
              <a:t>(integers)</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字节整数 </a:t>
            </a:r>
            <a:r>
              <a:rPr lang="en-US" altLang="zh-CN" sz="2400" b="1" dirty="0">
                <a:latin typeface="+mj-lt"/>
                <a:ea typeface="楷体" panose="02010609060101010101" pitchFamily="49" charset="-122"/>
                <a:cs typeface="黑体" panose="02010609060101010101" pitchFamily="49" charset="-122"/>
              </a:rPr>
              <a:t>(byte, 8 bits): -128 ~127, 0</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短整数 </a:t>
            </a:r>
            <a:r>
              <a:rPr lang="en-US" altLang="zh-CN" sz="2400" b="1" dirty="0">
                <a:latin typeface="+mj-lt"/>
                <a:ea typeface="楷体" panose="02010609060101010101" pitchFamily="49" charset="-122"/>
                <a:cs typeface="黑体" panose="02010609060101010101" pitchFamily="49" charset="-122"/>
              </a:rPr>
              <a:t>(short, 16 bits): -32768 ~ 32767, 0</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整数 </a:t>
            </a:r>
            <a:r>
              <a:rPr lang="en-US" altLang="zh-CN" sz="2400" b="1" dirty="0">
                <a:latin typeface="+mj-lt"/>
                <a:ea typeface="楷体" panose="02010609060101010101" pitchFamily="49" charset="-122"/>
                <a:cs typeface="黑体" panose="02010609060101010101" pitchFamily="49" charset="-122"/>
              </a:rPr>
              <a:t>(int, 32 bits):        -2147483648 ~ 2147483647, 0</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长整数 </a:t>
            </a:r>
            <a:r>
              <a:rPr lang="en-US" altLang="zh-CN" sz="2400" b="1" dirty="0">
                <a:latin typeface="+mj-lt"/>
                <a:ea typeface="楷体" panose="02010609060101010101" pitchFamily="49" charset="-122"/>
                <a:cs typeface="黑体" panose="02010609060101010101" pitchFamily="49" charset="-122"/>
              </a:rPr>
              <a:t>(long, 64 bits):  … …, 0L</a:t>
            </a:r>
          </a:p>
          <a:p>
            <a:pPr marL="1371600" lvl="2" indent="-457200">
              <a:lnSpc>
                <a:spcPct val="120000"/>
              </a:lnSpc>
              <a:buSzPct val="90000"/>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rPr>
              <a:t>实型 </a:t>
            </a:r>
            <a:r>
              <a:rPr lang="en-US" altLang="zh-CN" sz="2400" b="1" dirty="0">
                <a:latin typeface="+mj-lt"/>
                <a:ea typeface="楷体" panose="02010609060101010101" pitchFamily="49" charset="-122"/>
                <a:cs typeface="黑体" panose="02010609060101010101" pitchFamily="49" charset="-122"/>
              </a:rPr>
              <a:t>(real numbers): </a:t>
            </a:r>
            <a:r>
              <a:rPr lang="zh-CN" altLang="en-US" sz="2400" b="1" dirty="0">
                <a:latin typeface="+mj-lt"/>
                <a:ea typeface="楷体" panose="02010609060101010101" pitchFamily="49" charset="-122"/>
                <a:cs typeface="黑体" panose="02010609060101010101" pitchFamily="49" charset="-122"/>
              </a:rPr>
              <a:t>浮点型 </a:t>
            </a:r>
            <a:r>
              <a:rPr lang="en-US" altLang="zh-CN" sz="2400" b="1" dirty="0">
                <a:latin typeface="+mj-lt"/>
                <a:ea typeface="楷体" panose="02010609060101010101" pitchFamily="49" charset="-122"/>
                <a:cs typeface="黑体" panose="02010609060101010101" pitchFamily="49" charset="-122"/>
              </a:rPr>
              <a:t>(</a:t>
            </a:r>
            <a:r>
              <a:rPr lang="zh-CN" altLang="en-US" sz="2400" b="1" dirty="0">
                <a:latin typeface="+mj-lt"/>
                <a:ea typeface="楷体" panose="02010609060101010101" pitchFamily="49" charset="-122"/>
                <a:cs typeface="黑体" panose="02010609060101010101" pitchFamily="49" charset="-122"/>
              </a:rPr>
              <a:t>有效位数不同</a:t>
            </a:r>
            <a:r>
              <a:rPr lang="en-US" altLang="zh-CN" sz="2400" b="1" dirty="0">
                <a:latin typeface="+mj-lt"/>
                <a:ea typeface="楷体" panose="02010609060101010101" pitchFamily="49" charset="-122"/>
                <a:cs typeface="黑体" panose="02010609060101010101" pitchFamily="49" charset="-122"/>
              </a:rPr>
              <a:t>)</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单精度</a:t>
            </a:r>
            <a:r>
              <a:rPr lang="en-US" altLang="zh-CN" sz="2400" b="1" dirty="0">
                <a:latin typeface="+mj-lt"/>
                <a:ea typeface="楷体" panose="02010609060101010101" pitchFamily="49" charset="-122"/>
                <a:cs typeface="黑体" panose="02010609060101010101" pitchFamily="49" charset="-122"/>
              </a:rPr>
              <a:t>(float, 32 bits): … …, 0.0F</a:t>
            </a:r>
          </a:p>
          <a:p>
            <a:pPr lvl="3">
              <a:lnSpc>
                <a:spcPct val="120000"/>
              </a:lnSpc>
              <a:buSzPct val="90000"/>
            </a:pPr>
            <a:r>
              <a:rPr lang="zh-CN" altLang="en-US" sz="2400" b="1" dirty="0">
                <a:latin typeface="+mj-lt"/>
                <a:ea typeface="楷体" panose="02010609060101010101" pitchFamily="49" charset="-122"/>
                <a:cs typeface="黑体" panose="02010609060101010101" pitchFamily="49" charset="-122"/>
              </a:rPr>
              <a:t>双精度</a:t>
            </a:r>
            <a:r>
              <a:rPr lang="en-US" altLang="zh-CN" sz="2400" b="1" dirty="0">
                <a:latin typeface="+mj-lt"/>
                <a:ea typeface="楷体" panose="02010609060101010101" pitchFamily="49" charset="-122"/>
                <a:cs typeface="黑体" panose="02010609060101010101" pitchFamily="49" charset="-122"/>
              </a:rPr>
              <a:t>(double, 64 bits): … …, 0.0D</a:t>
            </a:r>
          </a:p>
        </p:txBody>
      </p:sp>
    </p:spTree>
    <p:extLst>
      <p:ext uri="{BB962C8B-B14F-4D97-AF65-F5344CB8AC3E}">
        <p14:creationId xmlns:p14="http://schemas.microsoft.com/office/powerpoint/2010/main" val="1254642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捕获</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矩形: 圆角 5">
            <a:extLst>
              <a:ext uri="{FF2B5EF4-FFF2-40B4-BE49-F238E27FC236}">
                <a16:creationId xmlns:a16="http://schemas.microsoft.com/office/drawing/2014/main" id="{86DE3100-76E6-4586-A991-BFE3C4AA44E9}"/>
              </a:ext>
            </a:extLst>
          </p:cNvPr>
          <p:cNvSpPr/>
          <p:nvPr/>
        </p:nvSpPr>
        <p:spPr>
          <a:xfrm>
            <a:off x="95183" y="1152259"/>
            <a:ext cx="8953634" cy="2276741"/>
          </a:xfrm>
          <a:prstGeom prst="roundRect">
            <a:avLst>
              <a:gd name="adj" fmla="val 5197"/>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400" b="1" dirty="0">
                <a:solidFill>
                  <a:schemeClr val="tx1"/>
                </a:solidFill>
                <a:latin typeface="+mj-lt"/>
                <a:ea typeface="楷体" panose="02010609060101010101" pitchFamily="49" charset="-122"/>
              </a:rPr>
              <a:t>Java</a:t>
            </a:r>
            <a:r>
              <a:rPr lang="zh-CN" altLang="en-US" sz="2400" b="1" dirty="0">
                <a:solidFill>
                  <a:schemeClr val="tx1"/>
                </a:solidFill>
                <a:latin typeface="+mj-lt"/>
                <a:ea typeface="楷体" panose="02010609060101010101" pitchFamily="49" charset="-122"/>
              </a:rPr>
              <a:t>的异常处理是通过</a:t>
            </a:r>
            <a:r>
              <a:rPr lang="en-US" altLang="zh-CN" sz="2400" b="1" dirty="0">
                <a:solidFill>
                  <a:schemeClr val="tx1"/>
                </a:solidFill>
                <a:latin typeface="+mj-lt"/>
                <a:ea typeface="楷体" panose="02010609060101010101" pitchFamily="49" charset="-122"/>
              </a:rPr>
              <a:t>3</a:t>
            </a:r>
            <a:r>
              <a:rPr lang="zh-CN" altLang="en-US" sz="2400" b="1" dirty="0">
                <a:solidFill>
                  <a:schemeClr val="tx1"/>
                </a:solidFill>
                <a:latin typeface="+mj-lt"/>
                <a:ea typeface="楷体" panose="02010609060101010101" pitchFamily="49" charset="-122"/>
              </a:rPr>
              <a:t>个关键词来实现的：</a:t>
            </a:r>
            <a:r>
              <a:rPr lang="en-US" altLang="zh-CN" sz="2400" b="1" dirty="0">
                <a:solidFill>
                  <a:schemeClr val="tx1"/>
                </a:solidFill>
                <a:latin typeface="+mj-lt"/>
                <a:ea typeface="楷体" panose="02010609060101010101" pitchFamily="49" charset="-122"/>
              </a:rPr>
              <a:t>try-catch-finally</a:t>
            </a:r>
            <a:r>
              <a:rPr lang="zh-CN" altLang="en-US" sz="2400" b="1" dirty="0">
                <a:solidFill>
                  <a:schemeClr val="tx1"/>
                </a:solidFill>
                <a:latin typeface="+mj-lt"/>
                <a:ea typeface="楷体" panose="02010609060101010101" pitchFamily="49" charset="-122"/>
              </a:rPr>
              <a:t>。</a:t>
            </a:r>
            <a:endParaRPr lang="en-US" altLang="zh-CN" sz="2400"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sz="2400" b="1" dirty="0">
                <a:solidFill>
                  <a:schemeClr val="tx1"/>
                </a:solidFill>
                <a:latin typeface="+mj-lt"/>
                <a:ea typeface="楷体" panose="02010609060101010101" pitchFamily="49" charset="-122"/>
              </a:rPr>
              <a:t>用</a:t>
            </a:r>
            <a:r>
              <a:rPr lang="en-US" altLang="zh-CN" sz="2400" b="1" dirty="0">
                <a:solidFill>
                  <a:schemeClr val="tx1"/>
                </a:solidFill>
                <a:latin typeface="+mj-lt"/>
                <a:ea typeface="楷体" panose="02010609060101010101" pitchFamily="49" charset="-122"/>
              </a:rPr>
              <a:t>try</a:t>
            </a:r>
            <a:r>
              <a:rPr lang="zh-CN" altLang="en-US" sz="2400" b="1" dirty="0">
                <a:solidFill>
                  <a:schemeClr val="tx1"/>
                </a:solidFill>
                <a:latin typeface="+mj-lt"/>
                <a:ea typeface="楷体" panose="02010609060101010101" pitchFamily="49" charset="-122"/>
              </a:rPr>
              <a:t>来执行一段程序；</a:t>
            </a:r>
            <a:endParaRPr lang="en-US" altLang="zh-CN" sz="2400"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sz="2400" b="1" dirty="0">
                <a:solidFill>
                  <a:schemeClr val="tx1"/>
                </a:solidFill>
                <a:latin typeface="+mj-lt"/>
                <a:ea typeface="楷体" panose="02010609060101010101" pitchFamily="49" charset="-122"/>
              </a:rPr>
              <a:t>如果出现异常，系统抛出（</a:t>
            </a:r>
            <a:r>
              <a:rPr lang="en-US" altLang="zh-CN" sz="2400" b="1" dirty="0">
                <a:solidFill>
                  <a:schemeClr val="tx1"/>
                </a:solidFill>
                <a:latin typeface="+mj-lt"/>
                <a:ea typeface="楷体" panose="02010609060101010101" pitchFamily="49" charset="-122"/>
              </a:rPr>
              <a:t>throws</a:t>
            </a:r>
            <a:r>
              <a:rPr lang="zh-CN" altLang="en-US" sz="2400" b="1" dirty="0">
                <a:solidFill>
                  <a:schemeClr val="tx1"/>
                </a:solidFill>
                <a:latin typeface="+mj-lt"/>
                <a:ea typeface="楷体" panose="02010609060101010101" pitchFamily="49" charset="-122"/>
              </a:rPr>
              <a:t>）一个异常；</a:t>
            </a:r>
            <a:endParaRPr lang="en-US" altLang="zh-CN" sz="2400" b="1" dirty="0">
              <a:solidFill>
                <a:schemeClr val="tx1"/>
              </a:solidFill>
              <a:latin typeface="+mj-lt"/>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sz="2400" b="1" dirty="0">
                <a:solidFill>
                  <a:schemeClr val="tx1"/>
                </a:solidFill>
                <a:latin typeface="+mj-lt"/>
                <a:ea typeface="楷体" panose="02010609060101010101" pitchFamily="49" charset="-122"/>
              </a:rPr>
              <a:t>可以通过它的类型来捕捉（</a:t>
            </a:r>
            <a:r>
              <a:rPr lang="en-US" altLang="zh-CN" sz="2400" b="1" dirty="0">
                <a:solidFill>
                  <a:schemeClr val="tx1"/>
                </a:solidFill>
                <a:latin typeface="+mj-lt"/>
                <a:ea typeface="楷体" panose="02010609060101010101" pitchFamily="49" charset="-122"/>
              </a:rPr>
              <a:t>catch</a:t>
            </a:r>
            <a:r>
              <a:rPr lang="zh-CN" altLang="en-US" sz="2400" b="1" dirty="0">
                <a:solidFill>
                  <a:schemeClr val="tx1"/>
                </a:solidFill>
                <a:latin typeface="+mj-lt"/>
                <a:ea typeface="楷体" panose="02010609060101010101" pitchFamily="49" charset="-122"/>
              </a:rPr>
              <a:t>）并处理它，或最后（</a:t>
            </a:r>
            <a:r>
              <a:rPr lang="en-US" altLang="zh-CN" sz="2400" b="1" dirty="0">
                <a:solidFill>
                  <a:schemeClr val="tx1"/>
                </a:solidFill>
                <a:latin typeface="+mj-lt"/>
                <a:ea typeface="楷体" panose="02010609060101010101" pitchFamily="49" charset="-122"/>
              </a:rPr>
              <a:t>finally</a:t>
            </a:r>
            <a:r>
              <a:rPr lang="zh-CN" altLang="en-US" sz="2400" b="1" dirty="0">
                <a:solidFill>
                  <a:schemeClr val="tx1"/>
                </a:solidFill>
                <a:latin typeface="+mj-lt"/>
                <a:ea typeface="楷体" panose="02010609060101010101" pitchFamily="49" charset="-122"/>
              </a:rPr>
              <a:t>）由缺省处理器来处理。</a:t>
            </a:r>
          </a:p>
        </p:txBody>
      </p:sp>
      <p:sp>
        <p:nvSpPr>
          <p:cNvPr id="7" name="矩形 6">
            <a:extLst>
              <a:ext uri="{FF2B5EF4-FFF2-40B4-BE49-F238E27FC236}">
                <a16:creationId xmlns:a16="http://schemas.microsoft.com/office/drawing/2014/main" id="{E7046343-4B52-4F65-BB9F-ADC68159C9B7}"/>
              </a:ext>
            </a:extLst>
          </p:cNvPr>
          <p:cNvSpPr/>
          <p:nvPr/>
        </p:nvSpPr>
        <p:spPr>
          <a:xfrm>
            <a:off x="135236" y="3543300"/>
            <a:ext cx="8873525" cy="294542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try{</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   //</a:t>
            </a:r>
            <a:r>
              <a:rPr lang="zh-CN" altLang="en-US" sz="2000" b="1" dirty="0">
                <a:solidFill>
                  <a:srgbClr val="1557AE"/>
                </a:solidFill>
                <a:latin typeface="Consolas" panose="020B0609020204030204" pitchFamily="49" charset="0"/>
              </a:rPr>
              <a:t>接受监视的程序块</a:t>
            </a:r>
            <a:r>
              <a:rPr lang="en-US" altLang="zh-CN" sz="2000" b="1" dirty="0">
                <a:solidFill>
                  <a:srgbClr val="1557AE"/>
                </a:solidFill>
                <a:latin typeface="Consolas" panose="020B0609020204030204" pitchFamily="49" charset="0"/>
              </a:rPr>
              <a:t>,</a:t>
            </a:r>
            <a:r>
              <a:rPr lang="zh-CN" altLang="en-US" sz="2000" b="1" dirty="0">
                <a:solidFill>
                  <a:srgbClr val="1557AE"/>
                </a:solidFill>
                <a:latin typeface="Consolas" panose="020B0609020204030204" pitchFamily="49" charset="0"/>
              </a:rPr>
              <a:t>在此区域内发生</a:t>
            </a:r>
          </a:p>
          <a:p>
            <a:pPr eaLnBrk="1" hangingPunct="1">
              <a:lnSpc>
                <a:spcPct val="120000"/>
              </a:lnSpc>
              <a:spcBef>
                <a:spcPct val="0"/>
              </a:spcBef>
              <a:buClr>
                <a:schemeClr val="accent1"/>
              </a:buClr>
              <a:buSzPct val="70000"/>
              <a:buFont typeface="Monotype Sorts" pitchFamily="2" charset="2"/>
              <a:buNone/>
            </a:pPr>
            <a:r>
              <a:rPr lang="zh-CN" altLang="en-US" sz="2000" b="1" dirty="0">
                <a:solidFill>
                  <a:srgbClr val="1557AE"/>
                </a:solidFill>
                <a:latin typeface="Consolas" panose="020B0609020204030204" pitchFamily="49" charset="0"/>
              </a:rPr>
              <a:t>   </a:t>
            </a:r>
            <a:r>
              <a:rPr lang="en-US" altLang="zh-CN" sz="2000" b="1" dirty="0">
                <a:solidFill>
                  <a:srgbClr val="1557AE"/>
                </a:solidFill>
                <a:latin typeface="Consolas" panose="020B0609020204030204" pitchFamily="49" charset="0"/>
              </a:rPr>
              <a:t>//</a:t>
            </a:r>
            <a:r>
              <a:rPr lang="zh-CN" altLang="en-US" sz="2000" b="1" dirty="0">
                <a:solidFill>
                  <a:srgbClr val="1557AE"/>
                </a:solidFill>
                <a:latin typeface="Consolas" panose="020B0609020204030204" pitchFamily="49" charset="0"/>
              </a:rPr>
              <a:t>的异常</a:t>
            </a:r>
            <a:r>
              <a:rPr lang="en-US" altLang="zh-CN" sz="2000" b="1" dirty="0">
                <a:solidFill>
                  <a:srgbClr val="1557AE"/>
                </a:solidFill>
                <a:latin typeface="Consolas" panose="020B0609020204030204" pitchFamily="49" charset="0"/>
              </a:rPr>
              <a:t>,</a:t>
            </a:r>
            <a:r>
              <a:rPr lang="zh-CN" altLang="en-US" sz="2000" b="1" dirty="0">
                <a:solidFill>
                  <a:srgbClr val="1557AE"/>
                </a:solidFill>
                <a:latin typeface="Consolas" panose="020B0609020204030204" pitchFamily="49" charset="0"/>
              </a:rPr>
              <a:t>由</a:t>
            </a:r>
            <a:r>
              <a:rPr lang="en-US" altLang="zh-CN" sz="2000" b="1" dirty="0">
                <a:solidFill>
                  <a:srgbClr val="1557AE"/>
                </a:solidFill>
                <a:latin typeface="Consolas" panose="020B0609020204030204" pitchFamily="49" charset="0"/>
              </a:rPr>
              <a:t>catch</a:t>
            </a:r>
            <a:r>
              <a:rPr lang="zh-CN" altLang="en-US" sz="2000" b="1" dirty="0">
                <a:solidFill>
                  <a:srgbClr val="1557AE"/>
                </a:solidFill>
                <a:latin typeface="Consolas" panose="020B0609020204030204" pitchFamily="49" charset="0"/>
              </a:rPr>
              <a:t>中指定的程序处理</a:t>
            </a:r>
            <a:r>
              <a:rPr lang="en-US" altLang="zh-CN" sz="2000" b="1" dirty="0">
                <a:solidFill>
                  <a:srgbClr val="1557AE"/>
                </a:solidFill>
                <a:latin typeface="Consolas" panose="020B0609020204030204" pitchFamily="49" charset="0"/>
              </a:rPr>
              <a:t>;</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}catch(</a:t>
            </a:r>
            <a:r>
              <a:rPr lang="zh-CN" altLang="en-US" sz="2000" b="1" dirty="0">
                <a:solidFill>
                  <a:srgbClr val="1557AE"/>
                </a:solidFill>
                <a:latin typeface="Consolas" panose="020B0609020204030204" pitchFamily="49" charset="0"/>
              </a:rPr>
              <a:t>要处理的异常种类和标识符</a:t>
            </a:r>
            <a:r>
              <a:rPr lang="en-US" altLang="zh-CN" sz="2000" b="1" dirty="0">
                <a:solidFill>
                  <a:srgbClr val="1557AE"/>
                </a:solidFill>
                <a:latin typeface="Consolas" panose="020B0609020204030204" pitchFamily="49" charset="0"/>
              </a:rPr>
              <a:t>){  //</a:t>
            </a:r>
            <a:r>
              <a:rPr lang="zh-CN" altLang="en-US" sz="2000" b="1" dirty="0">
                <a:solidFill>
                  <a:srgbClr val="1557AE"/>
                </a:solidFill>
                <a:latin typeface="Consolas" panose="020B0609020204030204" pitchFamily="49" charset="0"/>
              </a:rPr>
              <a:t>处理异常</a:t>
            </a:r>
            <a:r>
              <a:rPr lang="en-US" altLang="zh-CN" sz="2000" b="1" dirty="0">
                <a:solidFill>
                  <a:srgbClr val="1557AE"/>
                </a:solidFill>
                <a:latin typeface="Consolas" panose="020B0609020204030204" pitchFamily="49" charset="0"/>
              </a:rPr>
              <a:t>;</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}catch(</a:t>
            </a:r>
            <a:r>
              <a:rPr lang="zh-CN" altLang="en-US" sz="2000" b="1" dirty="0">
                <a:solidFill>
                  <a:srgbClr val="1557AE"/>
                </a:solidFill>
                <a:latin typeface="Consolas" panose="020B0609020204030204" pitchFamily="49" charset="0"/>
              </a:rPr>
              <a:t>要处理的异常种类和标识符</a:t>
            </a:r>
            <a:r>
              <a:rPr lang="en-US" altLang="zh-CN" sz="2000" b="1" dirty="0">
                <a:solidFill>
                  <a:srgbClr val="1557AE"/>
                </a:solidFill>
                <a:latin typeface="Consolas" panose="020B0609020204030204" pitchFamily="49" charset="0"/>
              </a:rPr>
              <a:t>){  //</a:t>
            </a:r>
            <a:r>
              <a:rPr lang="zh-CN" altLang="en-US" sz="2000" b="1" dirty="0">
                <a:solidFill>
                  <a:srgbClr val="1557AE"/>
                </a:solidFill>
                <a:latin typeface="Consolas" panose="020B0609020204030204" pitchFamily="49" charset="0"/>
              </a:rPr>
              <a:t>处理异常</a:t>
            </a:r>
            <a:r>
              <a:rPr lang="en-US" altLang="zh-CN" sz="2000" b="1" dirty="0">
                <a:solidFill>
                  <a:srgbClr val="1557AE"/>
                </a:solidFill>
                <a:latin typeface="Consolas" panose="020B0609020204030204" pitchFamily="49" charset="0"/>
              </a:rPr>
              <a:t>;</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a:t>
            </a:r>
          </a:p>
          <a:p>
            <a:pPr eaLnBrk="1" hangingPunct="1">
              <a:lnSpc>
                <a:spcPct val="120000"/>
              </a:lnSpc>
              <a:spcBef>
                <a:spcPct val="0"/>
              </a:spcBef>
              <a:buClr>
                <a:schemeClr val="accent1"/>
              </a:buClr>
              <a:buSzPct val="70000"/>
              <a:buFont typeface="Monotype Sorts" pitchFamily="2" charset="2"/>
              <a:buNone/>
            </a:pPr>
            <a:r>
              <a:rPr lang="en-US" altLang="zh-CN" sz="2000" b="1" dirty="0">
                <a:solidFill>
                  <a:srgbClr val="1557AE"/>
                </a:solidFill>
                <a:latin typeface="Consolas" panose="020B0609020204030204" pitchFamily="49" charset="0"/>
              </a:rPr>
              <a:t>finally{//</a:t>
            </a:r>
            <a:r>
              <a:rPr lang="zh-CN" altLang="en-US" sz="2000" b="1" dirty="0">
                <a:solidFill>
                  <a:srgbClr val="1557AE"/>
                </a:solidFill>
                <a:latin typeface="Consolas" panose="020B0609020204030204" pitchFamily="49" charset="0"/>
              </a:rPr>
              <a:t>最终处理</a:t>
            </a:r>
            <a:r>
              <a:rPr lang="en-US" altLang="zh-CN" sz="2000" b="1" dirty="0">
                <a:solidFill>
                  <a:srgbClr val="1557AE"/>
                </a:solidFill>
                <a:latin typeface="Consolas" panose="020B0609020204030204" pitchFamily="49" charset="0"/>
              </a:rPr>
              <a:t>;}</a:t>
            </a:r>
          </a:p>
        </p:txBody>
      </p:sp>
    </p:spTree>
    <p:extLst>
      <p:ext uri="{BB962C8B-B14F-4D97-AF65-F5344CB8AC3E}">
        <p14:creationId xmlns:p14="http://schemas.microsoft.com/office/powerpoint/2010/main" val="3874474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捕获</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E629A906-E604-41E1-8B39-1A7533909216}"/>
              </a:ext>
            </a:extLst>
          </p:cNvPr>
          <p:cNvSpPr/>
          <p:nvPr/>
        </p:nvSpPr>
        <p:spPr>
          <a:xfrm>
            <a:off x="95183" y="1152260"/>
            <a:ext cx="8953634" cy="1598892"/>
          </a:xfrm>
          <a:prstGeom prst="roundRect">
            <a:avLst>
              <a:gd name="adj" fmla="val 0"/>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rgbClr val="1557AE"/>
                </a:solidFill>
                <a:latin typeface="Consolas" panose="020B0609020204030204" pitchFamily="49" charset="0"/>
                <a:ea typeface="楷体" panose="02010609060101010101" pitchFamily="49" charset="-122"/>
              </a:rPr>
              <a:t>try</a:t>
            </a:r>
            <a:r>
              <a:rPr lang="zh-CN" altLang="en-US" sz="2000" b="1" dirty="0">
                <a:solidFill>
                  <a:srgbClr val="1557AE"/>
                </a:solidFill>
                <a:latin typeface="Consolas" panose="020B0609020204030204" pitchFamily="49" charset="0"/>
                <a:ea typeface="楷体" panose="02010609060101010101" pitchFamily="49" charset="-122"/>
              </a:rPr>
              <a:t>语句</a:t>
            </a:r>
          </a:p>
          <a:p>
            <a:pPr algn="just">
              <a:lnSpc>
                <a:spcPct val="120000"/>
              </a:lnSpc>
            </a:pPr>
            <a:r>
              <a:rPr lang="zh-CN" altLang="en-US" sz="2000" b="1" dirty="0">
                <a:solidFill>
                  <a:schemeClr val="tx1"/>
                </a:solidFill>
                <a:latin typeface="Consolas" panose="020B0609020204030204" pitchFamily="49" charset="0"/>
                <a:ea typeface="楷体" panose="02010609060101010101" pitchFamily="49" charset="-122"/>
              </a:rPr>
              <a:t>捕获异常的第一步就是用</a:t>
            </a:r>
            <a:r>
              <a:rPr lang="en-US" altLang="zh-CN" sz="2000" b="1" dirty="0">
                <a:solidFill>
                  <a:schemeClr val="tx1"/>
                </a:solidFill>
                <a:latin typeface="Consolas" panose="020B0609020204030204" pitchFamily="49" charset="0"/>
                <a:ea typeface="楷体" panose="02010609060101010101" pitchFamily="49" charset="-122"/>
              </a:rPr>
              <a:t>try {…}</a:t>
            </a:r>
            <a:r>
              <a:rPr lang="zh-CN" altLang="en-US" sz="2000" b="1" dirty="0">
                <a:solidFill>
                  <a:schemeClr val="tx1"/>
                </a:solidFill>
                <a:latin typeface="Consolas" panose="020B0609020204030204" pitchFamily="49" charset="0"/>
                <a:ea typeface="楷体" panose="02010609060101010101" pitchFamily="49" charset="-122"/>
              </a:rPr>
              <a:t>语句指定了一段代码，该段代码就是一次捕获并处理异常的范围。在执行过程中，该段代码可能会产生并抛弃一个或多个异常，因此，它后面的</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语句进行捕获时也要做相应的处理。</a:t>
            </a:r>
          </a:p>
        </p:txBody>
      </p:sp>
      <p:sp>
        <p:nvSpPr>
          <p:cNvPr id="5" name="矩形: 圆角 4">
            <a:extLst>
              <a:ext uri="{FF2B5EF4-FFF2-40B4-BE49-F238E27FC236}">
                <a16:creationId xmlns:a16="http://schemas.microsoft.com/office/drawing/2014/main" id="{8C511171-14C9-4578-951A-5EE2683710C0}"/>
              </a:ext>
            </a:extLst>
          </p:cNvPr>
          <p:cNvSpPr/>
          <p:nvPr/>
        </p:nvSpPr>
        <p:spPr>
          <a:xfrm>
            <a:off x="67274" y="2837935"/>
            <a:ext cx="8953634" cy="3936576"/>
          </a:xfrm>
          <a:prstGeom prst="roundRect">
            <a:avLst>
              <a:gd name="adj" fmla="val 0"/>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000" b="1" dirty="0">
                <a:solidFill>
                  <a:srgbClr val="1557AE"/>
                </a:solidFill>
                <a:latin typeface="Consolas" panose="020B0609020204030204" pitchFamily="49" charset="0"/>
                <a:ea typeface="楷体" panose="02010609060101010101" pitchFamily="49" charset="-122"/>
              </a:rPr>
              <a:t>catch</a:t>
            </a:r>
            <a:r>
              <a:rPr lang="zh-CN" altLang="en-US" sz="2000" b="1" dirty="0">
                <a:solidFill>
                  <a:srgbClr val="1557AE"/>
                </a:solidFill>
                <a:latin typeface="Consolas" panose="020B0609020204030204" pitchFamily="49" charset="0"/>
                <a:ea typeface="楷体" panose="02010609060101010101" pitchFamily="49" charset="-122"/>
              </a:rPr>
              <a:t>语句</a:t>
            </a:r>
          </a:p>
          <a:p>
            <a:pPr marL="342900" indent="-342900" algn="just">
              <a:lnSpc>
                <a:spcPct val="120000"/>
              </a:lnSpc>
              <a:buFont typeface="Wingdings" panose="05000000000000000000" pitchFamily="2" charset="2"/>
              <a:buChar char="n"/>
            </a:pPr>
            <a:r>
              <a:rPr lang="zh-CN" altLang="en-US" sz="2000" b="1" dirty="0">
                <a:solidFill>
                  <a:schemeClr val="tx1"/>
                </a:solidFill>
                <a:latin typeface="Consolas" panose="020B0609020204030204" pitchFamily="49" charset="0"/>
                <a:ea typeface="楷体" panose="02010609060101010101" pitchFamily="49" charset="-122"/>
              </a:rPr>
              <a:t>每个</a:t>
            </a:r>
            <a:r>
              <a:rPr lang="en-US" altLang="zh-CN" sz="2000" b="1" dirty="0">
                <a:solidFill>
                  <a:schemeClr val="tx1"/>
                </a:solidFill>
                <a:latin typeface="Consolas" panose="020B0609020204030204" pitchFamily="49" charset="0"/>
                <a:ea typeface="楷体" panose="02010609060101010101" pitchFamily="49" charset="-122"/>
              </a:rPr>
              <a:t>try</a:t>
            </a:r>
            <a:r>
              <a:rPr lang="zh-CN" altLang="en-US" sz="2000" b="1" dirty="0">
                <a:solidFill>
                  <a:schemeClr val="tx1"/>
                </a:solidFill>
                <a:latin typeface="Consolas" panose="020B0609020204030204" pitchFamily="49" charset="0"/>
                <a:ea typeface="楷体" panose="02010609060101010101" pitchFamily="49" charset="-122"/>
              </a:rPr>
              <a:t>语句通常伴随一个或多个</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语句，用于捕获</a:t>
            </a:r>
            <a:r>
              <a:rPr lang="en-US" altLang="zh-CN" sz="2000" b="1" dirty="0">
                <a:solidFill>
                  <a:schemeClr val="tx1"/>
                </a:solidFill>
                <a:latin typeface="Consolas" panose="020B0609020204030204" pitchFamily="49" charset="0"/>
                <a:ea typeface="楷体" panose="02010609060101010101" pitchFamily="49" charset="-122"/>
              </a:rPr>
              <a:t>try</a:t>
            </a:r>
            <a:r>
              <a:rPr lang="zh-CN" altLang="en-US" sz="2000" b="1" dirty="0">
                <a:solidFill>
                  <a:schemeClr val="tx1"/>
                </a:solidFill>
                <a:latin typeface="Consolas" panose="020B0609020204030204" pitchFamily="49" charset="0"/>
                <a:ea typeface="楷体" panose="02010609060101010101" pitchFamily="49" charset="-122"/>
              </a:rPr>
              <a:t>代码块所产生的异常并做相应的处理。 </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语句有一个形式参数，用于指明其所能捕获得异常类型，运行时系统通过参数值把被抛弃的异常对象传递给</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a:t>
            </a:r>
            <a:endParaRPr lang="en-US" altLang="zh-CN" sz="2000" b="1" dirty="0">
              <a:solidFill>
                <a:schemeClr val="tx1"/>
              </a:solidFill>
              <a:latin typeface="Consolas" panose="020B0609020204030204" pitchFamily="49" charset="0"/>
              <a:ea typeface="楷体" panose="02010609060101010101" pitchFamily="49" charset="-122"/>
            </a:endParaRPr>
          </a:p>
          <a:p>
            <a:pPr marL="342900" indent="-342900" algn="just">
              <a:lnSpc>
                <a:spcPct val="120000"/>
              </a:lnSpc>
              <a:buFont typeface="Wingdings" panose="05000000000000000000" pitchFamily="2" charset="2"/>
              <a:buChar char="n"/>
            </a:pPr>
            <a:r>
              <a:rPr lang="zh-CN" altLang="en-US" sz="2000" b="1" dirty="0">
                <a:solidFill>
                  <a:schemeClr val="tx1"/>
                </a:solidFill>
                <a:latin typeface="Consolas" panose="020B0609020204030204" pitchFamily="49" charset="0"/>
                <a:ea typeface="楷体" panose="02010609060101010101" pitchFamily="49" charset="-122"/>
              </a:rPr>
              <a:t>程序设计中要根据具体的情况来选择</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语句的异常处理类型，一般应该按照</a:t>
            </a:r>
            <a:r>
              <a:rPr lang="en-US" altLang="zh-CN" sz="2000" b="1" dirty="0">
                <a:solidFill>
                  <a:schemeClr val="tx1"/>
                </a:solidFill>
                <a:latin typeface="Consolas" panose="020B0609020204030204" pitchFamily="49" charset="0"/>
                <a:ea typeface="楷体" panose="02010609060101010101" pitchFamily="49" charset="-122"/>
              </a:rPr>
              <a:t>try</a:t>
            </a:r>
            <a:r>
              <a:rPr lang="zh-CN" altLang="en-US" sz="2000" b="1" dirty="0">
                <a:solidFill>
                  <a:schemeClr val="tx1"/>
                </a:solidFill>
                <a:latin typeface="Consolas" panose="020B0609020204030204" pitchFamily="49" charset="0"/>
                <a:ea typeface="楷体" panose="02010609060101010101" pitchFamily="49" charset="-122"/>
              </a:rPr>
              <a:t>代码块中异常可能产生的顺序及其真正类型进行捕获和处理，尽量避免选择最一般的类型作为</a:t>
            </a: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语句中指定要捕获的类型。</a:t>
            </a:r>
            <a:endParaRPr lang="en-US" altLang="zh-CN" sz="2000" b="1" dirty="0">
              <a:solidFill>
                <a:schemeClr val="tx1"/>
              </a:solidFill>
              <a:latin typeface="Consolas" panose="020B0609020204030204" pitchFamily="49" charset="0"/>
              <a:ea typeface="楷体" panose="02010609060101010101" pitchFamily="49" charset="-122"/>
            </a:endParaRPr>
          </a:p>
          <a:p>
            <a:pPr marL="342900" indent="-342900" algn="just">
              <a:lnSpc>
                <a:spcPct val="120000"/>
              </a:lnSpc>
              <a:buFont typeface="Wingdings" panose="05000000000000000000" pitchFamily="2" charset="2"/>
              <a:buChar char="n"/>
            </a:pPr>
            <a:r>
              <a:rPr lang="zh-CN" altLang="en-US" sz="2000" b="1" dirty="0">
                <a:solidFill>
                  <a:srgbClr val="C00000"/>
                </a:solidFill>
                <a:latin typeface="Consolas" panose="020B0609020204030204" pitchFamily="49" charset="0"/>
                <a:ea typeface="楷体" panose="02010609060101010101" pitchFamily="49" charset="-122"/>
              </a:rPr>
              <a:t>可以用一个</a:t>
            </a:r>
            <a:r>
              <a:rPr lang="en-US" altLang="zh-CN" sz="2000" b="1" dirty="0">
                <a:solidFill>
                  <a:srgbClr val="C00000"/>
                </a:solidFill>
                <a:latin typeface="Consolas" panose="020B0609020204030204" pitchFamily="49" charset="0"/>
                <a:ea typeface="楷体" panose="02010609060101010101" pitchFamily="49" charset="-122"/>
              </a:rPr>
              <a:t>catch</a:t>
            </a:r>
            <a:r>
              <a:rPr lang="zh-CN" altLang="en-US" sz="2000" b="1" dirty="0">
                <a:solidFill>
                  <a:srgbClr val="C00000"/>
                </a:solidFill>
                <a:latin typeface="Consolas" panose="020B0609020204030204" pitchFamily="49" charset="0"/>
                <a:ea typeface="楷体" panose="02010609060101010101" pitchFamily="49" charset="-122"/>
              </a:rPr>
              <a:t>语句处理多个异常类型，这时它的异常类型应该是这多个异常类型的父类，但这种方式使得在程序中不能确切判断异常的具体类型。</a:t>
            </a:r>
          </a:p>
        </p:txBody>
      </p:sp>
    </p:spTree>
    <p:extLst>
      <p:ext uri="{BB962C8B-B14F-4D97-AF65-F5344CB8AC3E}">
        <p14:creationId xmlns:p14="http://schemas.microsoft.com/office/powerpoint/2010/main" val="1331472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捕获</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858A3BD0-D34C-4745-A6E4-0B476781F479}"/>
              </a:ext>
            </a:extLst>
          </p:cNvPr>
          <p:cNvSpPr/>
          <p:nvPr/>
        </p:nvSpPr>
        <p:spPr>
          <a:xfrm>
            <a:off x="95183" y="1152259"/>
            <a:ext cx="8953634" cy="4170512"/>
          </a:xfrm>
          <a:prstGeom prst="roundRect">
            <a:avLst>
              <a:gd name="adj" fmla="val 5197"/>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en-US" altLang="zh-CN" sz="2400" b="1" dirty="0">
                <a:solidFill>
                  <a:srgbClr val="1557AE"/>
                </a:solidFill>
                <a:latin typeface="Consolas" panose="020B0609020204030204" pitchFamily="49" charset="0"/>
                <a:ea typeface="楷体" panose="02010609060101010101" pitchFamily="49" charset="-122"/>
              </a:rPr>
              <a:t>finally</a:t>
            </a:r>
            <a:r>
              <a:rPr lang="zh-CN" altLang="en-US" sz="2400" b="1" dirty="0">
                <a:solidFill>
                  <a:srgbClr val="1557AE"/>
                </a:solidFill>
                <a:latin typeface="Consolas" panose="020B0609020204030204" pitchFamily="49" charset="0"/>
                <a:ea typeface="楷体" panose="02010609060101010101" pitchFamily="49" charset="-122"/>
              </a:rPr>
              <a:t>语句</a:t>
            </a:r>
          </a:p>
          <a:p>
            <a:pPr marL="342900" indent="-342900" algn="just">
              <a:lnSpc>
                <a:spcPct val="120000"/>
              </a:lnSpc>
              <a:buFont typeface="Wingdings" panose="05000000000000000000" pitchFamily="2" charset="2"/>
              <a:buChar char="ü"/>
            </a:pPr>
            <a:r>
              <a:rPr lang="zh-CN" altLang="en-US" sz="2000" b="1" dirty="0">
                <a:solidFill>
                  <a:schemeClr val="tx1"/>
                </a:solidFill>
                <a:latin typeface="Consolas" panose="020B0609020204030204" pitchFamily="49" charset="0"/>
                <a:ea typeface="楷体" panose="02010609060101010101" pitchFamily="49" charset="-122"/>
              </a:rPr>
              <a:t>捕获异常的最后一步是通过</a:t>
            </a:r>
            <a:r>
              <a:rPr lang="en-US" altLang="zh-CN" sz="2000" b="1" dirty="0">
                <a:solidFill>
                  <a:schemeClr val="tx1"/>
                </a:solidFill>
                <a:latin typeface="Consolas" panose="020B0609020204030204" pitchFamily="49" charset="0"/>
                <a:ea typeface="楷体" panose="02010609060101010101" pitchFamily="49" charset="-122"/>
              </a:rPr>
              <a:t>finally</a:t>
            </a:r>
            <a:r>
              <a:rPr lang="zh-CN" altLang="en-US" sz="2000" b="1" dirty="0">
                <a:solidFill>
                  <a:schemeClr val="tx1"/>
                </a:solidFill>
                <a:latin typeface="Consolas" panose="020B0609020204030204" pitchFamily="49" charset="0"/>
                <a:ea typeface="楷体" panose="02010609060101010101" pitchFamily="49" charset="-122"/>
              </a:rPr>
              <a:t>语句为异常处理提供一个统一的出口，使得在控制流程转到程序的其他部分前，能对程序状态作统一的管理；</a:t>
            </a:r>
            <a:endParaRPr lang="en-US" altLang="zh-CN" sz="2000" b="1" dirty="0">
              <a:solidFill>
                <a:schemeClr val="tx1"/>
              </a:solidFill>
              <a:latin typeface="Consolas" panose="020B0609020204030204" pitchFamily="49" charset="0"/>
              <a:ea typeface="楷体" panose="02010609060101010101" pitchFamily="49" charset="-122"/>
            </a:endParaRPr>
          </a:p>
          <a:p>
            <a:pPr marL="342900" indent="-342900" algn="just">
              <a:lnSpc>
                <a:spcPct val="120000"/>
              </a:lnSpc>
              <a:buFont typeface="Wingdings" panose="05000000000000000000" pitchFamily="2" charset="2"/>
              <a:buChar char="ü"/>
            </a:pPr>
            <a:r>
              <a:rPr lang="en-US" altLang="zh-CN" sz="2000" b="1" dirty="0">
                <a:solidFill>
                  <a:schemeClr val="tx1"/>
                </a:solidFill>
                <a:latin typeface="Consolas" panose="020B0609020204030204" pitchFamily="49" charset="0"/>
                <a:ea typeface="楷体" panose="02010609060101010101" pitchFamily="49" charset="-122"/>
              </a:rPr>
              <a:t>catch</a:t>
            </a:r>
            <a:r>
              <a:rPr lang="zh-CN" altLang="en-US" sz="2000" b="1" dirty="0">
                <a:solidFill>
                  <a:schemeClr val="tx1"/>
                </a:solidFill>
                <a:latin typeface="Consolas" panose="020B0609020204030204" pitchFamily="49" charset="0"/>
                <a:ea typeface="楷体" panose="02010609060101010101" pitchFamily="49" charset="-122"/>
              </a:rPr>
              <a:t>和</a:t>
            </a:r>
            <a:r>
              <a:rPr lang="en-US" altLang="zh-CN" sz="2000" b="1" dirty="0">
                <a:solidFill>
                  <a:schemeClr val="tx1"/>
                </a:solidFill>
                <a:latin typeface="Consolas" panose="020B0609020204030204" pitchFamily="49" charset="0"/>
                <a:ea typeface="楷体" panose="02010609060101010101" pitchFamily="49" charset="-122"/>
              </a:rPr>
              <a:t>finally</a:t>
            </a:r>
            <a:r>
              <a:rPr lang="zh-CN" altLang="en-US" sz="2000" b="1" dirty="0">
                <a:solidFill>
                  <a:schemeClr val="tx1"/>
                </a:solidFill>
                <a:latin typeface="Consolas" panose="020B0609020204030204" pitchFamily="49" charset="0"/>
                <a:ea typeface="楷体" panose="02010609060101010101" pitchFamily="49" charset="-122"/>
              </a:rPr>
              <a:t>都是可选的：</a:t>
            </a:r>
            <a:endParaRPr lang="en-US" altLang="zh-CN" sz="2000" b="1" dirty="0">
              <a:solidFill>
                <a:schemeClr val="tx1"/>
              </a:solidFill>
              <a:latin typeface="Consolas" panose="020B0609020204030204" pitchFamily="49" charset="0"/>
              <a:ea typeface="楷体" panose="02010609060101010101" pitchFamily="49" charset="-122"/>
            </a:endParaRPr>
          </a:p>
          <a:p>
            <a:pPr marL="800100" lvl="1" indent="-342900" algn="just">
              <a:lnSpc>
                <a:spcPct val="120000"/>
              </a:lnSpc>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try...catch</a:t>
            </a:r>
          </a:p>
          <a:p>
            <a:pPr marL="800100" lvl="1" indent="-342900" algn="just">
              <a:lnSpc>
                <a:spcPct val="120000"/>
              </a:lnSpc>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try...finally</a:t>
            </a:r>
          </a:p>
          <a:p>
            <a:pPr marL="800100" lvl="1" indent="-342900" algn="just">
              <a:lnSpc>
                <a:spcPct val="120000"/>
              </a:lnSpc>
              <a:buFont typeface="Wingdings" panose="05000000000000000000" pitchFamily="2" charset="2"/>
              <a:buChar char="n"/>
            </a:pPr>
            <a:r>
              <a:rPr lang="en-US" altLang="zh-CN" sz="2000" b="1" dirty="0">
                <a:solidFill>
                  <a:schemeClr val="tx1"/>
                </a:solidFill>
                <a:latin typeface="Consolas" panose="020B0609020204030204" pitchFamily="49" charset="0"/>
                <a:ea typeface="楷体" panose="02010609060101010101" pitchFamily="49" charset="-122"/>
              </a:rPr>
              <a:t>try...</a:t>
            </a:r>
            <a:r>
              <a:rPr lang="en-US" altLang="zh-CN" sz="2000" b="1" dirty="0" err="1">
                <a:solidFill>
                  <a:schemeClr val="tx1"/>
                </a:solidFill>
                <a:latin typeface="Consolas" panose="020B0609020204030204" pitchFamily="49" charset="0"/>
                <a:ea typeface="楷体" panose="02010609060101010101" pitchFamily="49" charset="-122"/>
              </a:rPr>
              <a:t>catch..finally</a:t>
            </a:r>
            <a:endParaRPr lang="en-US" altLang="zh-CN" sz="2000" b="1" dirty="0">
              <a:solidFill>
                <a:schemeClr val="tx1"/>
              </a:solidFill>
              <a:latin typeface="Consolas" panose="020B0609020204030204" pitchFamily="49" charset="0"/>
              <a:ea typeface="楷体" panose="02010609060101010101" pitchFamily="49" charset="-122"/>
            </a:endParaRPr>
          </a:p>
          <a:p>
            <a:pPr marL="342900" indent="-342900" algn="just">
              <a:lnSpc>
                <a:spcPct val="120000"/>
              </a:lnSpc>
              <a:buFont typeface="Wingdings" panose="05000000000000000000" pitchFamily="2" charset="2"/>
              <a:buChar char="ü"/>
            </a:pPr>
            <a:r>
              <a:rPr lang="zh-CN" altLang="en-US" sz="2000" b="1" dirty="0">
                <a:solidFill>
                  <a:srgbClr val="FF0000"/>
                </a:solidFill>
                <a:latin typeface="Consolas" panose="020B0609020204030204" pitchFamily="49" charset="0"/>
                <a:ea typeface="楷体" panose="02010609060101010101" pitchFamily="49" charset="-122"/>
              </a:rPr>
              <a:t>无论</a:t>
            </a:r>
            <a:r>
              <a:rPr lang="en-US" altLang="zh-CN" sz="2000" b="1" dirty="0">
                <a:solidFill>
                  <a:srgbClr val="FF0000"/>
                </a:solidFill>
                <a:latin typeface="Consolas" panose="020B0609020204030204" pitchFamily="49" charset="0"/>
                <a:ea typeface="楷体" panose="02010609060101010101" pitchFamily="49" charset="-122"/>
              </a:rPr>
              <a:t>try</a:t>
            </a:r>
            <a:r>
              <a:rPr lang="zh-CN" altLang="en-US" sz="2000" b="1" dirty="0">
                <a:solidFill>
                  <a:srgbClr val="FF0000"/>
                </a:solidFill>
                <a:latin typeface="Consolas" panose="020B0609020204030204" pitchFamily="49" charset="0"/>
                <a:ea typeface="楷体" panose="02010609060101010101" pitchFamily="49" charset="-122"/>
              </a:rPr>
              <a:t>所指定的程序块中抛弃或不抛弃异常，也无论</a:t>
            </a:r>
            <a:r>
              <a:rPr lang="en-US" altLang="zh-CN" sz="2000" b="1" dirty="0">
                <a:solidFill>
                  <a:srgbClr val="FF0000"/>
                </a:solidFill>
                <a:latin typeface="Consolas" panose="020B0609020204030204" pitchFamily="49" charset="0"/>
                <a:ea typeface="楷体" panose="02010609060101010101" pitchFamily="49" charset="-122"/>
              </a:rPr>
              <a:t>catch</a:t>
            </a:r>
            <a:r>
              <a:rPr lang="zh-CN" altLang="en-US" sz="2000" b="1" dirty="0">
                <a:solidFill>
                  <a:srgbClr val="FF0000"/>
                </a:solidFill>
                <a:latin typeface="Consolas" panose="020B0609020204030204" pitchFamily="49" charset="0"/>
                <a:ea typeface="楷体" panose="02010609060101010101" pitchFamily="49" charset="-122"/>
              </a:rPr>
              <a:t>语句的异常类型是否与所抛弃的异常的类型一致，</a:t>
            </a:r>
            <a:r>
              <a:rPr lang="en-US" altLang="zh-CN" sz="2000" b="1" dirty="0">
                <a:solidFill>
                  <a:srgbClr val="FF0000"/>
                </a:solidFill>
                <a:latin typeface="Consolas" panose="020B0609020204030204" pitchFamily="49" charset="0"/>
                <a:ea typeface="楷体" panose="02010609060101010101" pitchFamily="49" charset="-122"/>
              </a:rPr>
              <a:t>finally</a:t>
            </a:r>
            <a:r>
              <a:rPr lang="zh-CN" altLang="en-US" sz="2000" b="1" dirty="0">
                <a:solidFill>
                  <a:srgbClr val="FF0000"/>
                </a:solidFill>
                <a:latin typeface="Consolas" panose="020B0609020204030204" pitchFamily="49" charset="0"/>
                <a:ea typeface="楷体" panose="02010609060101010101" pitchFamily="49" charset="-122"/>
              </a:rPr>
              <a:t>所指定的代码都要被执行，它提供了统一的出口。</a:t>
            </a:r>
          </a:p>
        </p:txBody>
      </p:sp>
    </p:spTree>
    <p:extLst>
      <p:ext uri="{BB962C8B-B14F-4D97-AF65-F5344CB8AC3E}">
        <p14:creationId xmlns:p14="http://schemas.microsoft.com/office/powerpoint/2010/main" val="2571723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lang="zh-CN" altLang="en-US" sz="3500" b="1" dirty="0">
                <a:solidFill>
                  <a:srgbClr val="1557AE"/>
                </a:solidFill>
                <a:latin typeface="微软雅黑" panose="020B0503020204020204" pitchFamily="34" charset="-122"/>
                <a:ea typeface="微软雅黑" panose="020B0503020204020204" pitchFamily="34" charset="-122"/>
              </a:rPr>
              <a:t>声明</a:t>
            </a:r>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6E84C449-87A0-457F-A043-389AD5A34C19}"/>
              </a:ext>
            </a:extLst>
          </p:cNvPr>
          <p:cNvSpPr/>
          <p:nvPr/>
        </p:nvSpPr>
        <p:spPr>
          <a:xfrm>
            <a:off x="95183" y="1152259"/>
            <a:ext cx="8953634" cy="2672318"/>
          </a:xfrm>
          <a:prstGeom prst="roundRect">
            <a:avLst>
              <a:gd name="adj" fmla="val 0"/>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1557AE"/>
                </a:solidFill>
                <a:latin typeface="+mj-ea"/>
                <a:ea typeface="+mj-ea"/>
              </a:rPr>
              <a:t>如果在一个方法中生成了异常，但是该方法并不处理它产生的异常，而是沿着调用层次向上传递，由调用它的方法来处理这些异常，叫声明异常。</a:t>
            </a:r>
            <a:endParaRPr lang="en-US" altLang="zh-CN" sz="2400" b="1" dirty="0">
              <a:solidFill>
                <a:srgbClr val="1557AE"/>
              </a:solidFill>
              <a:latin typeface="+mj-ea"/>
              <a:ea typeface="+mj-ea"/>
            </a:endParaRPr>
          </a:p>
          <a:p>
            <a:pPr algn="just">
              <a:lnSpc>
                <a:spcPct val="120000"/>
              </a:lnSpc>
            </a:pPr>
            <a:endParaRPr lang="en-US" altLang="zh-CN" sz="2400" b="1" dirty="0">
              <a:solidFill>
                <a:srgbClr val="1557AE"/>
              </a:solidFill>
              <a:latin typeface="+mj-ea"/>
              <a:ea typeface="+mj-ea"/>
            </a:endParaRPr>
          </a:p>
          <a:p>
            <a:pPr algn="just">
              <a:lnSpc>
                <a:spcPct val="120000"/>
              </a:lnSpc>
            </a:pPr>
            <a:r>
              <a:rPr lang="zh-CN" altLang="en-US" sz="2400" b="1" dirty="0">
                <a:solidFill>
                  <a:srgbClr val="C00000"/>
                </a:solidFill>
                <a:latin typeface="+mj-ea"/>
                <a:ea typeface="+mj-ea"/>
              </a:rPr>
              <a:t>格式：</a:t>
            </a:r>
            <a:r>
              <a:rPr lang="en-US" altLang="zh-CN" sz="2400" b="1" dirty="0">
                <a:solidFill>
                  <a:srgbClr val="C00000"/>
                </a:solidFill>
                <a:latin typeface="+mj-ea"/>
                <a:ea typeface="+mj-ea"/>
              </a:rPr>
              <a:t>public int method () throws </a:t>
            </a:r>
            <a:r>
              <a:rPr lang="en-US" altLang="zh-CN" sz="2400" b="1" dirty="0" err="1">
                <a:solidFill>
                  <a:srgbClr val="C00000"/>
                </a:solidFill>
                <a:latin typeface="+mj-ea"/>
                <a:ea typeface="+mj-ea"/>
              </a:rPr>
              <a:t>IOException</a:t>
            </a:r>
            <a:r>
              <a:rPr lang="en-US" altLang="zh-CN" sz="2400" b="1" dirty="0">
                <a:solidFill>
                  <a:srgbClr val="C00000"/>
                </a:solidFill>
                <a:latin typeface="+mj-ea"/>
                <a:ea typeface="+mj-ea"/>
              </a:rPr>
              <a:t>{}</a:t>
            </a:r>
            <a:endParaRPr lang="zh-CN" altLang="en-US" sz="2400" b="1" dirty="0">
              <a:solidFill>
                <a:srgbClr val="C00000"/>
              </a:solidFill>
              <a:latin typeface="+mj-ea"/>
              <a:ea typeface="+mj-ea"/>
            </a:endParaRPr>
          </a:p>
        </p:txBody>
      </p:sp>
    </p:spTree>
    <p:extLst>
      <p:ext uri="{BB962C8B-B14F-4D97-AF65-F5344CB8AC3E}">
        <p14:creationId xmlns:p14="http://schemas.microsoft.com/office/powerpoint/2010/main" val="253090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3073277"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抛出</a:t>
            </a:r>
          </a:p>
        </p:txBody>
      </p:sp>
      <p:sp>
        <p:nvSpPr>
          <p:cNvPr id="4" name="矩形: 圆角 3">
            <a:extLst>
              <a:ext uri="{FF2B5EF4-FFF2-40B4-BE49-F238E27FC236}">
                <a16:creationId xmlns:a16="http://schemas.microsoft.com/office/drawing/2014/main" id="{A6201A9E-F27F-4367-97FC-00FAC9A41FD0}"/>
              </a:ext>
            </a:extLst>
          </p:cNvPr>
          <p:cNvSpPr/>
          <p:nvPr/>
        </p:nvSpPr>
        <p:spPr>
          <a:xfrm>
            <a:off x="95183" y="1152259"/>
            <a:ext cx="8953634" cy="1872762"/>
          </a:xfrm>
          <a:prstGeom prst="roundRect">
            <a:avLst>
              <a:gd name="adj" fmla="val 5197"/>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1557AE"/>
                </a:solidFill>
                <a:latin typeface="+mj-ea"/>
                <a:ea typeface="+mj-ea"/>
              </a:rPr>
              <a:t>声明抛弃异常首先必须生成异常。前面所提到的异常或者是由</a:t>
            </a:r>
            <a:r>
              <a:rPr lang="en-US" altLang="zh-CN" sz="2400" b="1" dirty="0">
                <a:solidFill>
                  <a:srgbClr val="1557AE"/>
                </a:solidFill>
                <a:latin typeface="+mj-ea"/>
                <a:ea typeface="+mj-ea"/>
              </a:rPr>
              <a:t>Java</a:t>
            </a:r>
            <a:r>
              <a:rPr lang="zh-CN" altLang="en-US" sz="2400" b="1" dirty="0">
                <a:solidFill>
                  <a:srgbClr val="1557AE"/>
                </a:solidFill>
                <a:latin typeface="+mj-ea"/>
                <a:ea typeface="+mj-ea"/>
              </a:rPr>
              <a:t>虚拟机生成，或者是由</a:t>
            </a:r>
            <a:r>
              <a:rPr lang="en-US" altLang="zh-CN" sz="2400" b="1" dirty="0">
                <a:solidFill>
                  <a:srgbClr val="1557AE"/>
                </a:solidFill>
                <a:latin typeface="+mj-ea"/>
                <a:ea typeface="+mj-ea"/>
              </a:rPr>
              <a:t>Java</a:t>
            </a:r>
            <a:r>
              <a:rPr lang="zh-CN" altLang="en-US" sz="2400" b="1" dirty="0">
                <a:solidFill>
                  <a:srgbClr val="1557AE"/>
                </a:solidFill>
                <a:latin typeface="+mj-ea"/>
                <a:ea typeface="+mj-ea"/>
              </a:rPr>
              <a:t>类库中的某些类生成。事实上，我们在程序中也可以生成自己的异常对象，使得异常可以不是出错产生，而是人为地抛出</a:t>
            </a:r>
          </a:p>
        </p:txBody>
      </p:sp>
      <p:sp>
        <p:nvSpPr>
          <p:cNvPr id="5" name="矩形 4">
            <a:extLst>
              <a:ext uri="{FF2B5EF4-FFF2-40B4-BE49-F238E27FC236}">
                <a16:creationId xmlns:a16="http://schemas.microsoft.com/office/drawing/2014/main" id="{2590C4BF-1AC6-419B-8468-8313946B49A6}"/>
              </a:ext>
            </a:extLst>
          </p:cNvPr>
          <p:cNvSpPr/>
          <p:nvPr/>
        </p:nvSpPr>
        <p:spPr>
          <a:xfrm>
            <a:off x="175292" y="3508132"/>
            <a:ext cx="8873525" cy="18727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eaLnBrk="1" hangingPunct="1">
              <a:lnSpc>
                <a:spcPct val="120000"/>
              </a:lnSpc>
              <a:spcBef>
                <a:spcPct val="0"/>
              </a:spcBef>
              <a:buClr>
                <a:schemeClr val="accent1"/>
              </a:buClr>
              <a:buSzPct val="70000"/>
              <a:buFont typeface="Monotype Sorts" pitchFamily="2" charset="2"/>
              <a:buNone/>
            </a:pPr>
            <a:r>
              <a:rPr lang="zh-CN" altLang="en-US" sz="2000" b="1" dirty="0">
                <a:solidFill>
                  <a:srgbClr val="1557AE"/>
                </a:solidFill>
                <a:latin typeface="Consolas" panose="020B0609020204030204" pitchFamily="49" charset="0"/>
                <a:ea typeface="楷体" panose="02010609060101010101" pitchFamily="49" charset="-122"/>
              </a:rPr>
              <a:t>不论那种方式，抛出异常都是通过</a:t>
            </a:r>
            <a:r>
              <a:rPr lang="en-US" altLang="zh-CN" sz="2000" b="1" dirty="0">
                <a:solidFill>
                  <a:srgbClr val="1557AE"/>
                </a:solidFill>
                <a:latin typeface="Consolas" panose="020B0609020204030204" pitchFamily="49" charset="0"/>
                <a:ea typeface="楷体" panose="02010609060101010101" pitchFamily="49" charset="-122"/>
              </a:rPr>
              <a:t>throw</a:t>
            </a:r>
            <a:r>
              <a:rPr lang="zh-CN" altLang="en-US" sz="2000" b="1" dirty="0">
                <a:solidFill>
                  <a:srgbClr val="1557AE"/>
                </a:solidFill>
                <a:latin typeface="Consolas" panose="020B0609020204030204" pitchFamily="49" charset="0"/>
                <a:ea typeface="楷体" panose="02010609060101010101" pitchFamily="49" charset="-122"/>
              </a:rPr>
              <a:t>语句实现：</a:t>
            </a:r>
            <a:endParaRPr lang="en-US" altLang="zh-CN" sz="2000" b="1" dirty="0">
              <a:solidFill>
                <a:srgbClr val="1557AE"/>
              </a:solidFill>
              <a:latin typeface="Consolas" panose="020B0609020204030204" pitchFamily="49" charset="0"/>
              <a:ea typeface="楷体" panose="02010609060101010101" pitchFamily="49" charset="-122"/>
            </a:endParaRP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throw new </a:t>
            </a:r>
            <a:r>
              <a:rPr lang="en-US" altLang="zh-CN" sz="2000" b="1" dirty="0" err="1">
                <a:solidFill>
                  <a:schemeClr val="tx1"/>
                </a:solidFill>
                <a:latin typeface="Consolas" panose="020B0609020204030204" pitchFamily="49" charset="0"/>
                <a:ea typeface="楷体" panose="02010609060101010101" pitchFamily="49" charset="-122"/>
              </a:rPr>
              <a:t>ThrowableObject</a:t>
            </a:r>
            <a:r>
              <a:rPr lang="en-US" altLang="zh-CN" sz="2000" b="1" dirty="0">
                <a:solidFill>
                  <a:schemeClr val="tx1"/>
                </a:solidFill>
                <a:latin typeface="Consolas" panose="020B0609020204030204" pitchFamily="49" charset="0"/>
                <a:ea typeface="楷体" panose="02010609060101010101" pitchFamily="49" charset="-122"/>
              </a:rPr>
              <a:t>();</a:t>
            </a:r>
          </a:p>
          <a:p>
            <a:pPr marL="457200" indent="-457200" eaLnBrk="1" hangingPunct="1">
              <a:lnSpc>
                <a:spcPct val="120000"/>
              </a:lnSpc>
              <a:spcBef>
                <a:spcPct val="0"/>
              </a:spcBef>
              <a:buClr>
                <a:schemeClr val="accent1"/>
              </a:buClr>
              <a:buSzPct val="70000"/>
              <a:buFont typeface="+mj-lt"/>
              <a:buAutoNum type="arabicPeriod"/>
            </a:pPr>
            <a:r>
              <a:rPr lang="en-US" altLang="zh-CN" sz="2000" b="1" dirty="0" err="1">
                <a:solidFill>
                  <a:schemeClr val="tx1"/>
                </a:solidFill>
                <a:latin typeface="Consolas" panose="020B0609020204030204" pitchFamily="49" charset="0"/>
                <a:ea typeface="楷体" panose="02010609060101010101" pitchFamily="49" charset="-122"/>
              </a:rPr>
              <a:t>ArithmeticException</a:t>
            </a:r>
            <a:r>
              <a:rPr lang="en-US" altLang="zh-CN" sz="2000" b="1" dirty="0">
                <a:solidFill>
                  <a:schemeClr val="tx1"/>
                </a:solidFill>
                <a:latin typeface="Consolas" panose="020B0609020204030204" pitchFamily="49" charset="0"/>
                <a:ea typeface="楷体" panose="02010609060101010101" pitchFamily="49" charset="-122"/>
              </a:rPr>
              <a:t>  e = new </a:t>
            </a:r>
            <a:r>
              <a:rPr lang="en-US" altLang="zh-CN" sz="2000" b="1" dirty="0" err="1">
                <a:solidFill>
                  <a:schemeClr val="tx1"/>
                </a:solidFill>
                <a:latin typeface="Consolas" panose="020B0609020204030204" pitchFamily="49" charset="0"/>
                <a:ea typeface="楷体" panose="02010609060101010101" pitchFamily="49" charset="-122"/>
              </a:rPr>
              <a:t>ArithmeticException</a:t>
            </a:r>
            <a:r>
              <a:rPr lang="en-US" altLang="zh-CN" sz="2000" b="1" dirty="0">
                <a:solidFill>
                  <a:schemeClr val="tx1"/>
                </a:solidFill>
                <a:latin typeface="Consolas" panose="020B0609020204030204" pitchFamily="49" charset="0"/>
                <a:ea typeface="楷体" panose="02010609060101010101" pitchFamily="49" charset="-122"/>
              </a:rPr>
              <a:t>();</a:t>
            </a: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throw e;</a:t>
            </a:r>
          </a:p>
        </p:txBody>
      </p:sp>
      <p:sp>
        <p:nvSpPr>
          <p:cNvPr id="6" name="文本框 5">
            <a:extLst>
              <a:ext uri="{FF2B5EF4-FFF2-40B4-BE49-F238E27FC236}">
                <a16:creationId xmlns:a16="http://schemas.microsoft.com/office/drawing/2014/main" id="{CFDA6258-8ACE-444A-8B82-EC4D77946A5D}"/>
              </a:ext>
            </a:extLst>
          </p:cNvPr>
          <p:cNvSpPr txBox="1"/>
          <p:nvPr/>
        </p:nvSpPr>
        <p:spPr>
          <a:xfrm>
            <a:off x="95183" y="5525393"/>
            <a:ext cx="895363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zh-CN" altLang="en-US" sz="1800" b="1" dirty="0">
                <a:solidFill>
                  <a:schemeClr val="bg1"/>
                </a:solidFill>
                <a:latin typeface="Consolas" panose="020B0609020204030204" pitchFamily="49" charset="0"/>
                <a:ea typeface="楷体" panose="02010609060101010101" pitchFamily="49" charset="-122"/>
              </a:rPr>
              <a:t>注意：抛出的异常必须是</a:t>
            </a:r>
            <a:r>
              <a:rPr lang="en-US" altLang="zh-CN" sz="1800" b="1" dirty="0">
                <a:solidFill>
                  <a:schemeClr val="bg1"/>
                </a:solidFill>
                <a:latin typeface="Consolas" panose="020B0609020204030204" pitchFamily="49" charset="0"/>
                <a:ea typeface="楷体" panose="02010609060101010101" pitchFamily="49" charset="-122"/>
              </a:rPr>
              <a:t>Throwable</a:t>
            </a:r>
            <a:r>
              <a:rPr lang="zh-CN" altLang="en-US" sz="1800" b="1" dirty="0">
                <a:solidFill>
                  <a:schemeClr val="bg1"/>
                </a:solidFill>
                <a:latin typeface="Consolas" panose="020B0609020204030204" pitchFamily="49" charset="0"/>
                <a:ea typeface="楷体" panose="02010609060101010101" pitchFamily="49" charset="-122"/>
              </a:rPr>
              <a:t>或其子类的实例。</a:t>
            </a:r>
          </a:p>
        </p:txBody>
      </p:sp>
    </p:spTree>
    <p:extLst>
      <p:ext uri="{BB962C8B-B14F-4D97-AF65-F5344CB8AC3E}">
        <p14:creationId xmlns:p14="http://schemas.microsoft.com/office/powerpoint/2010/main" val="1522929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5</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5317481"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异常处理</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创建自己的异常</a:t>
            </a:r>
          </a:p>
        </p:txBody>
      </p:sp>
      <p:sp>
        <p:nvSpPr>
          <p:cNvPr id="4" name="矩形: 圆角 3">
            <a:extLst>
              <a:ext uri="{FF2B5EF4-FFF2-40B4-BE49-F238E27FC236}">
                <a16:creationId xmlns:a16="http://schemas.microsoft.com/office/drawing/2014/main" id="{EE6DFC8B-213F-4AEB-AAE6-EDCE041110C2}"/>
              </a:ext>
            </a:extLst>
          </p:cNvPr>
          <p:cNvSpPr/>
          <p:nvPr/>
        </p:nvSpPr>
        <p:spPr>
          <a:xfrm>
            <a:off x="95183" y="1298462"/>
            <a:ext cx="8953634" cy="2130538"/>
          </a:xfrm>
          <a:prstGeom prst="roundRect">
            <a:avLst>
              <a:gd name="adj" fmla="val 5197"/>
            </a:avLst>
          </a:prstGeom>
          <a:solidFill>
            <a:schemeClr val="accent1">
              <a:lumMod val="20000"/>
              <a:lumOff val="80000"/>
            </a:schemeClr>
          </a:solidFill>
          <a:ln w="2857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20000"/>
              </a:lnSpc>
              <a:buFont typeface="Wingdings" panose="05000000000000000000" pitchFamily="2" charset="2"/>
              <a:buChar char="n"/>
            </a:pPr>
            <a:r>
              <a:rPr lang="zh-CN" altLang="en-US" sz="2000" b="1" dirty="0">
                <a:solidFill>
                  <a:srgbClr val="1557AE"/>
                </a:solidFill>
                <a:latin typeface="楷体" panose="02010609060101010101" pitchFamily="49" charset="-122"/>
                <a:ea typeface="楷体" panose="02010609060101010101" pitchFamily="49" charset="-122"/>
              </a:rPr>
              <a:t> 异常是一个类，自定义异常必须继承自</a:t>
            </a:r>
            <a:r>
              <a:rPr lang="en-US" altLang="zh-CN" sz="2000" b="1" dirty="0">
                <a:solidFill>
                  <a:srgbClr val="1557AE"/>
                </a:solidFill>
                <a:latin typeface="楷体" panose="02010609060101010101" pitchFamily="49" charset="-122"/>
                <a:ea typeface="楷体" panose="02010609060101010101" pitchFamily="49" charset="-122"/>
              </a:rPr>
              <a:t>Throwable</a:t>
            </a:r>
            <a:r>
              <a:rPr lang="zh-CN" altLang="en-US" sz="2000" b="1" dirty="0">
                <a:solidFill>
                  <a:srgbClr val="1557AE"/>
                </a:solidFill>
                <a:latin typeface="楷体" panose="02010609060101010101" pitchFamily="49" charset="-122"/>
                <a:ea typeface="楷体" panose="02010609060101010101" pitchFamily="49" charset="-122"/>
              </a:rPr>
              <a:t>或</a:t>
            </a:r>
            <a:r>
              <a:rPr lang="en-US" altLang="zh-CN" sz="2000" b="1" dirty="0">
                <a:solidFill>
                  <a:srgbClr val="1557AE"/>
                </a:solidFill>
                <a:latin typeface="楷体" panose="02010609060101010101" pitchFamily="49" charset="-122"/>
                <a:ea typeface="楷体" panose="02010609060101010101" pitchFamily="49" charset="-122"/>
              </a:rPr>
              <a:t>Exception</a:t>
            </a:r>
            <a:r>
              <a:rPr lang="zh-CN" altLang="en-US" sz="2000" b="1" dirty="0">
                <a:solidFill>
                  <a:srgbClr val="1557AE"/>
                </a:solidFill>
                <a:latin typeface="楷体" panose="02010609060101010101" pitchFamily="49" charset="-122"/>
                <a:ea typeface="楷体" panose="02010609060101010101" pitchFamily="49" charset="-122"/>
              </a:rPr>
              <a:t>类，建议用</a:t>
            </a:r>
            <a:r>
              <a:rPr lang="en-US" altLang="zh-CN" sz="2000" b="1" dirty="0">
                <a:solidFill>
                  <a:srgbClr val="1557AE"/>
                </a:solidFill>
                <a:latin typeface="楷体" panose="02010609060101010101" pitchFamily="49" charset="-122"/>
                <a:ea typeface="楷体" panose="02010609060101010101" pitchFamily="49" charset="-122"/>
              </a:rPr>
              <a:t>Exception</a:t>
            </a:r>
            <a:r>
              <a:rPr lang="zh-CN" altLang="en-US" sz="2000" b="1" dirty="0">
                <a:solidFill>
                  <a:srgbClr val="1557AE"/>
                </a:solidFill>
                <a:latin typeface="楷体" panose="02010609060101010101" pitchFamily="49" charset="-122"/>
                <a:ea typeface="楷体" panose="02010609060101010101" pitchFamily="49" charset="-122"/>
              </a:rPr>
              <a:t>类。一般不把自定义异常作为</a:t>
            </a:r>
            <a:r>
              <a:rPr lang="en-US" altLang="zh-CN" sz="2000" b="1" dirty="0">
                <a:solidFill>
                  <a:srgbClr val="1557AE"/>
                </a:solidFill>
                <a:latin typeface="楷体" panose="02010609060101010101" pitchFamily="49" charset="-122"/>
                <a:ea typeface="楷体" panose="02010609060101010101" pitchFamily="49" charset="-122"/>
              </a:rPr>
              <a:t>Error</a:t>
            </a:r>
            <a:r>
              <a:rPr lang="zh-CN" altLang="en-US" sz="2000" b="1" dirty="0">
                <a:solidFill>
                  <a:srgbClr val="1557AE"/>
                </a:solidFill>
                <a:latin typeface="楷体" panose="02010609060101010101" pitchFamily="49" charset="-122"/>
                <a:ea typeface="楷体" panose="02010609060101010101" pitchFamily="49" charset="-122"/>
              </a:rPr>
              <a:t>的子类，因为</a:t>
            </a:r>
            <a:r>
              <a:rPr lang="en-US" altLang="zh-CN" sz="2000" b="1" dirty="0">
                <a:solidFill>
                  <a:srgbClr val="1557AE"/>
                </a:solidFill>
                <a:latin typeface="楷体" panose="02010609060101010101" pitchFamily="49" charset="-122"/>
                <a:ea typeface="楷体" panose="02010609060101010101" pitchFamily="49" charset="-122"/>
              </a:rPr>
              <a:t>Error</a:t>
            </a:r>
            <a:r>
              <a:rPr lang="zh-CN" altLang="en-US" sz="2000" b="1" dirty="0">
                <a:solidFill>
                  <a:srgbClr val="1557AE"/>
                </a:solidFill>
                <a:latin typeface="楷体" panose="02010609060101010101" pitchFamily="49" charset="-122"/>
                <a:ea typeface="楷体" panose="02010609060101010101" pitchFamily="49" charset="-122"/>
              </a:rPr>
              <a:t>通常被用来表示系统内部的严重故障。</a:t>
            </a:r>
            <a:endParaRPr lang="en-US" altLang="zh-CN" sz="2000" b="1" dirty="0">
              <a:solidFill>
                <a:srgbClr val="1557AE"/>
              </a:solidFill>
              <a:latin typeface="楷体" panose="02010609060101010101" pitchFamily="49" charset="-122"/>
              <a:ea typeface="楷体" panose="02010609060101010101" pitchFamily="49" charset="-122"/>
            </a:endParaRPr>
          </a:p>
          <a:p>
            <a:pPr marL="342900" indent="-342900" algn="just">
              <a:lnSpc>
                <a:spcPct val="120000"/>
              </a:lnSpc>
              <a:buFont typeface="Wingdings" panose="05000000000000000000" pitchFamily="2" charset="2"/>
              <a:buChar char="n"/>
            </a:pPr>
            <a:r>
              <a:rPr lang="zh-CN" altLang="en-US" sz="2000" b="1" dirty="0">
                <a:solidFill>
                  <a:srgbClr val="1557AE"/>
                </a:solidFill>
                <a:latin typeface="楷体" panose="02010609060101010101" pitchFamily="49" charset="-122"/>
                <a:ea typeface="楷体" panose="02010609060101010101" pitchFamily="49" charset="-122"/>
              </a:rPr>
              <a:t>当自定义异常是从</a:t>
            </a:r>
            <a:r>
              <a:rPr lang="en-US" altLang="zh-CN" sz="2000" b="1" dirty="0" err="1">
                <a:solidFill>
                  <a:srgbClr val="1557AE"/>
                </a:solidFill>
                <a:latin typeface="楷体" panose="02010609060101010101" pitchFamily="49" charset="-122"/>
                <a:ea typeface="楷体" panose="02010609060101010101" pitchFamily="49" charset="-122"/>
              </a:rPr>
              <a:t>RuntimeException</a:t>
            </a:r>
            <a:r>
              <a:rPr lang="zh-CN" altLang="en-US" sz="2000" b="1" dirty="0">
                <a:solidFill>
                  <a:srgbClr val="1557AE"/>
                </a:solidFill>
                <a:latin typeface="楷体" panose="02010609060101010101" pitchFamily="49" charset="-122"/>
                <a:ea typeface="楷体" panose="02010609060101010101" pitchFamily="49" charset="-122"/>
              </a:rPr>
              <a:t>及其子类继承而来时，该自定义异常是运行时异常，程序中可以不捕获并处理它。</a:t>
            </a:r>
          </a:p>
          <a:p>
            <a:pPr marL="342900" indent="-342900" algn="just">
              <a:lnSpc>
                <a:spcPct val="120000"/>
              </a:lnSpc>
              <a:buFont typeface="Wingdings" panose="05000000000000000000" pitchFamily="2" charset="2"/>
              <a:buChar char="n"/>
            </a:pPr>
            <a:endParaRPr lang="zh-CN" altLang="en-US" sz="2000" b="1" dirty="0">
              <a:solidFill>
                <a:srgbClr val="1557AE"/>
              </a:solidFill>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89AA4074-610E-4E66-8B34-48852FCDA822}"/>
              </a:ext>
            </a:extLst>
          </p:cNvPr>
          <p:cNvSpPr/>
          <p:nvPr/>
        </p:nvSpPr>
        <p:spPr>
          <a:xfrm>
            <a:off x="67274" y="3640153"/>
            <a:ext cx="8873525" cy="29454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342900" indent="-342900" eaLnBrk="1" hangingPunct="1">
              <a:lnSpc>
                <a:spcPct val="120000"/>
              </a:lnSpc>
              <a:spcBef>
                <a:spcPct val="0"/>
              </a:spcBef>
              <a:buClr>
                <a:schemeClr val="accent1"/>
              </a:buClr>
              <a:buSzPct val="70000"/>
              <a:buFont typeface="Wingdings" panose="05000000000000000000" pitchFamily="2" charset="2"/>
              <a:buChar char="ü"/>
            </a:pPr>
            <a:r>
              <a:rPr lang="zh-CN" altLang="en-US" sz="2000" b="1" dirty="0">
                <a:solidFill>
                  <a:srgbClr val="1557AE"/>
                </a:solidFill>
                <a:latin typeface="Consolas" panose="020B0609020204030204" pitchFamily="49" charset="0"/>
                <a:ea typeface="楷体" panose="02010609060101010101" pitchFamily="49" charset="-122"/>
              </a:rPr>
              <a:t>当自定义异常是从</a:t>
            </a:r>
            <a:r>
              <a:rPr lang="en-US" altLang="zh-CN" sz="2000" b="1" dirty="0">
                <a:solidFill>
                  <a:srgbClr val="1557AE"/>
                </a:solidFill>
                <a:latin typeface="Consolas" panose="020B0609020204030204" pitchFamily="49" charset="0"/>
                <a:ea typeface="楷体" panose="02010609060101010101" pitchFamily="49" charset="-122"/>
              </a:rPr>
              <a:t>Throwable</a:t>
            </a:r>
            <a:r>
              <a:rPr lang="zh-CN" altLang="en-US" sz="2000" b="1" dirty="0">
                <a:solidFill>
                  <a:srgbClr val="1557AE"/>
                </a:solidFill>
                <a:latin typeface="Consolas" panose="020B0609020204030204" pitchFamily="49" charset="0"/>
                <a:ea typeface="楷体" panose="02010609060101010101" pitchFamily="49" charset="-122"/>
              </a:rPr>
              <a:t>、</a:t>
            </a:r>
            <a:r>
              <a:rPr lang="en-US" altLang="zh-CN" sz="2000" b="1" dirty="0">
                <a:solidFill>
                  <a:srgbClr val="1557AE"/>
                </a:solidFill>
                <a:latin typeface="Consolas" panose="020B0609020204030204" pitchFamily="49" charset="0"/>
                <a:ea typeface="楷体" panose="02010609060101010101" pitchFamily="49" charset="-122"/>
              </a:rPr>
              <a:t>Exception</a:t>
            </a:r>
            <a:r>
              <a:rPr lang="zh-CN" altLang="en-US" sz="2000" b="1" dirty="0">
                <a:solidFill>
                  <a:srgbClr val="1557AE"/>
                </a:solidFill>
                <a:latin typeface="Consolas" panose="020B0609020204030204" pitchFamily="49" charset="0"/>
                <a:ea typeface="楷体" panose="02010609060101010101" pitchFamily="49" charset="-122"/>
              </a:rPr>
              <a:t>及其其他子类继承而来时，该自定义异常是编译时异常，也即程序中必须捕获并处理它。</a:t>
            </a:r>
          </a:p>
          <a:p>
            <a:pPr marL="342900" indent="-342900" eaLnBrk="1" hangingPunct="1">
              <a:lnSpc>
                <a:spcPct val="120000"/>
              </a:lnSpc>
              <a:buClr>
                <a:schemeClr val="accent1"/>
              </a:buClr>
              <a:buSzPct val="70000"/>
              <a:buFont typeface="Wingdings" panose="05000000000000000000" pitchFamily="2" charset="2"/>
              <a:buChar char="ü"/>
            </a:pPr>
            <a:r>
              <a:rPr lang="zh-CN" altLang="en-US" sz="2000" b="1" dirty="0">
                <a:solidFill>
                  <a:srgbClr val="1557AE"/>
                </a:solidFill>
                <a:latin typeface="Consolas" panose="020B0609020204030204" pitchFamily="49" charset="0"/>
                <a:ea typeface="楷体" panose="02010609060101010101" pitchFamily="49" charset="-122"/>
              </a:rPr>
              <a:t>自定义异常的形式</a:t>
            </a:r>
            <a:r>
              <a:rPr lang="en-US" altLang="zh-CN" sz="2000" b="1" dirty="0">
                <a:solidFill>
                  <a:srgbClr val="1557AE"/>
                </a:solidFill>
                <a:latin typeface="Consolas" panose="020B0609020204030204" pitchFamily="49" charset="0"/>
                <a:ea typeface="楷体" panose="02010609060101010101" pitchFamily="49" charset="-122"/>
              </a:rPr>
              <a:t>:</a:t>
            </a: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class </a:t>
            </a:r>
            <a:r>
              <a:rPr lang="en-US" altLang="zh-CN" sz="2000" b="1" dirty="0" err="1">
                <a:solidFill>
                  <a:schemeClr val="tx1"/>
                </a:solidFill>
                <a:latin typeface="Consolas" panose="020B0609020204030204" pitchFamily="49" charset="0"/>
                <a:ea typeface="楷体" panose="02010609060101010101" pitchFamily="49" charset="-122"/>
              </a:rPr>
              <a:t>MyException</a:t>
            </a:r>
            <a:r>
              <a:rPr lang="en-US" altLang="zh-CN" sz="2000" b="1" dirty="0">
                <a:solidFill>
                  <a:schemeClr val="tx1"/>
                </a:solidFill>
                <a:latin typeface="Consolas" panose="020B0609020204030204" pitchFamily="49" charset="0"/>
                <a:ea typeface="楷体" panose="02010609060101010101" pitchFamily="49" charset="-122"/>
              </a:rPr>
              <a:t> extends Exception</a:t>
            </a: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a:t>
            </a: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    …</a:t>
            </a:r>
          </a:p>
          <a:p>
            <a:pPr marL="457200" indent="-457200" eaLnBrk="1" hangingPunct="1">
              <a:lnSpc>
                <a:spcPct val="120000"/>
              </a:lnSpc>
              <a:spcBef>
                <a:spcPct val="0"/>
              </a:spcBef>
              <a:buClr>
                <a:schemeClr val="accent1"/>
              </a:buClr>
              <a:buSzPct val="70000"/>
              <a:buFont typeface="+mj-lt"/>
              <a:buAutoNum type="arabicPeriod"/>
            </a:pPr>
            <a:r>
              <a:rPr lang="en-US" altLang="zh-CN" sz="2000" b="1" dirty="0">
                <a:solidFill>
                  <a:schemeClr val="tx1"/>
                </a:solidFill>
                <a:latin typeface="Consolas" panose="020B0609020204030204" pitchFamily="49" charset="0"/>
                <a:ea typeface="楷体" panose="02010609060101010101" pitchFamily="49" charset="-122"/>
              </a:rPr>
              <a:t>} </a:t>
            </a:r>
          </a:p>
        </p:txBody>
      </p:sp>
    </p:spTree>
    <p:extLst>
      <p:ext uri="{BB962C8B-B14F-4D97-AF65-F5344CB8AC3E}">
        <p14:creationId xmlns:p14="http://schemas.microsoft.com/office/powerpoint/2010/main" val="2217506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9" y="280100"/>
            <a:ext cx="1531188" cy="630942"/>
          </a:xfrm>
          <a:prstGeom prst="rect">
            <a:avLst/>
          </a:prstGeom>
          <a:noFill/>
        </p:spPr>
        <p:txBody>
          <a:bodyPr wrap="non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p>
        </p:txBody>
      </p:sp>
      <p:sp>
        <p:nvSpPr>
          <p:cNvPr id="6" name="矩形: 圆角 5">
            <a:extLst>
              <a:ext uri="{FF2B5EF4-FFF2-40B4-BE49-F238E27FC236}">
                <a16:creationId xmlns:a16="http://schemas.microsoft.com/office/drawing/2014/main" id="{F4BD2852-DA23-4909-BCB5-490375AC4E52}"/>
              </a:ext>
            </a:extLst>
          </p:cNvPr>
          <p:cNvSpPr/>
          <p:nvPr/>
        </p:nvSpPr>
        <p:spPr>
          <a:xfrm>
            <a:off x="0" y="1061710"/>
            <a:ext cx="9143999" cy="373932"/>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400" b="1" dirty="0">
                <a:solidFill>
                  <a:srgbClr val="1557AE"/>
                </a:solidFill>
              </a:rPr>
              <a:t>多线程的优势</a:t>
            </a:r>
          </a:p>
        </p:txBody>
      </p:sp>
      <p:sp>
        <p:nvSpPr>
          <p:cNvPr id="7" name="文本框 6">
            <a:extLst>
              <a:ext uri="{FF2B5EF4-FFF2-40B4-BE49-F238E27FC236}">
                <a16:creationId xmlns:a16="http://schemas.microsoft.com/office/drawing/2014/main" id="{7E0DFC21-8717-4F10-935B-6CF2A6242FAB}"/>
              </a:ext>
            </a:extLst>
          </p:cNvPr>
          <p:cNvSpPr txBox="1"/>
          <p:nvPr/>
        </p:nvSpPr>
        <p:spPr>
          <a:xfrm>
            <a:off x="0" y="1657004"/>
            <a:ext cx="9067800" cy="2921505"/>
          </a:xfrm>
          <a:prstGeom prst="rect">
            <a:avLst/>
          </a:prstGeom>
          <a:noFill/>
        </p:spPr>
        <p:txBody>
          <a:bodyPr wrap="square">
            <a:spAutoFit/>
          </a:bodyPr>
          <a:lstStyle/>
          <a:p>
            <a:pPr marL="285750" indent="-285750" eaLnBrk="1" hangingPunct="1">
              <a:lnSpc>
                <a:spcPct val="130000"/>
              </a:lnSpc>
              <a:spcBef>
                <a:spcPct val="0"/>
              </a:spcBef>
              <a:buSzPct val="700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 减轻编写交互频繁、涉及面多的程序的困难（如监听网络端口）。</a:t>
            </a:r>
          </a:p>
          <a:p>
            <a:pPr marL="285750" indent="-285750" eaLnBrk="1" hangingPunct="1">
              <a:lnSpc>
                <a:spcPct val="130000"/>
              </a:lnSpc>
              <a:spcBef>
                <a:spcPct val="0"/>
              </a:spcBef>
              <a:buSzPct val="700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 程序的吞吐量会得到改善（同时监听多种设备，如网络端口、串口、并口以及其他外设）。</a:t>
            </a:r>
          </a:p>
          <a:p>
            <a:pPr marL="285750" indent="-285750" eaLnBrk="1" hangingPunct="1">
              <a:lnSpc>
                <a:spcPct val="130000"/>
              </a:lnSpc>
              <a:spcBef>
                <a:spcPct val="0"/>
              </a:spcBef>
              <a:buSzPct val="70000"/>
              <a:buFont typeface="Wingdings" panose="05000000000000000000" pitchFamily="2" charset="2"/>
              <a:buChar char="ü"/>
            </a:pPr>
            <a:r>
              <a:rPr lang="zh-CN" altLang="en-US" sz="2400" b="1" dirty="0">
                <a:latin typeface="楷体" panose="02010609060101010101" pitchFamily="49" charset="-122"/>
                <a:ea typeface="楷体" panose="02010609060101010101" pitchFamily="49" charset="-122"/>
              </a:rPr>
              <a:t> 有多个处理器的系统，可以并发运行不同的线程（否则，任何时刻只有一个线程在运行）。</a:t>
            </a:r>
          </a:p>
        </p:txBody>
      </p:sp>
    </p:spTree>
    <p:extLst>
      <p:ext uri="{BB962C8B-B14F-4D97-AF65-F5344CB8AC3E}">
        <p14:creationId xmlns:p14="http://schemas.microsoft.com/office/powerpoint/2010/main" val="3152896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1169551"/>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创建线程的方式</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EB06539A-8469-4AB9-B206-FFF7CB961BFD}"/>
              </a:ext>
            </a:extLst>
          </p:cNvPr>
          <p:cNvSpPr/>
          <p:nvPr/>
        </p:nvSpPr>
        <p:spPr>
          <a:xfrm>
            <a:off x="0" y="1061709"/>
            <a:ext cx="9143999" cy="1386216"/>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altLang="zh-CN" sz="2400" b="1" dirty="0">
                <a:solidFill>
                  <a:srgbClr val="1557AE"/>
                </a:solidFill>
              </a:rPr>
              <a:t>Java</a:t>
            </a:r>
            <a:r>
              <a:rPr lang="zh-CN" altLang="en-US" sz="2400" b="1" dirty="0">
                <a:solidFill>
                  <a:srgbClr val="1557AE"/>
                </a:solidFill>
              </a:rPr>
              <a:t>的线程是通过</a:t>
            </a:r>
            <a:r>
              <a:rPr lang="en-US" altLang="zh-CN" sz="2400" b="1" dirty="0">
                <a:solidFill>
                  <a:srgbClr val="1557AE"/>
                </a:solidFill>
              </a:rPr>
              <a:t>Java</a:t>
            </a:r>
            <a:r>
              <a:rPr lang="zh-CN" altLang="en-US" sz="2400" b="1" dirty="0">
                <a:solidFill>
                  <a:srgbClr val="1557AE"/>
                </a:solidFill>
              </a:rPr>
              <a:t>的软件包</a:t>
            </a:r>
            <a:r>
              <a:rPr lang="en-US" altLang="zh-CN" sz="2400" b="1" dirty="0" err="1">
                <a:solidFill>
                  <a:srgbClr val="1557AE"/>
                </a:solidFill>
              </a:rPr>
              <a:t>Java.lang</a:t>
            </a:r>
            <a:r>
              <a:rPr lang="zh-CN" altLang="en-US" sz="2400" b="1" dirty="0">
                <a:solidFill>
                  <a:srgbClr val="1557AE"/>
                </a:solidFill>
              </a:rPr>
              <a:t>中定义的类</a:t>
            </a:r>
            <a:r>
              <a:rPr lang="en-US" altLang="zh-CN" sz="2400" b="1" dirty="0">
                <a:solidFill>
                  <a:srgbClr val="1557AE"/>
                </a:solidFill>
              </a:rPr>
              <a:t>Thread</a:t>
            </a:r>
            <a:r>
              <a:rPr lang="zh-CN" altLang="en-US" sz="2400" b="1" dirty="0">
                <a:solidFill>
                  <a:srgbClr val="1557AE"/>
                </a:solidFill>
              </a:rPr>
              <a:t>来实现的。当生成一个</a:t>
            </a:r>
            <a:r>
              <a:rPr lang="en-US" altLang="zh-CN" sz="2400" b="1" dirty="0">
                <a:solidFill>
                  <a:srgbClr val="1557AE"/>
                </a:solidFill>
              </a:rPr>
              <a:t>Thread</a:t>
            </a:r>
            <a:r>
              <a:rPr lang="zh-CN" altLang="en-US" sz="2400" b="1" dirty="0">
                <a:solidFill>
                  <a:srgbClr val="1557AE"/>
                </a:solidFill>
              </a:rPr>
              <a:t>类的对象之后，就产生了一个线程，通过该对象实例，可以启动线程、终止线程、或者暂时挂起它等。</a:t>
            </a:r>
          </a:p>
        </p:txBody>
      </p:sp>
      <p:sp>
        <p:nvSpPr>
          <p:cNvPr id="9" name="矩形: 圆角 8">
            <a:extLst>
              <a:ext uri="{FF2B5EF4-FFF2-40B4-BE49-F238E27FC236}">
                <a16:creationId xmlns:a16="http://schemas.microsoft.com/office/drawing/2014/main" id="{DF293D39-68D4-4BE8-B916-D2571696DD7A}"/>
              </a:ext>
            </a:extLst>
          </p:cNvPr>
          <p:cNvSpPr/>
          <p:nvPr/>
        </p:nvSpPr>
        <p:spPr>
          <a:xfrm>
            <a:off x="203612" y="2598591"/>
            <a:ext cx="8787988" cy="3487883"/>
          </a:xfrm>
          <a:prstGeom prst="roundRect">
            <a:avLst>
              <a:gd name="adj" fmla="val 3673"/>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lgn="just">
              <a:spcBef>
                <a:spcPts val="1200"/>
              </a:spcBef>
              <a:buFont typeface="Wingdings" panose="05000000000000000000" pitchFamily="2" charset="2"/>
              <a:buChar char="n"/>
            </a:pPr>
            <a:r>
              <a:rPr lang="en-US" altLang="zh-CN" sz="2000" b="1" dirty="0">
                <a:latin typeface="Consolas" panose="020B0609020204030204" pitchFamily="49" charset="0"/>
                <a:ea typeface="楷体" panose="02010609060101010101" pitchFamily="49" charset="-122"/>
              </a:rPr>
              <a:t>Thread</a:t>
            </a:r>
            <a:r>
              <a:rPr lang="zh-CN" altLang="en-US" sz="2000" b="1" dirty="0">
                <a:latin typeface="Consolas" panose="020B0609020204030204" pitchFamily="49" charset="0"/>
                <a:ea typeface="楷体" panose="02010609060101010101" pitchFamily="49" charset="-122"/>
              </a:rPr>
              <a:t>类本身只是线程的虚拟</a:t>
            </a:r>
            <a:r>
              <a:rPr lang="en-US" altLang="zh-CN" sz="2000" b="1" dirty="0">
                <a:latin typeface="Consolas" panose="020B0609020204030204" pitchFamily="49" charset="0"/>
                <a:ea typeface="楷体" panose="02010609060101010101" pitchFamily="49" charset="-122"/>
              </a:rPr>
              <a:t>CPU</a:t>
            </a:r>
            <a:r>
              <a:rPr lang="zh-CN" altLang="en-US" sz="2000" b="1" dirty="0">
                <a:latin typeface="Consolas" panose="020B0609020204030204" pitchFamily="49" charset="0"/>
                <a:ea typeface="楷体" panose="02010609060101010101" pitchFamily="49" charset="-122"/>
              </a:rPr>
              <a:t>，线程所执行的代码（或者说线程所要完成的功能）是通过方法</a:t>
            </a:r>
            <a:r>
              <a:rPr lang="en-US" altLang="zh-CN" sz="2000" b="1" dirty="0">
                <a:latin typeface="Consolas" panose="020B0609020204030204" pitchFamily="49" charset="0"/>
                <a:ea typeface="楷体" panose="02010609060101010101" pitchFamily="49" charset="-122"/>
              </a:rPr>
              <a:t>run()</a:t>
            </a:r>
            <a:r>
              <a:rPr lang="zh-CN" altLang="en-US" sz="2000" b="1" dirty="0">
                <a:latin typeface="Consolas" panose="020B0609020204030204" pitchFamily="49" charset="0"/>
                <a:ea typeface="楷体" panose="02010609060101010101" pitchFamily="49" charset="-122"/>
              </a:rPr>
              <a:t>（包含在一个特定的对象中）来完成的，方法</a:t>
            </a:r>
            <a:r>
              <a:rPr lang="en-US" altLang="zh-CN" sz="2000" b="1" dirty="0">
                <a:latin typeface="Consolas" panose="020B0609020204030204" pitchFamily="49" charset="0"/>
                <a:ea typeface="楷体" panose="02010609060101010101" pitchFamily="49" charset="-122"/>
              </a:rPr>
              <a:t>run()</a:t>
            </a:r>
            <a:r>
              <a:rPr lang="zh-CN" altLang="en-US" sz="2000" b="1" dirty="0">
                <a:latin typeface="Consolas" panose="020B0609020204030204" pitchFamily="49" charset="0"/>
                <a:ea typeface="楷体" panose="02010609060101010101" pitchFamily="49" charset="-122"/>
              </a:rPr>
              <a:t>称为线程体。实现线程体的特定对象是在初始化线程时传递给线程的。在一个线程被建立并初始化以后，</a:t>
            </a:r>
            <a:r>
              <a:rPr lang="en-US" altLang="zh-CN" sz="2000" b="1" dirty="0">
                <a:latin typeface="Consolas" panose="020B0609020204030204" pitchFamily="49" charset="0"/>
                <a:ea typeface="楷体" panose="02010609060101010101" pitchFamily="49" charset="-122"/>
              </a:rPr>
              <a:t>Java</a:t>
            </a:r>
            <a:r>
              <a:rPr lang="zh-CN" altLang="en-US" sz="2000" b="1" dirty="0">
                <a:latin typeface="Consolas" panose="020B0609020204030204" pitchFamily="49" charset="0"/>
                <a:ea typeface="楷体" panose="02010609060101010101" pitchFamily="49" charset="-122"/>
              </a:rPr>
              <a:t>的运行时系统就自动调用</a:t>
            </a:r>
            <a:r>
              <a:rPr lang="en-US" altLang="zh-CN" sz="2000" b="1" dirty="0">
                <a:latin typeface="Consolas" panose="020B0609020204030204" pitchFamily="49" charset="0"/>
                <a:ea typeface="楷体" panose="02010609060101010101" pitchFamily="49" charset="-122"/>
              </a:rPr>
              <a:t>run( )</a:t>
            </a:r>
            <a:r>
              <a:rPr lang="zh-CN" altLang="en-US" sz="2000" b="1" dirty="0">
                <a:latin typeface="Consolas" panose="020B0609020204030204" pitchFamily="49" charset="0"/>
                <a:ea typeface="楷体" panose="02010609060101010101" pitchFamily="49" charset="-122"/>
              </a:rPr>
              <a:t>方法，正是通过</a:t>
            </a:r>
            <a:r>
              <a:rPr lang="en-US" altLang="zh-CN" sz="2000" b="1" dirty="0">
                <a:latin typeface="Consolas" panose="020B0609020204030204" pitchFamily="49" charset="0"/>
                <a:ea typeface="楷体" panose="02010609060101010101" pitchFamily="49" charset="-122"/>
              </a:rPr>
              <a:t>run( )</a:t>
            </a:r>
            <a:r>
              <a:rPr lang="zh-CN" altLang="en-US" sz="2000" b="1" dirty="0">
                <a:latin typeface="Consolas" panose="020B0609020204030204" pitchFamily="49" charset="0"/>
                <a:ea typeface="楷体" panose="02010609060101010101" pitchFamily="49" charset="-122"/>
              </a:rPr>
              <a:t>方法才使得建立线程的目的得以实现。</a:t>
            </a:r>
            <a:endParaRPr lang="en-US" altLang="zh-CN" sz="2000" b="1" dirty="0">
              <a:latin typeface="Consolas" panose="020B0609020204030204" pitchFamily="49" charset="0"/>
              <a:ea typeface="楷体" panose="02010609060101010101" pitchFamily="49" charset="-122"/>
            </a:endParaRPr>
          </a:p>
          <a:p>
            <a:pPr marL="285750" indent="-285750" algn="just">
              <a:spcBef>
                <a:spcPts val="1200"/>
              </a:spcBef>
              <a:buFont typeface="Wingdings" panose="05000000000000000000" pitchFamily="2" charset="2"/>
              <a:buChar char="n"/>
            </a:pPr>
            <a:r>
              <a:rPr lang="zh-CN" altLang="en-US" sz="2000" b="1" dirty="0">
                <a:latin typeface="Consolas" panose="020B0609020204030204" pitchFamily="49" charset="0"/>
                <a:ea typeface="楷体" panose="02010609060101010101" pitchFamily="49" charset="-122"/>
              </a:rPr>
              <a:t>通常，</a:t>
            </a:r>
            <a:r>
              <a:rPr lang="en-US" altLang="zh-CN" sz="2000" b="1" dirty="0">
                <a:latin typeface="Consolas" panose="020B0609020204030204" pitchFamily="49" charset="0"/>
                <a:ea typeface="楷体" panose="02010609060101010101" pitchFamily="49" charset="-122"/>
              </a:rPr>
              <a:t>run( )</a:t>
            </a:r>
            <a:r>
              <a:rPr lang="zh-CN" altLang="en-US" sz="2000" b="1" dirty="0">
                <a:latin typeface="Consolas" panose="020B0609020204030204" pitchFamily="49" charset="0"/>
                <a:ea typeface="楷体" panose="02010609060101010101" pitchFamily="49" charset="-122"/>
              </a:rPr>
              <a:t>方法是一个循环，例如一个播放动画的线程要循环显示一系列图片。有时，</a:t>
            </a:r>
            <a:r>
              <a:rPr lang="en-US" altLang="zh-CN" sz="2000" b="1" dirty="0">
                <a:latin typeface="Consolas" panose="020B0609020204030204" pitchFamily="49" charset="0"/>
                <a:ea typeface="楷体" panose="02010609060101010101" pitchFamily="49" charset="-122"/>
              </a:rPr>
              <a:t>run( )</a:t>
            </a:r>
            <a:r>
              <a:rPr lang="zh-CN" altLang="en-US" sz="2000" b="1" dirty="0">
                <a:latin typeface="Consolas" panose="020B0609020204030204" pitchFamily="49" charset="0"/>
                <a:ea typeface="楷体" panose="02010609060101010101" pitchFamily="49" charset="-122"/>
              </a:rPr>
              <a:t>方法会执行一个时间较长的操作，例如下载并播放一个</a:t>
            </a:r>
            <a:r>
              <a:rPr lang="en-US" altLang="zh-CN" sz="2000" b="1" dirty="0">
                <a:latin typeface="Consolas" panose="020B0609020204030204" pitchFamily="49" charset="0"/>
                <a:ea typeface="楷体" panose="02010609060101010101" pitchFamily="49" charset="-122"/>
              </a:rPr>
              <a:t>JPEG</a:t>
            </a:r>
            <a:r>
              <a:rPr lang="zh-CN" altLang="en-US" sz="2000" b="1" dirty="0">
                <a:latin typeface="Consolas" panose="020B0609020204030204" pitchFamily="49" charset="0"/>
                <a:ea typeface="楷体" panose="02010609060101010101" pitchFamily="49" charset="-122"/>
              </a:rPr>
              <a:t>格式的电影。</a:t>
            </a:r>
          </a:p>
        </p:txBody>
      </p:sp>
    </p:spTree>
    <p:extLst>
      <p:ext uri="{BB962C8B-B14F-4D97-AF65-F5344CB8AC3E}">
        <p14:creationId xmlns:p14="http://schemas.microsoft.com/office/powerpoint/2010/main" val="1639270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1169551"/>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创建线程的方式</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6" name="矩形: 圆角 5">
            <a:extLst>
              <a:ext uri="{FF2B5EF4-FFF2-40B4-BE49-F238E27FC236}">
                <a16:creationId xmlns:a16="http://schemas.microsoft.com/office/drawing/2014/main" id="{40C388C8-9A7A-449A-B9E6-300BC3AFD79B}"/>
              </a:ext>
            </a:extLst>
          </p:cNvPr>
          <p:cNvSpPr/>
          <p:nvPr/>
        </p:nvSpPr>
        <p:spPr>
          <a:xfrm>
            <a:off x="0" y="1536596"/>
            <a:ext cx="9143999" cy="4188344"/>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just">
              <a:buFont typeface="Wingdings" panose="05000000000000000000" pitchFamily="2" charset="2"/>
              <a:buChar char="n"/>
            </a:pPr>
            <a:r>
              <a:rPr lang="zh-CN" altLang="en-US" sz="2400" b="1" dirty="0">
                <a:solidFill>
                  <a:srgbClr val="1557AE"/>
                </a:solidFill>
                <a:latin typeface="Consolas" panose="020B0609020204030204" pitchFamily="49" charset="0"/>
              </a:rPr>
              <a:t> 方法一：</a:t>
            </a:r>
            <a:r>
              <a:rPr lang="zh-CN" altLang="en-US" sz="2400" b="1" dirty="0">
                <a:solidFill>
                  <a:srgbClr val="1557AE"/>
                </a:solidFill>
                <a:latin typeface="Consolas" panose="020B0609020204030204" pitchFamily="49" charset="0"/>
                <a:ea typeface="楷体" panose="02010609060101010101" pitchFamily="49" charset="-122"/>
              </a:rPr>
              <a:t>定义一个线程类，它继承类</a:t>
            </a:r>
            <a:r>
              <a:rPr lang="en-US" altLang="zh-CN" sz="2400" b="1" dirty="0">
                <a:solidFill>
                  <a:srgbClr val="1557AE"/>
                </a:solidFill>
                <a:latin typeface="Consolas" panose="020B0609020204030204" pitchFamily="49" charset="0"/>
                <a:ea typeface="楷体" panose="02010609060101010101" pitchFamily="49" charset="-122"/>
              </a:rPr>
              <a:t>Thread</a:t>
            </a:r>
            <a:r>
              <a:rPr lang="zh-CN" altLang="en-US" sz="2400" b="1" dirty="0">
                <a:solidFill>
                  <a:srgbClr val="1557AE"/>
                </a:solidFill>
                <a:latin typeface="Consolas" panose="020B0609020204030204" pitchFamily="49" charset="0"/>
                <a:ea typeface="楷体" panose="02010609060101010101" pitchFamily="49" charset="-122"/>
              </a:rPr>
              <a:t>并重写其中的方法</a:t>
            </a:r>
            <a:r>
              <a:rPr lang="en-US" altLang="zh-CN" sz="2400" b="1" dirty="0">
                <a:solidFill>
                  <a:srgbClr val="1557AE"/>
                </a:solidFill>
                <a:latin typeface="Consolas" panose="020B0609020204030204" pitchFamily="49" charset="0"/>
                <a:ea typeface="楷体" panose="02010609060101010101" pitchFamily="49" charset="-122"/>
              </a:rPr>
              <a:t>run()</a:t>
            </a:r>
            <a:r>
              <a:rPr lang="zh-CN" altLang="en-US" sz="2400" b="1" dirty="0">
                <a:solidFill>
                  <a:srgbClr val="1557AE"/>
                </a:solidFill>
                <a:latin typeface="Consolas" panose="020B0609020204030204" pitchFamily="49" charset="0"/>
                <a:ea typeface="楷体" panose="02010609060101010101" pitchFamily="49" charset="-122"/>
              </a:rPr>
              <a:t>。这时在初始化这个类的实例时，目标对象</a:t>
            </a:r>
            <a:r>
              <a:rPr lang="en-US" altLang="zh-CN" sz="2400" b="1" dirty="0">
                <a:solidFill>
                  <a:srgbClr val="1557AE"/>
                </a:solidFill>
                <a:latin typeface="Consolas" panose="020B0609020204030204" pitchFamily="49" charset="0"/>
                <a:ea typeface="楷体" panose="02010609060101010101" pitchFamily="49" charset="-122"/>
              </a:rPr>
              <a:t>target</a:t>
            </a:r>
            <a:r>
              <a:rPr lang="zh-CN" altLang="en-US" sz="2400" b="1" dirty="0">
                <a:solidFill>
                  <a:srgbClr val="1557AE"/>
                </a:solidFill>
                <a:latin typeface="Consolas" panose="020B0609020204030204" pitchFamily="49" charset="0"/>
                <a:ea typeface="楷体" panose="02010609060101010101" pitchFamily="49" charset="-122"/>
              </a:rPr>
              <a:t>可以为</a:t>
            </a:r>
            <a:r>
              <a:rPr lang="en-US" altLang="zh-CN" sz="2400" b="1" dirty="0">
                <a:solidFill>
                  <a:srgbClr val="1557AE"/>
                </a:solidFill>
                <a:latin typeface="Consolas" panose="020B0609020204030204" pitchFamily="49" charset="0"/>
                <a:ea typeface="楷体" panose="02010609060101010101" pitchFamily="49" charset="-122"/>
              </a:rPr>
              <a:t>null</a:t>
            </a:r>
            <a:r>
              <a:rPr lang="zh-CN" altLang="en-US" sz="2400" b="1" dirty="0">
                <a:solidFill>
                  <a:srgbClr val="1557AE"/>
                </a:solidFill>
                <a:latin typeface="Consolas" panose="020B0609020204030204" pitchFamily="49" charset="0"/>
                <a:ea typeface="楷体" panose="02010609060101010101" pitchFamily="49" charset="-122"/>
              </a:rPr>
              <a:t>，表示这个实例本身具有线程体。由于</a:t>
            </a:r>
            <a:r>
              <a:rPr lang="en-US" altLang="zh-CN" sz="2400" b="1" dirty="0">
                <a:solidFill>
                  <a:srgbClr val="1557AE"/>
                </a:solidFill>
                <a:latin typeface="Consolas" panose="020B0609020204030204" pitchFamily="49" charset="0"/>
                <a:ea typeface="楷体" panose="02010609060101010101" pitchFamily="49" charset="-122"/>
              </a:rPr>
              <a:t>Java</a:t>
            </a:r>
            <a:r>
              <a:rPr lang="zh-CN" altLang="en-US" sz="2400" b="1" dirty="0">
                <a:solidFill>
                  <a:srgbClr val="1557AE"/>
                </a:solidFill>
                <a:latin typeface="Consolas" panose="020B0609020204030204" pitchFamily="49" charset="0"/>
                <a:ea typeface="楷体" panose="02010609060101010101" pitchFamily="49" charset="-122"/>
              </a:rPr>
              <a:t>只支持单继承，用这种方法定义的类不能再继承其他类。</a:t>
            </a:r>
            <a:endParaRPr lang="en-US" altLang="zh-CN" sz="2400" b="1" dirty="0">
              <a:solidFill>
                <a:srgbClr val="1557AE"/>
              </a:solidFill>
              <a:latin typeface="Consolas" panose="020B0609020204030204" pitchFamily="49" charset="0"/>
              <a:ea typeface="楷体" panose="02010609060101010101" pitchFamily="49" charset="-122"/>
            </a:endParaRPr>
          </a:p>
          <a:p>
            <a:pPr marL="342900" indent="-342900" algn="just">
              <a:buFont typeface="Wingdings" panose="05000000000000000000" pitchFamily="2" charset="2"/>
              <a:buChar char="n"/>
            </a:pPr>
            <a:r>
              <a:rPr lang="zh-CN" altLang="en-US" sz="2400" b="1" dirty="0">
                <a:solidFill>
                  <a:srgbClr val="1557AE"/>
                </a:solidFill>
                <a:latin typeface="Consolas" panose="020B0609020204030204" pitchFamily="49" charset="0"/>
              </a:rPr>
              <a:t>方法二：</a:t>
            </a:r>
            <a:r>
              <a:rPr lang="zh-CN" altLang="en-US" sz="2400" b="1" dirty="0">
                <a:solidFill>
                  <a:srgbClr val="1557AE"/>
                </a:solidFill>
                <a:latin typeface="Consolas" panose="020B0609020204030204" pitchFamily="49" charset="0"/>
                <a:ea typeface="楷体" panose="02010609060101010101" pitchFamily="49" charset="-122"/>
              </a:rPr>
              <a:t>提供一个实现接口</a:t>
            </a:r>
            <a:r>
              <a:rPr lang="en-US" altLang="zh-CN" sz="2400" b="1" dirty="0">
                <a:solidFill>
                  <a:srgbClr val="1557AE"/>
                </a:solidFill>
                <a:latin typeface="Consolas" panose="020B0609020204030204" pitchFamily="49" charset="0"/>
                <a:ea typeface="楷体" panose="02010609060101010101" pitchFamily="49" charset="-122"/>
              </a:rPr>
              <a:t>Runnable</a:t>
            </a:r>
            <a:r>
              <a:rPr lang="zh-CN" altLang="en-US" sz="2400" b="1" dirty="0">
                <a:solidFill>
                  <a:srgbClr val="1557AE"/>
                </a:solidFill>
                <a:latin typeface="Consolas" panose="020B0609020204030204" pitchFamily="49" charset="0"/>
                <a:ea typeface="楷体" panose="02010609060101010101" pitchFamily="49" charset="-122"/>
              </a:rPr>
              <a:t>的类作为线程的目标对象。在初始化一个</a:t>
            </a:r>
            <a:r>
              <a:rPr lang="en-US" altLang="zh-CN" sz="2400" b="1" dirty="0">
                <a:solidFill>
                  <a:srgbClr val="1557AE"/>
                </a:solidFill>
                <a:latin typeface="Consolas" panose="020B0609020204030204" pitchFamily="49" charset="0"/>
                <a:ea typeface="楷体" panose="02010609060101010101" pitchFamily="49" charset="-122"/>
              </a:rPr>
              <a:t>Thread</a:t>
            </a:r>
            <a:r>
              <a:rPr lang="zh-CN" altLang="en-US" sz="2400" b="1" dirty="0">
                <a:solidFill>
                  <a:srgbClr val="1557AE"/>
                </a:solidFill>
                <a:latin typeface="Consolas" panose="020B0609020204030204" pitchFamily="49" charset="0"/>
                <a:ea typeface="楷体" panose="02010609060101010101" pitchFamily="49" charset="-122"/>
              </a:rPr>
              <a:t>类或子类生成线程实例时，把目标对象传递给这个线程实例，由该目标对象提供线程体</a:t>
            </a:r>
            <a:r>
              <a:rPr lang="en-US" altLang="zh-CN" sz="2400" b="1" dirty="0">
                <a:solidFill>
                  <a:srgbClr val="1557AE"/>
                </a:solidFill>
                <a:latin typeface="Consolas" panose="020B0609020204030204" pitchFamily="49" charset="0"/>
                <a:ea typeface="楷体" panose="02010609060101010101" pitchFamily="49" charset="-122"/>
              </a:rPr>
              <a:t>run()</a:t>
            </a:r>
            <a:r>
              <a:rPr lang="zh-CN" altLang="en-US" sz="2400" b="1" dirty="0">
                <a:solidFill>
                  <a:srgbClr val="1557AE"/>
                </a:solidFill>
                <a:latin typeface="Consolas" panose="020B0609020204030204" pitchFamily="49" charset="0"/>
                <a:ea typeface="楷体" panose="02010609060101010101" pitchFamily="49" charset="-122"/>
              </a:rPr>
              <a:t>方法。这时，实现接口</a:t>
            </a:r>
            <a:r>
              <a:rPr lang="en-US" altLang="zh-CN" sz="2400" b="1" dirty="0">
                <a:solidFill>
                  <a:srgbClr val="1557AE"/>
                </a:solidFill>
                <a:latin typeface="Consolas" panose="020B0609020204030204" pitchFamily="49" charset="0"/>
                <a:ea typeface="楷体" panose="02010609060101010101" pitchFamily="49" charset="-122"/>
              </a:rPr>
              <a:t>Runnable</a:t>
            </a:r>
            <a:r>
              <a:rPr lang="zh-CN" altLang="en-US" sz="2400" b="1" dirty="0">
                <a:solidFill>
                  <a:srgbClr val="1557AE"/>
                </a:solidFill>
                <a:latin typeface="Consolas" panose="020B0609020204030204" pitchFamily="49" charset="0"/>
                <a:ea typeface="楷体" panose="02010609060101010101" pitchFamily="49" charset="-122"/>
              </a:rPr>
              <a:t>的类还可以再继承其他类。</a:t>
            </a:r>
          </a:p>
          <a:p>
            <a:pPr marL="342900" indent="-342900" algn="just">
              <a:buFont typeface="Wingdings" panose="05000000000000000000" pitchFamily="2" charset="2"/>
              <a:buChar char="n"/>
            </a:pPr>
            <a:endParaRPr lang="zh-CN" altLang="en-US" sz="2400" b="1" dirty="0">
              <a:solidFill>
                <a:srgbClr val="1557AE"/>
              </a:solidFill>
              <a:latin typeface="Consolas" panose="020B0609020204030204" pitchFamily="49" charset="0"/>
              <a:ea typeface="楷体" panose="02010609060101010101" pitchFamily="49" charset="-122"/>
            </a:endParaRPr>
          </a:p>
        </p:txBody>
      </p:sp>
    </p:spTree>
    <p:extLst>
      <p:ext uri="{BB962C8B-B14F-4D97-AF65-F5344CB8AC3E}">
        <p14:creationId xmlns:p14="http://schemas.microsoft.com/office/powerpoint/2010/main" val="190499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274" y="145115"/>
            <a:ext cx="482824" cy="64633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rPr>
              <a:t>6</a:t>
            </a:r>
            <a:endParaRPr kumimoji="0" lang="zh-CN" altLang="en-US" sz="3600" b="0" i="0" u="none" strike="noStrike" kern="1200" cap="none" spc="0" normalizeH="0" baseline="0" noProof="0" dirty="0">
              <a:ln>
                <a:noFill/>
              </a:ln>
              <a:solidFill>
                <a:prstClr val="white"/>
              </a:solidFill>
              <a:effectLst/>
              <a:uLnTx/>
              <a:uFillTx/>
              <a:latin typeface="Broadway" panose="04040905080B02020502" pitchFamily="82" charset="0"/>
              <a:ea typeface="黑体" panose="02010609060101010101" pitchFamily="49" charset="-122"/>
              <a:cs typeface="+mn-cs"/>
            </a:endParaRPr>
          </a:p>
        </p:txBody>
      </p:sp>
      <p:sp>
        <p:nvSpPr>
          <p:cNvPr id="19" name="文本框 18"/>
          <p:cNvSpPr txBox="1"/>
          <p:nvPr/>
        </p:nvSpPr>
        <p:spPr>
          <a:xfrm>
            <a:off x="988348" y="280100"/>
            <a:ext cx="6986809" cy="1169551"/>
          </a:xfrm>
          <a:prstGeom prst="rect">
            <a:avLst/>
          </a:prstGeom>
          <a:noFill/>
        </p:spPr>
        <p:txBody>
          <a:bodyPr wrap="square" rtlCol="0">
            <a:spAutoFit/>
          </a:bodyPr>
          <a:lstStyle/>
          <a:p>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多线程</a:t>
            </a:r>
            <a:r>
              <a:rPr kumimoji="0" lang="en-US" altLang="zh-CN"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a:t>
            </a:r>
            <a:r>
              <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rPr>
              <a:t> 创建线程的方式</a:t>
            </a:r>
          </a:p>
          <a:p>
            <a:endParaRPr kumimoji="0" lang="zh-CN" altLang="en-US" sz="3500" b="1" i="0" u="none" strike="noStrike" kern="1200" cap="none" spc="0" normalizeH="0" baseline="0" noProof="0" dirty="0">
              <a:ln>
                <a:noFill/>
              </a:ln>
              <a:solidFill>
                <a:srgbClr val="1557A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357A123A-BDE8-4FDF-BDC9-DB6C78393042}"/>
              </a:ext>
            </a:extLst>
          </p:cNvPr>
          <p:cNvSpPr/>
          <p:nvPr/>
        </p:nvSpPr>
        <p:spPr>
          <a:xfrm>
            <a:off x="112872" y="1435642"/>
            <a:ext cx="8933851" cy="4619625"/>
          </a:xfrm>
          <a:prstGeom prst="roundRect">
            <a:avLst>
              <a:gd name="adj" fmla="val 4412"/>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indent="-342900" algn="just">
              <a:spcBef>
                <a:spcPts val="1200"/>
              </a:spcBef>
              <a:buFont typeface="Wingdings" panose="05000000000000000000" pitchFamily="2" charset="2"/>
              <a:buChar char="u"/>
            </a:pPr>
            <a:r>
              <a:rPr lang="zh-CN" altLang="en-US" sz="2000" b="1" dirty="0">
                <a:solidFill>
                  <a:srgbClr val="1557AE"/>
                </a:solidFill>
                <a:latin typeface="Consolas" panose="020B0609020204030204" pitchFamily="49" charset="0"/>
                <a:ea typeface="楷体" panose="02010609060101010101" pitchFamily="49" charset="-122"/>
              </a:rPr>
              <a:t> </a:t>
            </a:r>
            <a:r>
              <a:rPr lang="en-US" altLang="zh-CN" sz="2000" b="1" dirty="0">
                <a:solidFill>
                  <a:srgbClr val="1557AE"/>
                </a:solidFill>
                <a:latin typeface="Consolas" panose="020B0609020204030204" pitchFamily="49" charset="0"/>
                <a:ea typeface="楷体" panose="02010609060101010101" pitchFamily="49" charset="-122"/>
              </a:rPr>
              <a:t>run ()</a:t>
            </a:r>
            <a:r>
              <a:rPr lang="zh-CN" altLang="en-US" sz="2000" b="1" dirty="0">
                <a:solidFill>
                  <a:srgbClr val="1557AE"/>
                </a:solidFill>
                <a:latin typeface="Consolas" panose="020B0609020204030204" pitchFamily="49" charset="0"/>
                <a:ea typeface="楷体" panose="02010609060101010101" pitchFamily="49" charset="-122"/>
              </a:rPr>
              <a:t>方法是运行线程的主体，启动线程时，由</a:t>
            </a:r>
            <a:r>
              <a:rPr lang="en-US" altLang="zh-CN" sz="2000" b="1" dirty="0">
                <a:solidFill>
                  <a:srgbClr val="1557AE"/>
                </a:solidFill>
                <a:latin typeface="Consolas" panose="020B0609020204030204" pitchFamily="49" charset="0"/>
                <a:ea typeface="楷体" panose="02010609060101010101" pitchFamily="49" charset="-122"/>
              </a:rPr>
              <a:t>java</a:t>
            </a:r>
            <a:r>
              <a:rPr lang="zh-CN" altLang="en-US" sz="2000" b="1" dirty="0">
                <a:solidFill>
                  <a:srgbClr val="1557AE"/>
                </a:solidFill>
                <a:latin typeface="Consolas" panose="020B0609020204030204" pitchFamily="49" charset="0"/>
                <a:ea typeface="楷体" panose="02010609060101010101" pitchFamily="49" charset="-122"/>
              </a:rPr>
              <a:t>直接调用</a:t>
            </a:r>
            <a:r>
              <a:rPr lang="en-US" altLang="zh-CN" sz="2000" b="1" dirty="0">
                <a:solidFill>
                  <a:srgbClr val="1557AE"/>
                </a:solidFill>
                <a:latin typeface="Consolas" panose="020B0609020204030204" pitchFamily="49" charset="0"/>
                <a:ea typeface="楷体" panose="02010609060101010101" pitchFamily="49" charset="-122"/>
              </a:rPr>
              <a:t>public void run()</a:t>
            </a:r>
            <a:r>
              <a:rPr lang="zh-CN" altLang="en-US" sz="2000" b="1" dirty="0">
                <a:solidFill>
                  <a:srgbClr val="1557AE"/>
                </a:solidFill>
                <a:latin typeface="Consolas" panose="020B0609020204030204" pitchFamily="49" charset="0"/>
                <a:ea typeface="楷体" panose="02010609060101010101" pitchFamily="49" charset="-122"/>
              </a:rPr>
              <a:t>。</a:t>
            </a:r>
          </a:p>
          <a:p>
            <a:pPr marL="342900" indent="-342900" algn="just">
              <a:spcBef>
                <a:spcPts val="1200"/>
              </a:spcBef>
              <a:buFont typeface="Wingdings" panose="05000000000000000000" pitchFamily="2" charset="2"/>
              <a:buChar char="u"/>
            </a:pPr>
            <a:r>
              <a:rPr lang="zh-CN" altLang="en-US" sz="2000" b="1" dirty="0">
                <a:solidFill>
                  <a:srgbClr val="1557AE"/>
                </a:solidFill>
                <a:latin typeface="Consolas" panose="020B0609020204030204" pitchFamily="49" charset="0"/>
                <a:ea typeface="楷体" panose="02010609060101010101" pitchFamily="49" charset="-122"/>
              </a:rPr>
              <a:t> 使用</a:t>
            </a:r>
            <a:r>
              <a:rPr lang="en-US" altLang="zh-CN" sz="2000" b="1" dirty="0">
                <a:solidFill>
                  <a:srgbClr val="1557AE"/>
                </a:solidFill>
                <a:latin typeface="Consolas" panose="020B0609020204030204" pitchFamily="49" charset="0"/>
                <a:ea typeface="楷体" panose="02010609060101010101" pitchFamily="49" charset="-122"/>
              </a:rPr>
              <a:t>Runnable</a:t>
            </a:r>
            <a:r>
              <a:rPr lang="zh-CN" altLang="en-US" sz="2000" b="1" dirty="0">
                <a:solidFill>
                  <a:srgbClr val="1557AE"/>
                </a:solidFill>
                <a:latin typeface="Consolas" panose="020B0609020204030204" pitchFamily="49" charset="0"/>
                <a:ea typeface="楷体" panose="02010609060101010101" pitchFamily="49" charset="-122"/>
              </a:rPr>
              <a:t>接口可以将线程的虚拟</a:t>
            </a:r>
            <a:r>
              <a:rPr lang="en-US" altLang="zh-CN" sz="2000" b="1" dirty="0">
                <a:solidFill>
                  <a:srgbClr val="1557AE"/>
                </a:solidFill>
                <a:latin typeface="Consolas" panose="020B0609020204030204" pitchFamily="49" charset="0"/>
                <a:ea typeface="楷体" panose="02010609060101010101" pitchFamily="49" charset="-122"/>
              </a:rPr>
              <a:t>CPU</a:t>
            </a:r>
            <a:r>
              <a:rPr lang="zh-CN" altLang="en-US" sz="2000" b="1" dirty="0">
                <a:solidFill>
                  <a:srgbClr val="1557AE"/>
                </a:solidFill>
                <a:latin typeface="Consolas" panose="020B0609020204030204" pitchFamily="49" charset="0"/>
                <a:ea typeface="楷体" panose="02010609060101010101" pitchFamily="49" charset="-122"/>
              </a:rPr>
              <a:t>、代码和数据分开，形成一个比较清晰的模型。</a:t>
            </a:r>
          </a:p>
          <a:p>
            <a:pPr marL="342900" indent="-342900" algn="just">
              <a:spcBef>
                <a:spcPts val="1200"/>
              </a:spcBef>
              <a:buFont typeface="Wingdings" panose="05000000000000000000" pitchFamily="2" charset="2"/>
              <a:buChar char="u"/>
            </a:pPr>
            <a:r>
              <a:rPr lang="zh-CN" altLang="en-US" sz="2000" b="1" dirty="0">
                <a:solidFill>
                  <a:srgbClr val="1557AE"/>
                </a:solidFill>
                <a:latin typeface="Consolas" panose="020B0609020204030204" pitchFamily="49" charset="0"/>
                <a:ea typeface="楷体" panose="02010609060101010101" pitchFamily="49" charset="-122"/>
              </a:rPr>
              <a:t> 使用</a:t>
            </a:r>
            <a:r>
              <a:rPr lang="en-US" altLang="zh-CN" sz="2000" b="1" dirty="0">
                <a:solidFill>
                  <a:srgbClr val="1557AE"/>
                </a:solidFill>
                <a:latin typeface="Consolas" panose="020B0609020204030204" pitchFamily="49" charset="0"/>
                <a:ea typeface="楷体" panose="02010609060101010101" pitchFamily="49" charset="-122"/>
              </a:rPr>
              <a:t>Runnable</a:t>
            </a:r>
            <a:r>
              <a:rPr lang="zh-CN" altLang="en-US" sz="2000" b="1" dirty="0">
                <a:solidFill>
                  <a:srgbClr val="1557AE"/>
                </a:solidFill>
                <a:latin typeface="Consolas" panose="020B0609020204030204" pitchFamily="49" charset="0"/>
                <a:ea typeface="楷体" panose="02010609060101010101" pitchFamily="49" charset="-122"/>
              </a:rPr>
              <a:t>接口使得包含线程体的类还可以继承其他类。</a:t>
            </a:r>
          </a:p>
          <a:p>
            <a:pPr marL="342900" indent="-342900" algn="just">
              <a:spcBef>
                <a:spcPts val="1200"/>
              </a:spcBef>
              <a:buFont typeface="Wingdings" panose="05000000000000000000" pitchFamily="2" charset="2"/>
              <a:buChar char="u"/>
            </a:pPr>
            <a:r>
              <a:rPr lang="zh-CN" altLang="en-US" sz="2000" b="1" dirty="0">
                <a:solidFill>
                  <a:srgbClr val="1557AE"/>
                </a:solidFill>
                <a:latin typeface="Consolas" panose="020B0609020204030204" pitchFamily="49" charset="0"/>
                <a:ea typeface="楷体" panose="02010609060101010101" pitchFamily="49" charset="-122"/>
              </a:rPr>
              <a:t> 直接继承</a:t>
            </a:r>
            <a:r>
              <a:rPr lang="en-US" altLang="zh-CN" sz="2000" b="1" dirty="0">
                <a:solidFill>
                  <a:srgbClr val="1557AE"/>
                </a:solidFill>
                <a:latin typeface="Consolas" panose="020B0609020204030204" pitchFamily="49" charset="0"/>
                <a:ea typeface="楷体" panose="02010609060101010101" pitchFamily="49" charset="-122"/>
              </a:rPr>
              <a:t>Thread</a:t>
            </a:r>
            <a:r>
              <a:rPr lang="zh-CN" altLang="en-US" sz="2000" b="1" dirty="0">
                <a:solidFill>
                  <a:srgbClr val="1557AE"/>
                </a:solidFill>
                <a:latin typeface="Consolas" panose="020B0609020204030204" pitchFamily="49" charset="0"/>
                <a:ea typeface="楷体" panose="02010609060101010101" pitchFamily="49" charset="-122"/>
              </a:rPr>
              <a:t>类以后不能再继承其他类，但编写简单，并可直接操纵线程；使用</a:t>
            </a:r>
            <a:r>
              <a:rPr lang="en-US" altLang="zh-CN" sz="2000" b="1" dirty="0">
                <a:solidFill>
                  <a:srgbClr val="1557AE"/>
                </a:solidFill>
                <a:latin typeface="Consolas" panose="020B0609020204030204" pitchFamily="49" charset="0"/>
                <a:ea typeface="楷体" panose="02010609060101010101" pitchFamily="49" charset="-122"/>
              </a:rPr>
              <a:t>Runnable</a:t>
            </a:r>
            <a:r>
              <a:rPr lang="zh-CN" altLang="en-US" sz="2000" b="1" dirty="0">
                <a:solidFill>
                  <a:srgbClr val="1557AE"/>
                </a:solidFill>
                <a:latin typeface="Consolas" panose="020B0609020204030204" pitchFamily="49" charset="0"/>
                <a:ea typeface="楷体" panose="02010609060101010101" pitchFamily="49" charset="-122"/>
              </a:rPr>
              <a:t>接口时，若要在</a:t>
            </a:r>
            <a:r>
              <a:rPr lang="en-US" altLang="zh-CN" sz="2000" b="1" dirty="0">
                <a:solidFill>
                  <a:srgbClr val="1557AE"/>
                </a:solidFill>
                <a:latin typeface="Consolas" panose="020B0609020204030204" pitchFamily="49" charset="0"/>
                <a:ea typeface="楷体" panose="02010609060101010101" pitchFamily="49" charset="-122"/>
              </a:rPr>
              <a:t>run()</a:t>
            </a:r>
            <a:r>
              <a:rPr lang="zh-CN" altLang="en-US" sz="2000" b="1" dirty="0">
                <a:solidFill>
                  <a:srgbClr val="1557AE"/>
                </a:solidFill>
                <a:latin typeface="Consolas" panose="020B0609020204030204" pitchFamily="49" charset="0"/>
                <a:ea typeface="楷体" panose="02010609060101010101" pitchFamily="49" charset="-122"/>
              </a:rPr>
              <a:t>方法中操纵线程，必须使用</a:t>
            </a:r>
            <a:r>
              <a:rPr lang="en-US" altLang="zh-CN" sz="2000" b="1" dirty="0" err="1">
                <a:solidFill>
                  <a:srgbClr val="1557AE"/>
                </a:solidFill>
                <a:latin typeface="Consolas" panose="020B0609020204030204" pitchFamily="49" charset="0"/>
                <a:ea typeface="楷体" panose="02010609060101010101" pitchFamily="49" charset="-122"/>
              </a:rPr>
              <a:t>Thread.currentThread</a:t>
            </a:r>
            <a:r>
              <a:rPr lang="en-US" altLang="zh-CN" sz="2000" b="1" dirty="0">
                <a:solidFill>
                  <a:srgbClr val="1557AE"/>
                </a:solidFill>
                <a:latin typeface="Consolas" panose="020B0609020204030204" pitchFamily="49" charset="0"/>
                <a:ea typeface="楷体" panose="02010609060101010101" pitchFamily="49" charset="-122"/>
              </a:rPr>
              <a:t>()</a:t>
            </a:r>
            <a:r>
              <a:rPr lang="zh-CN" altLang="en-US" sz="2000" b="1" dirty="0">
                <a:solidFill>
                  <a:srgbClr val="1557AE"/>
                </a:solidFill>
                <a:latin typeface="Consolas" panose="020B0609020204030204" pitchFamily="49" charset="0"/>
                <a:ea typeface="楷体" panose="02010609060101010101" pitchFamily="49" charset="-122"/>
              </a:rPr>
              <a:t>方法。</a:t>
            </a:r>
          </a:p>
          <a:p>
            <a:pPr marL="342900" indent="-342900" algn="just">
              <a:spcBef>
                <a:spcPts val="1200"/>
              </a:spcBef>
              <a:buFont typeface="Wingdings" panose="05000000000000000000" pitchFamily="2" charset="2"/>
              <a:buChar char="u"/>
            </a:pPr>
            <a:r>
              <a:rPr lang="zh-CN" altLang="en-US" sz="2000" b="1" dirty="0">
                <a:solidFill>
                  <a:srgbClr val="1557AE"/>
                </a:solidFill>
                <a:latin typeface="Consolas" panose="020B0609020204030204" pitchFamily="49" charset="0"/>
                <a:ea typeface="楷体" panose="02010609060101010101" pitchFamily="49" charset="-122"/>
              </a:rPr>
              <a:t> 在具体应用中，采用哪种方法来构造线程体要根据具体情况而定。通常，当一个线程体所在的类已经继承了另一个类时，就应该用实现</a:t>
            </a:r>
            <a:r>
              <a:rPr lang="en-US" altLang="zh-CN" sz="2000" b="1" dirty="0">
                <a:solidFill>
                  <a:srgbClr val="1557AE"/>
                </a:solidFill>
                <a:latin typeface="Consolas" panose="020B0609020204030204" pitchFamily="49" charset="0"/>
                <a:ea typeface="楷体" panose="02010609060101010101" pitchFamily="49" charset="-122"/>
              </a:rPr>
              <a:t>Runnable</a:t>
            </a:r>
            <a:r>
              <a:rPr lang="zh-CN" altLang="en-US" sz="2000" b="1" dirty="0">
                <a:solidFill>
                  <a:srgbClr val="1557AE"/>
                </a:solidFill>
                <a:latin typeface="Consolas" panose="020B0609020204030204" pitchFamily="49" charset="0"/>
                <a:ea typeface="楷体" panose="02010609060101010101" pitchFamily="49" charset="-122"/>
              </a:rPr>
              <a:t>接口的方法。</a:t>
            </a:r>
          </a:p>
        </p:txBody>
      </p:sp>
    </p:spTree>
    <p:extLst>
      <p:ext uri="{BB962C8B-B14F-4D97-AF65-F5344CB8AC3E}">
        <p14:creationId xmlns:p14="http://schemas.microsoft.com/office/powerpoint/2010/main" val="4264717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21545376-e3fd-4610-a51c-6381d15c7cde"/>
  <p:tag name="COMMONDATA" val="eyJoZGlkIjoiZTk4ZjcyYzlhOTNiNzZmNDBlZjIxNjFiMGM5MThhOG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4235</TotalTime>
  <Words>14527</Words>
  <Application>Microsoft Office PowerPoint</Application>
  <PresentationFormat>全屏显示(4:3)</PresentationFormat>
  <Paragraphs>2083</Paragraphs>
  <Slides>142</Slides>
  <Notes>142</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142</vt:i4>
      </vt:variant>
    </vt:vector>
  </HeadingPairs>
  <TitlesOfParts>
    <vt:vector size="160" baseType="lpstr">
      <vt:lpstr>Monaco</vt:lpstr>
      <vt:lpstr>Monotype Sorts</vt:lpstr>
      <vt:lpstr>黑体</vt:lpstr>
      <vt:lpstr>楷体</vt:lpstr>
      <vt:lpstr>隶书</vt:lpstr>
      <vt:lpstr>宋体</vt:lpstr>
      <vt:lpstr>微软雅黑</vt:lpstr>
      <vt:lpstr>Arial</vt:lpstr>
      <vt:lpstr>Berlin Sans FB Demi</vt:lpstr>
      <vt:lpstr>Broadway</vt:lpstr>
      <vt:lpstr>Calibri</vt:lpstr>
      <vt:lpstr>Cambria Math</vt:lpstr>
      <vt:lpstr>Consolas</vt:lpstr>
      <vt:lpstr>Tahoma</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Wei Feng</cp:lastModifiedBy>
  <cp:revision>2271</cp:revision>
  <cp:lastPrinted>2015-09-08T03:57:00Z</cp:lastPrinted>
  <dcterms:created xsi:type="dcterms:W3CDTF">2015-09-04T08:06:00Z</dcterms:created>
  <dcterms:modified xsi:type="dcterms:W3CDTF">2024-06-11T11:13:20Z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02D4989C3C2049438C59D1D7B72F4D5A</vt:lpwstr>
  </property>
  <property fmtid="{D5CDD505-2E9C-101B-9397-08002B2CF9AE}" pid="3" name="KSOProductBuildVer">
    <vt:lpwstr>2052-11.1.0.12980</vt:lpwstr>
  </property>
</Properties>
</file>